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53" r:id="rId3"/>
    <p:sldId id="352" r:id="rId4"/>
    <p:sldId id="412"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351"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6395" autoAdjust="0"/>
  </p:normalViewPr>
  <p:slideViewPr>
    <p:cSldViewPr snapToGrid="0" snapToObjects="1">
      <p:cViewPr varScale="1">
        <p:scale>
          <a:sx n="67" d="100"/>
          <a:sy n="67" d="100"/>
        </p:scale>
        <p:origin x="1260" y="72"/>
      </p:cViewPr>
      <p:guideLst>
        <p:guide orient="horz" pos="4156"/>
        <p:guide pos="2449"/>
        <p:guide orient="horz" pos="39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62</a:t>
            </a:fld>
            <a:endParaRPr lang="en-US"/>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80371"/>
            <a:ext cx="6012229"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3"/>
          </p:nvPr>
        </p:nvSpPr>
        <p:spPr>
          <a:xfrm>
            <a:off x="2743200" y="6480371"/>
            <a:ext cx="6012229"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5" name="Text Placeholder 4"/>
          <p:cNvSpPr>
            <a:spLocks noGrp="1"/>
          </p:cNvSpPr>
          <p:nvPr>
            <p:ph type="body" idx="3"/>
          </p:nvPr>
        </p:nvSpPr>
        <p:spPr>
          <a:xfrm>
            <a:off x="5029200" y="3200401"/>
            <a:ext cx="3657600" cy="836762"/>
          </a:xfrm>
        </p:spPr>
        <p:txBody>
          <a:bodyPr/>
          <a:lstStyle/>
          <a:p>
            <a:pPr algn="ctr"/>
            <a:r>
              <a:rPr lang="en-US" altLang="en-US" dirty="0">
                <a:latin typeface="+mn-lt"/>
              </a:rPr>
              <a:t>Professional Ethics</a:t>
            </a:r>
          </a:p>
        </p:txBody>
      </p:sp>
      <p:sp>
        <p:nvSpPr>
          <p:cNvPr id="4" name="Text Placeholder 3"/>
          <p:cNvSpPr>
            <a:spLocks noGrp="1"/>
          </p:cNvSpPr>
          <p:nvPr>
            <p:ph type="body" idx="2"/>
          </p:nvPr>
        </p:nvSpPr>
        <p:spPr>
          <a:xfrm>
            <a:off x="5029200" y="1993900"/>
            <a:ext cx="3657600" cy="852817"/>
          </a:xfrm>
        </p:spPr>
        <p:txBody>
          <a:bodyPr/>
          <a:lstStyle/>
          <a:p>
            <a:pPr algn="ctr"/>
            <a:r>
              <a:rPr lang="en-US" altLang="en-US" b="1" dirty="0">
                <a:latin typeface="+mn-lt"/>
                <a:ea typeface="Segoe UI Symbol" panose="020B0502040204020203" pitchFamily="34" charset="0"/>
              </a:rPr>
              <a:t>Chapter 9</a:t>
            </a:r>
          </a:p>
        </p:txBody>
      </p:sp>
      <p:pic>
        <p:nvPicPr>
          <p:cNvPr id="9" name="Picture 8" descr="Front Cover: Ethics for the Information Age Eighth Edition by Quinn."/>
          <p:cNvPicPr>
            <a:picLocks noChangeAspect="1"/>
          </p:cNvPicPr>
          <p:nvPr/>
        </p:nvPicPr>
        <p:blipFill rotWithShape="1">
          <a:blip r:embed="rId3">
            <a:extLst>
              <a:ext uri="{28A0092B-C50C-407E-A947-70E740481C1C}">
                <a14:useLocalDpi xmlns:a14="http://schemas.microsoft.com/office/drawing/2010/main" val="0"/>
              </a:ext>
            </a:extLst>
          </a:blip>
          <a:srcRect t="2344" b="2124"/>
          <a:stretch/>
        </p:blipFill>
        <p:spPr>
          <a:xfrm>
            <a:off x="457200" y="1747750"/>
            <a:ext cx="3687417" cy="4561444"/>
          </a:xfrm>
          <a:prstGeom prst="rect">
            <a:avLst/>
          </a:prstGeom>
          <a:ln w="9525">
            <a:solidFill>
              <a:schemeClr val="tx1"/>
            </a:solidFill>
          </a:ln>
        </p:spPr>
      </p:pic>
      <p:sp>
        <p:nvSpPr>
          <p:cNvPr id="3" name="Text Placeholder 2"/>
          <p:cNvSpPr>
            <a:spLocks noGrp="1"/>
          </p:cNvSpPr>
          <p:nvPr>
            <p:ph type="body" idx="1"/>
          </p:nvPr>
        </p:nvSpPr>
        <p:spPr>
          <a:xfrm>
            <a:off x="457200" y="1065846"/>
            <a:ext cx="8229600" cy="448148"/>
          </a:xfrm>
        </p:spPr>
        <p:txBody>
          <a:bodyPr anchor="ctr"/>
          <a:lstStyle/>
          <a:p>
            <a:pPr eaLnBrk="1" hangingPunct="1">
              <a:defRPr/>
            </a:pPr>
            <a:r>
              <a:rPr lang="en-US" dirty="0">
                <a:latin typeface="+mn-lt"/>
              </a:rPr>
              <a:t>Eighth</a:t>
            </a:r>
            <a:r>
              <a:rPr lang="en-US" altLang="en-US" dirty="0">
                <a:solidFill>
                  <a:schemeClr val="tx2"/>
                </a:solidFill>
                <a:latin typeface="+mn-lt"/>
              </a:rPr>
              <a:t> Edition</a:t>
            </a:r>
          </a:p>
        </p:txBody>
      </p:sp>
      <p:sp>
        <p:nvSpPr>
          <p:cNvPr id="2" name="Title 1"/>
          <p:cNvSpPr>
            <a:spLocks noGrp="1"/>
          </p:cNvSpPr>
          <p:nvPr>
            <p:ph type="title"/>
          </p:nvPr>
        </p:nvSpPr>
        <p:spPr>
          <a:xfrm>
            <a:off x="457201" y="215370"/>
            <a:ext cx="8229600" cy="669214"/>
          </a:xfrm>
        </p:spPr>
        <p:txBody>
          <a:bodyPr anchor="ctr"/>
          <a:lstStyle/>
          <a:p>
            <a:r>
              <a:rPr lang="en-US" sz="3600" dirty="0">
                <a:latin typeface="+mj-lt"/>
              </a:rPr>
              <a:t>Ethics for the Information Age</a:t>
            </a:r>
            <a:endParaRPr lang="en-US" altLang="en-US" sz="36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169215" cy="4434275"/>
          </a:xfrm>
        </p:spPr>
        <p:txBody>
          <a:bodyPr/>
          <a:lstStyle/>
          <a:p>
            <a:r>
              <a:rPr lang="en-US" altLang="en-US" dirty="0"/>
              <a:t>Software engineer: someone engaged in development or maintenance of software, or teaches in this area</a:t>
            </a:r>
          </a:p>
          <a:p>
            <a:r>
              <a:rPr lang="en-US" altLang="en-US" dirty="0"/>
              <a:t>Path to certification was attempted: similar to path taken by engineers in other disciplines, such as civil engineering</a:t>
            </a:r>
          </a:p>
          <a:p>
            <a:pPr lvl="1"/>
            <a:r>
              <a:rPr lang="en-US" altLang="en-US" dirty="0"/>
              <a:t>Four years of post-college work experience</a:t>
            </a:r>
          </a:p>
          <a:p>
            <a:pPr lvl="1"/>
            <a:r>
              <a:rPr lang="en-US" altLang="en-US" dirty="0"/>
              <a:t>Pass Fundamentals of Engineering (F</a:t>
            </a:r>
            <a:r>
              <a:rPr lang="en-US" altLang="en-US" sz="100" dirty="0"/>
              <a:t> </a:t>
            </a:r>
            <a:r>
              <a:rPr lang="en-US" altLang="en-US" dirty="0"/>
              <a:t>E) exam</a:t>
            </a:r>
          </a:p>
          <a:p>
            <a:pPr lvl="1"/>
            <a:r>
              <a:rPr lang="en-US" altLang="en-US" dirty="0"/>
              <a:t>Pass discipline-specific Principles and Practice of Engineering (P</a:t>
            </a:r>
            <a:r>
              <a:rPr lang="en-US" altLang="en-US" sz="100" dirty="0"/>
              <a:t> </a:t>
            </a:r>
            <a:r>
              <a:rPr lang="en-US" altLang="en-US" dirty="0"/>
              <a:t>E) exam</a:t>
            </a:r>
          </a:p>
          <a:p>
            <a:r>
              <a:rPr lang="en-US" altLang="en-US" dirty="0"/>
              <a:t>Only 81 people nationwide took exam in first five years; exam has been discontinued</a:t>
            </a:r>
          </a:p>
        </p:txBody>
      </p:sp>
      <p:sp>
        <p:nvSpPr>
          <p:cNvPr id="2" name="Title 1"/>
          <p:cNvSpPr>
            <a:spLocks noGrp="1"/>
          </p:cNvSpPr>
          <p:nvPr>
            <p:ph type="title"/>
          </p:nvPr>
        </p:nvSpPr>
        <p:spPr/>
        <p:txBody>
          <a:bodyPr/>
          <a:lstStyle/>
          <a:p>
            <a:r>
              <a:rPr lang="en-US" altLang="en-US" dirty="0"/>
              <a:t>Status of Certification and Licensing</a:t>
            </a:r>
            <a:endParaRPr lang="en-IN" dirty="0"/>
          </a:p>
        </p:txBody>
      </p:sp>
    </p:spTree>
    <p:extLst>
      <p:ext uri="{BB962C8B-B14F-4D97-AF65-F5344CB8AC3E}">
        <p14:creationId xmlns:p14="http://schemas.microsoft.com/office/powerpoint/2010/main" val="191742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Many computer professionals hold responsibilities similar to those held by members of mature professions</a:t>
            </a:r>
          </a:p>
          <a:p>
            <a:r>
              <a:rPr lang="en-US" altLang="en-US" dirty="0"/>
              <a:t>Therac-25 killed or gravely injured at least six people</a:t>
            </a:r>
          </a:p>
          <a:p>
            <a:r>
              <a:rPr lang="en-US" altLang="en-US" dirty="0"/>
              <a:t>Millions rely upon software rather than accountants to prepare their tax returns</a:t>
            </a:r>
          </a:p>
          <a:p>
            <a:r>
              <a:rPr lang="en-US" altLang="en-US" dirty="0"/>
              <a:t>Millions of people rely on system administrators to keep their work-related information secure</a:t>
            </a:r>
          </a:p>
        </p:txBody>
      </p:sp>
      <p:sp>
        <p:nvSpPr>
          <p:cNvPr id="2" name="Title 1"/>
          <p:cNvSpPr>
            <a:spLocks noGrp="1"/>
          </p:cNvSpPr>
          <p:nvPr>
            <p:ph type="title"/>
          </p:nvPr>
        </p:nvSpPr>
        <p:spPr/>
        <p:txBody>
          <a:bodyPr/>
          <a:lstStyle/>
          <a:p>
            <a:r>
              <a:rPr lang="en-US" altLang="en-US" dirty="0"/>
              <a:t>Ability to Harm Public</a:t>
            </a:r>
            <a:endParaRPr lang="en-IN" dirty="0"/>
          </a:p>
        </p:txBody>
      </p:sp>
    </p:spTree>
    <p:extLst>
      <p:ext uri="{BB962C8B-B14F-4D97-AF65-F5344CB8AC3E}">
        <p14:creationId xmlns:p14="http://schemas.microsoft.com/office/powerpoint/2010/main" val="52544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160589" cy="4434275"/>
          </a:xfrm>
        </p:spPr>
        <p:txBody>
          <a:bodyPr/>
          <a:lstStyle/>
          <a:p>
            <a:pPr marL="0" indent="0">
              <a:buNone/>
            </a:pPr>
            <a:r>
              <a:rPr lang="en-US" altLang="en-US" dirty="0"/>
              <a:t>The ability to cause harm to members of the public is a powerful reason why those in computer-related careers must act according to ethical principles. Without universal certification and licensing and other components of a well-developed profession to rely upon, those in computer-related careers must take more personal responsibility for developing their ethical decision-making skills.</a:t>
            </a:r>
          </a:p>
        </p:txBody>
      </p:sp>
      <p:sp>
        <p:nvSpPr>
          <p:cNvPr id="2" name="Title 1"/>
          <p:cNvSpPr>
            <a:spLocks noGrp="1"/>
          </p:cNvSpPr>
          <p:nvPr>
            <p:ph type="title"/>
          </p:nvPr>
        </p:nvSpPr>
        <p:spPr/>
        <p:txBody>
          <a:bodyPr/>
          <a:lstStyle/>
          <a:p>
            <a:r>
              <a:rPr lang="en-US" altLang="en-US" sz="3400" dirty="0"/>
              <a:t>The Importance of Taking Personal Responsibility</a:t>
            </a:r>
            <a:endParaRPr lang="en-IN" sz="3400" dirty="0"/>
          </a:p>
        </p:txBody>
      </p:sp>
    </p:spTree>
    <p:extLst>
      <p:ext uri="{BB962C8B-B14F-4D97-AF65-F5344CB8AC3E}">
        <p14:creationId xmlns:p14="http://schemas.microsoft.com/office/powerpoint/2010/main" val="326999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762000"/>
            <a:ext cx="7906109" cy="2838451"/>
          </a:xfrm>
        </p:spPr>
        <p:txBody>
          <a:bodyPr/>
          <a:lstStyle/>
          <a:p>
            <a:r>
              <a:rPr lang="en-US" altLang="en-US" sz="3200" dirty="0"/>
              <a:t>9.3 Software Engineering Code of Ethics</a:t>
            </a:r>
            <a:endParaRPr lang="en-IN" sz="3200" dirty="0"/>
          </a:p>
        </p:txBody>
      </p:sp>
    </p:spTree>
    <p:extLst>
      <p:ext uri="{BB962C8B-B14F-4D97-AF65-F5344CB8AC3E}">
        <p14:creationId xmlns:p14="http://schemas.microsoft.com/office/powerpoint/2010/main" val="39545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altLang="en-US" dirty="0"/>
              <a:t>Software engineers have opportunities to do good or do harm</a:t>
            </a:r>
          </a:p>
          <a:p>
            <a:r>
              <a:rPr lang="en-US" altLang="en-US" dirty="0"/>
              <a:t>Software engineers ought to be committed to doing good</a:t>
            </a:r>
          </a:p>
          <a:p>
            <a:r>
              <a:rPr lang="en-US" altLang="en-US" dirty="0"/>
              <a:t>Eight principles identify key ethical relationships and obligations within these relationship</a:t>
            </a:r>
          </a:p>
          <a:p>
            <a:r>
              <a:rPr lang="en-US" altLang="en-US" dirty="0"/>
              <a:t>Code should be seen as a whole, not a collection of parts</a:t>
            </a:r>
          </a:p>
          <a:p>
            <a:r>
              <a:rPr lang="en-US" altLang="en-US" dirty="0"/>
              <a:t>Concern for the public interest is paramount</a:t>
            </a:r>
          </a:p>
        </p:txBody>
      </p:sp>
      <p:sp>
        <p:nvSpPr>
          <p:cNvPr id="4" name="Title 3"/>
          <p:cNvSpPr>
            <a:spLocks noGrp="1"/>
          </p:cNvSpPr>
          <p:nvPr>
            <p:ph type="title"/>
          </p:nvPr>
        </p:nvSpPr>
        <p:spPr/>
        <p:txBody>
          <a:bodyPr/>
          <a:lstStyle/>
          <a:p>
            <a:r>
              <a:rPr lang="en-US" altLang="en-US" dirty="0"/>
              <a:t>Preamble of Code</a:t>
            </a:r>
            <a:endParaRPr lang="en-IN" dirty="0"/>
          </a:p>
        </p:txBody>
      </p:sp>
    </p:spTree>
    <p:extLst>
      <p:ext uri="{BB962C8B-B14F-4D97-AF65-F5344CB8AC3E}">
        <p14:creationId xmlns:p14="http://schemas.microsoft.com/office/powerpoint/2010/main" val="259148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Public</a:t>
            </a:r>
          </a:p>
          <a:p>
            <a:r>
              <a:rPr lang="en-US" altLang="en-US" dirty="0"/>
              <a:t>Client and employer</a:t>
            </a:r>
          </a:p>
          <a:p>
            <a:r>
              <a:rPr lang="en-US" altLang="en-US" dirty="0"/>
              <a:t>Product</a:t>
            </a:r>
          </a:p>
          <a:p>
            <a:r>
              <a:rPr lang="en-US" altLang="en-US" dirty="0"/>
              <a:t>Judgment</a:t>
            </a:r>
          </a:p>
          <a:p>
            <a:r>
              <a:rPr lang="en-US" altLang="en-US" dirty="0"/>
              <a:t>Management</a:t>
            </a:r>
          </a:p>
          <a:p>
            <a:r>
              <a:rPr lang="en-US" altLang="en-US" dirty="0"/>
              <a:t>Profession</a:t>
            </a:r>
          </a:p>
          <a:p>
            <a:r>
              <a:rPr lang="en-US" altLang="en-US" dirty="0"/>
              <a:t>Colleagues</a:t>
            </a:r>
          </a:p>
          <a:p>
            <a:r>
              <a:rPr lang="en-US" altLang="en-US" dirty="0"/>
              <a:t>Self</a:t>
            </a:r>
          </a:p>
        </p:txBody>
      </p:sp>
      <p:sp>
        <p:nvSpPr>
          <p:cNvPr id="2" name="Title 1"/>
          <p:cNvSpPr>
            <a:spLocks noGrp="1"/>
          </p:cNvSpPr>
          <p:nvPr>
            <p:ph type="title"/>
          </p:nvPr>
        </p:nvSpPr>
        <p:spPr/>
        <p:txBody>
          <a:bodyPr/>
          <a:lstStyle/>
          <a:p>
            <a:r>
              <a:rPr lang="en-US" altLang="en-US" sz="3400" dirty="0"/>
              <a:t>Eight Principles Identify Morally Responsible Relationships</a:t>
            </a:r>
            <a:endParaRPr lang="en-IN" sz="3400" dirty="0"/>
          </a:p>
        </p:txBody>
      </p:sp>
    </p:spTree>
    <p:extLst>
      <p:ext uri="{BB962C8B-B14F-4D97-AF65-F5344CB8AC3E}">
        <p14:creationId xmlns:p14="http://schemas.microsoft.com/office/powerpoint/2010/main" val="23772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eaLnBrk="1" hangingPunct="1">
              <a:buFont typeface="Times" panose="02020603050405020304" pitchFamily="18" charset="0"/>
              <a:buNone/>
            </a:pPr>
            <a:r>
              <a:rPr lang="en-US" altLang="en-US" b="1" dirty="0">
                <a:solidFill>
                  <a:schemeClr val="tx2"/>
                </a:solidFill>
              </a:rPr>
              <a:t>1.01</a:t>
            </a:r>
            <a:r>
              <a:rPr lang="en-US" altLang="en-US" dirty="0"/>
              <a:t> “Accept full responsibility for own work”</a:t>
            </a:r>
          </a:p>
          <a:p>
            <a:pPr eaLnBrk="1" hangingPunct="1">
              <a:buFont typeface="Times" panose="02020603050405020304" pitchFamily="18" charset="0"/>
              <a:buNone/>
            </a:pPr>
            <a:r>
              <a:rPr lang="en-US" altLang="en-US" b="1" dirty="0">
                <a:solidFill>
                  <a:schemeClr val="tx2"/>
                </a:solidFill>
              </a:rPr>
              <a:t>1.02</a:t>
            </a:r>
            <a:r>
              <a:rPr lang="en-US" altLang="en-US" dirty="0"/>
              <a:t> Balance competing interests</a:t>
            </a:r>
          </a:p>
          <a:p>
            <a:pPr eaLnBrk="1" hangingPunct="1">
              <a:buFont typeface="Times" panose="02020603050405020304" pitchFamily="18" charset="0"/>
              <a:buNone/>
            </a:pPr>
            <a:r>
              <a:rPr lang="en-US" altLang="en-US" b="1" dirty="0">
                <a:solidFill>
                  <a:schemeClr val="tx2"/>
                </a:solidFill>
              </a:rPr>
              <a:t>1.03</a:t>
            </a:r>
            <a:r>
              <a:rPr lang="en-US" altLang="en-US" dirty="0"/>
              <a:t> Approve software only if it is safe</a:t>
            </a:r>
          </a:p>
          <a:p>
            <a:pPr eaLnBrk="1" hangingPunct="1">
              <a:buFont typeface="Times" panose="02020603050405020304" pitchFamily="18" charset="0"/>
              <a:buNone/>
            </a:pPr>
            <a:r>
              <a:rPr lang="en-US" altLang="en-US" b="1" dirty="0">
                <a:solidFill>
                  <a:schemeClr val="tx2"/>
                </a:solidFill>
              </a:rPr>
              <a:t>1.04</a:t>
            </a:r>
            <a:r>
              <a:rPr lang="en-US" altLang="en-US" dirty="0"/>
              <a:t> Disclose actual/potential dangers</a:t>
            </a:r>
          </a:p>
          <a:p>
            <a:pPr eaLnBrk="1" hangingPunct="1">
              <a:buFont typeface="Times" panose="02020603050405020304" pitchFamily="18" charset="0"/>
              <a:buNone/>
            </a:pPr>
            <a:r>
              <a:rPr lang="en-US" altLang="en-US" b="1" dirty="0">
                <a:solidFill>
                  <a:schemeClr val="tx2"/>
                </a:solidFill>
              </a:rPr>
              <a:t>1.05</a:t>
            </a:r>
            <a:r>
              <a:rPr lang="en-US" altLang="en-US" dirty="0"/>
              <a:t> “Cooperate in efforts to address” public concerns</a:t>
            </a:r>
          </a:p>
          <a:p>
            <a:pPr eaLnBrk="1" hangingPunct="1">
              <a:buFont typeface="Times" panose="02020603050405020304" pitchFamily="18" charset="0"/>
              <a:buNone/>
            </a:pPr>
            <a:r>
              <a:rPr lang="en-US" altLang="en-US" b="1" dirty="0">
                <a:solidFill>
                  <a:schemeClr val="tx2"/>
                </a:solidFill>
              </a:rPr>
              <a:t>1.06</a:t>
            </a:r>
            <a:r>
              <a:rPr lang="en-US" altLang="en-US" dirty="0"/>
              <a:t> “Be fair and avoid deception in all statements”</a:t>
            </a:r>
          </a:p>
          <a:p>
            <a:pPr eaLnBrk="1" hangingPunct="1">
              <a:buFont typeface="Times" panose="02020603050405020304" pitchFamily="18" charset="0"/>
              <a:buNone/>
            </a:pPr>
            <a:r>
              <a:rPr lang="en-US" altLang="en-US" b="1" dirty="0">
                <a:solidFill>
                  <a:schemeClr val="tx2"/>
                </a:solidFill>
              </a:rPr>
              <a:t>1.07</a:t>
            </a:r>
            <a:r>
              <a:rPr lang="en-US" altLang="en-US" dirty="0"/>
              <a:t> Consider factors that diminish access to software</a:t>
            </a:r>
          </a:p>
          <a:p>
            <a:pPr eaLnBrk="1" hangingPunct="1">
              <a:buFont typeface="Times" panose="02020603050405020304" pitchFamily="18" charset="0"/>
              <a:buNone/>
            </a:pPr>
            <a:r>
              <a:rPr lang="en-US" altLang="en-US" b="1" dirty="0">
                <a:solidFill>
                  <a:schemeClr val="tx2"/>
                </a:solidFill>
              </a:rPr>
              <a:t>1.08</a:t>
            </a:r>
            <a:r>
              <a:rPr lang="en-US" altLang="en-US" dirty="0"/>
              <a:t> “Volunteer professional skills to good causes”</a:t>
            </a:r>
          </a:p>
        </p:txBody>
      </p:sp>
      <p:sp>
        <p:nvSpPr>
          <p:cNvPr id="2" name="Title 1"/>
          <p:cNvSpPr>
            <a:spLocks noGrp="1"/>
          </p:cNvSpPr>
          <p:nvPr>
            <p:ph type="title"/>
          </p:nvPr>
        </p:nvSpPr>
        <p:spPr/>
        <p:txBody>
          <a:bodyPr/>
          <a:lstStyle/>
          <a:p>
            <a:r>
              <a:rPr lang="en-US" altLang="en-US" dirty="0"/>
              <a:t>Act Consistently with Public Interest</a:t>
            </a:r>
            <a:endParaRPr lang="en-IN" dirty="0"/>
          </a:p>
        </p:txBody>
      </p:sp>
    </p:spTree>
    <p:extLst>
      <p:ext uri="{BB962C8B-B14F-4D97-AF65-F5344CB8AC3E}">
        <p14:creationId xmlns:p14="http://schemas.microsoft.com/office/powerpoint/2010/main" val="235881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 this image, three people in lab coats are taking notes around a book titled version 1 point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20" y="1649033"/>
            <a:ext cx="4584160" cy="4560591"/>
          </a:xfrm>
          <a:prstGeom prst="rect">
            <a:avLst/>
          </a:prstGeom>
        </p:spPr>
      </p:pic>
      <p:sp>
        <p:nvSpPr>
          <p:cNvPr id="2" name="Title 1"/>
          <p:cNvSpPr>
            <a:spLocks noGrp="1"/>
          </p:cNvSpPr>
          <p:nvPr>
            <p:ph type="title"/>
          </p:nvPr>
        </p:nvSpPr>
        <p:spPr/>
        <p:txBody>
          <a:bodyPr/>
          <a:lstStyle/>
          <a:p>
            <a:r>
              <a:rPr lang="en-US" altLang="en-US" sz="3400" dirty="0"/>
              <a:t>Clause 1.03 Approve Software Only If It Is Safe</a:t>
            </a:r>
            <a:endParaRPr lang="en-IN" sz="3400" dirty="0"/>
          </a:p>
        </p:txBody>
      </p:sp>
    </p:spTree>
    <p:extLst>
      <p:ext uri="{BB962C8B-B14F-4D97-AF65-F5344CB8AC3E}">
        <p14:creationId xmlns:p14="http://schemas.microsoft.com/office/powerpoint/2010/main" val="17625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620187"/>
          </a:xfrm>
        </p:spPr>
        <p:txBody>
          <a:bodyPr/>
          <a:lstStyle/>
          <a:p>
            <a:pPr eaLnBrk="1" hangingPunct="1">
              <a:buFont typeface="Times" panose="02020603050405020304" pitchFamily="18" charset="0"/>
              <a:buNone/>
            </a:pPr>
            <a:r>
              <a:rPr lang="en-US" altLang="en-US" sz="2000" b="1" dirty="0">
                <a:solidFill>
                  <a:schemeClr val="tx2"/>
                </a:solidFill>
              </a:rPr>
              <a:t>2.01</a:t>
            </a:r>
            <a:r>
              <a:rPr lang="en-US" altLang="en-US" sz="2000" dirty="0"/>
              <a:t> Act within areas of competence</a:t>
            </a:r>
          </a:p>
          <a:p>
            <a:pPr eaLnBrk="1" hangingPunct="1">
              <a:buFont typeface="Times" panose="02020603050405020304" pitchFamily="18" charset="0"/>
              <a:buNone/>
            </a:pPr>
            <a:r>
              <a:rPr lang="en-US" altLang="en-US" sz="2000" b="1" dirty="0">
                <a:solidFill>
                  <a:schemeClr val="tx2"/>
                </a:solidFill>
              </a:rPr>
              <a:t>2.02</a:t>
            </a:r>
            <a:r>
              <a:rPr lang="en-US" altLang="en-US" sz="2000" dirty="0"/>
              <a:t> Don’t use software obtained illegally</a:t>
            </a:r>
          </a:p>
          <a:p>
            <a:pPr eaLnBrk="1" hangingPunct="1">
              <a:buFont typeface="Times" panose="02020603050405020304" pitchFamily="18" charset="0"/>
              <a:buNone/>
            </a:pPr>
            <a:r>
              <a:rPr lang="en-US" altLang="en-US" sz="2000" b="1" dirty="0">
                <a:solidFill>
                  <a:schemeClr val="tx2"/>
                </a:solidFill>
              </a:rPr>
              <a:t>2.03</a:t>
            </a:r>
            <a:r>
              <a:rPr lang="en-US" altLang="en-US" sz="2000" dirty="0"/>
              <a:t> Only use property in authorized ways</a:t>
            </a:r>
          </a:p>
          <a:p>
            <a:pPr eaLnBrk="1" hangingPunct="1">
              <a:buFont typeface="Times" panose="02020603050405020304" pitchFamily="18" charset="0"/>
              <a:buNone/>
            </a:pPr>
            <a:r>
              <a:rPr lang="en-US" altLang="en-US" sz="2000" b="1" dirty="0">
                <a:solidFill>
                  <a:schemeClr val="tx2"/>
                </a:solidFill>
              </a:rPr>
              <a:t>2.04</a:t>
            </a:r>
            <a:r>
              <a:rPr lang="en-US" altLang="en-US" sz="2000" dirty="0"/>
              <a:t> Ensure documents are approved</a:t>
            </a:r>
          </a:p>
          <a:p>
            <a:pPr eaLnBrk="1" hangingPunct="1">
              <a:buFont typeface="Times" panose="02020603050405020304" pitchFamily="18" charset="0"/>
              <a:buNone/>
            </a:pPr>
            <a:r>
              <a:rPr lang="en-US" altLang="en-US" sz="2000" b="1" dirty="0">
                <a:solidFill>
                  <a:schemeClr val="tx2"/>
                </a:solidFill>
              </a:rPr>
              <a:t>2.05</a:t>
            </a:r>
            <a:r>
              <a:rPr lang="en-US" altLang="en-US" sz="2000" dirty="0"/>
              <a:t> Respect confidentiality</a:t>
            </a:r>
          </a:p>
          <a:p>
            <a:pPr eaLnBrk="1" hangingPunct="1">
              <a:buFont typeface="Times" panose="02020603050405020304" pitchFamily="18" charset="0"/>
              <a:buNone/>
            </a:pPr>
            <a:r>
              <a:rPr lang="en-US" altLang="en-US" sz="2000" b="1" dirty="0">
                <a:solidFill>
                  <a:schemeClr val="tx2"/>
                </a:solidFill>
              </a:rPr>
              <a:t>2.06</a:t>
            </a:r>
            <a:r>
              <a:rPr lang="en-US" altLang="en-US" sz="2000" dirty="0"/>
              <a:t> Promptly report problems with project</a:t>
            </a:r>
          </a:p>
          <a:p>
            <a:pPr eaLnBrk="1" hangingPunct="1">
              <a:buFont typeface="Times" panose="02020603050405020304" pitchFamily="18" charset="0"/>
              <a:buNone/>
            </a:pPr>
            <a:r>
              <a:rPr lang="en-US" altLang="en-US" sz="2000" b="1" dirty="0">
                <a:solidFill>
                  <a:schemeClr val="tx2"/>
                </a:solidFill>
              </a:rPr>
              <a:t>2.07</a:t>
            </a:r>
            <a:r>
              <a:rPr lang="en-US" altLang="en-US" sz="2000" dirty="0"/>
              <a:t> Report issues of social concern</a:t>
            </a:r>
          </a:p>
          <a:p>
            <a:pPr eaLnBrk="1" hangingPunct="1">
              <a:buFont typeface="Times" panose="02020603050405020304" pitchFamily="18" charset="0"/>
              <a:buNone/>
            </a:pPr>
            <a:r>
              <a:rPr lang="en-US" altLang="en-US" sz="2000" b="1" dirty="0">
                <a:solidFill>
                  <a:schemeClr val="tx2"/>
                </a:solidFill>
              </a:rPr>
              <a:t>2.08</a:t>
            </a:r>
            <a:r>
              <a:rPr lang="en-US" altLang="en-US" sz="2000" dirty="0"/>
              <a:t> Refuse outside work detrimental to job</a:t>
            </a:r>
          </a:p>
          <a:p>
            <a:pPr marL="576263" indent="-576263">
              <a:buNone/>
            </a:pPr>
            <a:r>
              <a:rPr lang="en-US" altLang="en-US" sz="2000" b="1" dirty="0">
                <a:solidFill>
                  <a:schemeClr val="tx2"/>
                </a:solidFill>
              </a:rPr>
              <a:t>2.09</a:t>
            </a:r>
            <a:r>
              <a:rPr lang="en-US" altLang="en-US" sz="2000" dirty="0"/>
              <a:t> Put employer’s/client’s interests first, unless overriding moral concern</a:t>
            </a:r>
          </a:p>
        </p:txBody>
      </p:sp>
      <p:sp>
        <p:nvSpPr>
          <p:cNvPr id="2" name="Title 1"/>
          <p:cNvSpPr>
            <a:spLocks noGrp="1"/>
          </p:cNvSpPr>
          <p:nvPr>
            <p:ph type="title"/>
          </p:nvPr>
        </p:nvSpPr>
        <p:spPr/>
        <p:txBody>
          <a:bodyPr/>
          <a:lstStyle/>
          <a:p>
            <a:r>
              <a:rPr lang="en-US" altLang="en-US" sz="3400" dirty="0"/>
              <a:t>Act in Best Interest of Client, Employer</a:t>
            </a:r>
            <a:endParaRPr lang="en-IN" sz="3400" dirty="0"/>
          </a:p>
        </p:txBody>
      </p:sp>
    </p:spTree>
    <p:extLst>
      <p:ext uri="{BB962C8B-B14F-4D97-AF65-F5344CB8AC3E}">
        <p14:creationId xmlns:p14="http://schemas.microsoft.com/office/powerpoint/2010/main" val="338902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 this image, a woman offers a computer disk to a man who is rejecting 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305" y="1698844"/>
            <a:ext cx="5315389" cy="4426465"/>
          </a:xfrm>
          <a:prstGeom prst="rect">
            <a:avLst/>
          </a:prstGeom>
        </p:spPr>
      </p:pic>
      <p:sp>
        <p:nvSpPr>
          <p:cNvPr id="2" name="Title 1"/>
          <p:cNvSpPr>
            <a:spLocks noGrp="1"/>
          </p:cNvSpPr>
          <p:nvPr>
            <p:ph type="title"/>
          </p:nvPr>
        </p:nvSpPr>
        <p:spPr/>
        <p:txBody>
          <a:bodyPr/>
          <a:lstStyle/>
          <a:p>
            <a:r>
              <a:rPr lang="en-US" altLang="en-US" sz="3400" dirty="0"/>
              <a:t>Clause 2.02 Don’t Use Software Obtained Illegally</a:t>
            </a:r>
            <a:endParaRPr lang="en-IN" sz="3400" dirty="0"/>
          </a:p>
        </p:txBody>
      </p:sp>
    </p:spTree>
    <p:extLst>
      <p:ext uri="{BB962C8B-B14F-4D97-AF65-F5344CB8AC3E}">
        <p14:creationId xmlns:p14="http://schemas.microsoft.com/office/powerpoint/2010/main" val="21307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sz="quarter" idx="13"/>
          </p:nvPr>
        </p:nvSpPr>
        <p:spPr/>
        <p:txBody>
          <a:bodyPr/>
          <a:lstStyle/>
          <a:p>
            <a:pPr marL="0" indent="0" eaLnBrk="1" hangingPunct="1">
              <a:buNone/>
            </a:pPr>
            <a:r>
              <a:rPr lang="en-US" altLang="en-US" b="1" dirty="0">
                <a:solidFill>
                  <a:schemeClr val="tx2"/>
                </a:solidFill>
              </a:rPr>
              <a:t>9.1</a:t>
            </a:r>
            <a:r>
              <a:rPr lang="en-US" altLang="en-US" dirty="0"/>
              <a:t> Introduction</a:t>
            </a:r>
          </a:p>
          <a:p>
            <a:pPr marL="0" indent="0" eaLnBrk="1" hangingPunct="1">
              <a:buNone/>
            </a:pPr>
            <a:r>
              <a:rPr lang="en-US" altLang="en-US" b="1" dirty="0">
                <a:solidFill>
                  <a:schemeClr val="tx2"/>
                </a:solidFill>
              </a:rPr>
              <a:t>9.2</a:t>
            </a:r>
            <a:r>
              <a:rPr lang="en-US" altLang="en-US" dirty="0"/>
              <a:t> How well developed are the computing professions?</a:t>
            </a:r>
          </a:p>
          <a:p>
            <a:pPr marL="0" indent="0" eaLnBrk="1" hangingPunct="1">
              <a:buNone/>
            </a:pPr>
            <a:r>
              <a:rPr lang="en-US" altLang="en-US" b="1" dirty="0">
                <a:solidFill>
                  <a:schemeClr val="tx2"/>
                </a:solidFill>
              </a:rPr>
              <a:t>9.3</a:t>
            </a:r>
            <a:r>
              <a:rPr lang="en-US" altLang="en-US" dirty="0"/>
              <a:t> Software Engineering Code of Ethics</a:t>
            </a:r>
          </a:p>
          <a:p>
            <a:pPr marL="0" indent="0" eaLnBrk="1" hangingPunct="1">
              <a:buNone/>
            </a:pPr>
            <a:r>
              <a:rPr lang="en-US" altLang="en-US" b="1" dirty="0">
                <a:solidFill>
                  <a:schemeClr val="tx2"/>
                </a:solidFill>
              </a:rPr>
              <a:t>9.4</a:t>
            </a:r>
            <a:r>
              <a:rPr lang="en-US" altLang="en-US" dirty="0"/>
              <a:t> Analysis of the Code</a:t>
            </a:r>
          </a:p>
          <a:p>
            <a:pPr marL="0" indent="0" eaLnBrk="1" hangingPunct="1">
              <a:buNone/>
            </a:pPr>
            <a:r>
              <a:rPr lang="en-US" altLang="en-US" b="1" dirty="0">
                <a:solidFill>
                  <a:schemeClr val="tx2"/>
                </a:solidFill>
              </a:rPr>
              <a:t>9.5</a:t>
            </a:r>
            <a:r>
              <a:rPr lang="en-US" altLang="en-US" dirty="0"/>
              <a:t> Case studies</a:t>
            </a:r>
          </a:p>
          <a:p>
            <a:pPr marL="0" indent="0" eaLnBrk="1" hangingPunct="1">
              <a:buNone/>
            </a:pPr>
            <a:r>
              <a:rPr lang="en-US" altLang="en-US" b="1" dirty="0">
                <a:solidFill>
                  <a:schemeClr val="tx2"/>
                </a:solidFill>
              </a:rPr>
              <a:t>9.6</a:t>
            </a:r>
            <a:r>
              <a:rPr lang="en-US" altLang="en-US" dirty="0"/>
              <a:t> Whistle-blowing</a:t>
            </a:r>
          </a:p>
        </p:txBody>
      </p:sp>
      <p:sp>
        <p:nvSpPr>
          <p:cNvPr id="19" name="Title 18"/>
          <p:cNvSpPr>
            <a:spLocks noGrp="1"/>
          </p:cNvSpPr>
          <p:nvPr>
            <p:ph type="title"/>
          </p:nvPr>
        </p:nvSpPr>
        <p:spPr/>
        <p:txBody>
          <a:bodyPr/>
          <a:lstStyle/>
          <a:p>
            <a:r>
              <a:rPr lang="en-US" altLang="en-US" dirty="0">
                <a:solidFill>
                  <a:schemeClr val="tx2"/>
                </a:solidFill>
              </a:rPr>
              <a:t>Learning Objectives</a:t>
            </a:r>
            <a:endParaRPr lang="en-IN" dirty="0"/>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752399"/>
          </a:xfrm>
        </p:spPr>
        <p:txBody>
          <a:bodyPr/>
          <a:lstStyle/>
          <a:p>
            <a:pPr marL="630238" indent="-630238" eaLnBrk="1" hangingPunct="1">
              <a:buFont typeface="Times" panose="02020603050405020304" pitchFamily="18" charset="0"/>
              <a:buNone/>
            </a:pPr>
            <a:r>
              <a:rPr lang="en-US" altLang="en-US" sz="2200" b="1" dirty="0">
                <a:solidFill>
                  <a:schemeClr val="tx2"/>
                </a:solidFill>
              </a:rPr>
              <a:t>3.01</a:t>
            </a:r>
            <a:r>
              <a:rPr lang="en-US" altLang="en-US" sz="2200" dirty="0"/>
              <a:t> Aim for “high quality, acceptable cost and a reasonable schedule,” making trade-offs clear</a:t>
            </a:r>
          </a:p>
          <a:p>
            <a:pPr eaLnBrk="1" hangingPunct="1">
              <a:buFont typeface="Times" panose="02020603050405020304" pitchFamily="18" charset="0"/>
              <a:buNone/>
            </a:pPr>
            <a:r>
              <a:rPr lang="en-US" altLang="en-US" sz="2200" b="1" dirty="0">
                <a:solidFill>
                  <a:schemeClr val="tx2"/>
                </a:solidFill>
              </a:rPr>
              <a:t>3.02</a:t>
            </a:r>
            <a:r>
              <a:rPr lang="en-US" altLang="en-US" sz="2200" dirty="0"/>
              <a:t> “Ensure proper and achievable goals”</a:t>
            </a:r>
          </a:p>
          <a:p>
            <a:pPr marL="630238" indent="-630238" eaLnBrk="1" hangingPunct="1">
              <a:buFont typeface="Times" panose="02020603050405020304" pitchFamily="18" charset="0"/>
              <a:buNone/>
            </a:pPr>
            <a:r>
              <a:rPr lang="en-US" altLang="en-US" sz="2200" b="1" dirty="0">
                <a:solidFill>
                  <a:schemeClr val="tx2"/>
                </a:solidFill>
              </a:rPr>
              <a:t>3.03</a:t>
            </a:r>
            <a:r>
              <a:rPr lang="en-US" altLang="en-US" sz="2200" dirty="0">
                <a:solidFill>
                  <a:schemeClr val="tx2"/>
                </a:solidFill>
              </a:rPr>
              <a:t> </a:t>
            </a:r>
            <a:r>
              <a:rPr lang="en-US" altLang="en-US" sz="2200" dirty="0"/>
              <a:t>Face up to “ethical, economic, cultural, legal and environmental” issues</a:t>
            </a:r>
          </a:p>
          <a:p>
            <a:pPr eaLnBrk="1" hangingPunct="1">
              <a:buFont typeface="Times" panose="02020603050405020304" pitchFamily="18" charset="0"/>
              <a:buNone/>
            </a:pPr>
            <a:r>
              <a:rPr lang="en-US" altLang="en-US" sz="2200" b="1" dirty="0">
                <a:solidFill>
                  <a:schemeClr val="tx2"/>
                </a:solidFill>
              </a:rPr>
              <a:t>3.04</a:t>
            </a:r>
            <a:r>
              <a:rPr lang="en-US" altLang="en-US" sz="2200" dirty="0"/>
              <a:t> Ensure you are qualified for proposed work</a:t>
            </a:r>
          </a:p>
          <a:p>
            <a:pPr eaLnBrk="1" hangingPunct="1">
              <a:buFont typeface="Times" panose="02020603050405020304" pitchFamily="18" charset="0"/>
              <a:buNone/>
            </a:pPr>
            <a:r>
              <a:rPr lang="en-US" altLang="en-US" sz="2200" b="1" dirty="0">
                <a:solidFill>
                  <a:schemeClr val="tx2"/>
                </a:solidFill>
              </a:rPr>
              <a:t>3.05</a:t>
            </a:r>
            <a:r>
              <a:rPr lang="en-US" altLang="en-US" sz="2200" dirty="0"/>
              <a:t> Use appropriate project methodologies</a:t>
            </a:r>
          </a:p>
          <a:p>
            <a:pPr eaLnBrk="1" hangingPunct="1">
              <a:buFont typeface="Times" panose="02020603050405020304" pitchFamily="18" charset="0"/>
              <a:buNone/>
            </a:pPr>
            <a:r>
              <a:rPr lang="en-US" altLang="en-US" sz="2200" b="1" dirty="0">
                <a:solidFill>
                  <a:schemeClr val="tx2"/>
                </a:solidFill>
              </a:rPr>
              <a:t>3.06</a:t>
            </a:r>
            <a:r>
              <a:rPr lang="en-US" altLang="en-US" sz="2200" dirty="0"/>
              <a:t> Follow the most appropriate professional standards</a:t>
            </a:r>
          </a:p>
          <a:p>
            <a:pPr eaLnBrk="1" hangingPunct="1">
              <a:buFont typeface="Times" panose="02020603050405020304" pitchFamily="18" charset="0"/>
              <a:buNone/>
            </a:pPr>
            <a:r>
              <a:rPr lang="en-US" altLang="en-US" sz="2200" b="1" dirty="0">
                <a:solidFill>
                  <a:schemeClr val="tx2"/>
                </a:solidFill>
              </a:rPr>
              <a:t>3.07</a:t>
            </a:r>
            <a:r>
              <a:rPr lang="en-US" altLang="en-US" sz="2200" dirty="0"/>
              <a:t> “Strive to fully understand the specifications”</a:t>
            </a:r>
          </a:p>
          <a:p>
            <a:pPr eaLnBrk="1" hangingPunct="1">
              <a:buFont typeface="Times" panose="02020603050405020304" pitchFamily="18" charset="0"/>
              <a:buNone/>
            </a:pPr>
            <a:r>
              <a:rPr lang="en-US" altLang="en-US" sz="2200" b="1" dirty="0">
                <a:solidFill>
                  <a:schemeClr val="tx2"/>
                </a:solidFill>
              </a:rPr>
              <a:t>3.08</a:t>
            </a:r>
            <a:r>
              <a:rPr lang="en-US" altLang="en-US" sz="2200" dirty="0"/>
              <a:t> Ensure the specifications are correct and approved</a:t>
            </a:r>
          </a:p>
        </p:txBody>
      </p:sp>
      <p:sp>
        <p:nvSpPr>
          <p:cNvPr id="2" name="Title 1"/>
          <p:cNvSpPr>
            <a:spLocks noGrp="1"/>
          </p:cNvSpPr>
          <p:nvPr>
            <p:ph type="title"/>
          </p:nvPr>
        </p:nvSpPr>
        <p:spPr/>
        <p:txBody>
          <a:bodyPr/>
          <a:lstStyle/>
          <a:p>
            <a:r>
              <a:rPr lang="en-US" altLang="en-US" sz="3400" dirty="0">
                <a:solidFill>
                  <a:schemeClr val="tx2"/>
                </a:solidFill>
              </a:rPr>
              <a:t>Ensure Products Meet Highest Standards </a:t>
            </a:r>
            <a:r>
              <a:rPr lang="en-US" altLang="en-US" sz="2000" b="0" dirty="0">
                <a:solidFill>
                  <a:schemeClr val="tx2"/>
                </a:solidFill>
              </a:rPr>
              <a:t>(1 of 2)</a:t>
            </a:r>
            <a:endParaRPr lang="en-IN" sz="2000" dirty="0"/>
          </a:p>
        </p:txBody>
      </p:sp>
    </p:spTree>
    <p:extLst>
      <p:ext uri="{BB962C8B-B14F-4D97-AF65-F5344CB8AC3E}">
        <p14:creationId xmlns:p14="http://schemas.microsoft.com/office/powerpoint/2010/main" val="346804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 this image, a woman in professional dress stands in front of a blackboard that says, project goals, work from web browser, easy to learn, and capture 100 percent market sha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328" y="1574470"/>
            <a:ext cx="4917344" cy="4606197"/>
          </a:xfrm>
          <a:prstGeom prst="rect">
            <a:avLst/>
          </a:prstGeom>
        </p:spPr>
      </p:pic>
      <p:sp>
        <p:nvSpPr>
          <p:cNvPr id="2" name="Title 1"/>
          <p:cNvSpPr>
            <a:spLocks noGrp="1"/>
          </p:cNvSpPr>
          <p:nvPr>
            <p:ph type="title"/>
          </p:nvPr>
        </p:nvSpPr>
        <p:spPr/>
        <p:txBody>
          <a:bodyPr/>
          <a:lstStyle/>
          <a:p>
            <a:r>
              <a:rPr lang="en-US" altLang="en-US" sz="3400" dirty="0"/>
              <a:t>Clause 3.02 Ensure Proper and Achievable Goals</a:t>
            </a:r>
            <a:endParaRPr lang="en-IN" sz="3400" dirty="0"/>
          </a:p>
        </p:txBody>
      </p:sp>
    </p:spTree>
    <p:extLst>
      <p:ext uri="{BB962C8B-B14F-4D97-AF65-F5344CB8AC3E}">
        <p14:creationId xmlns:p14="http://schemas.microsoft.com/office/powerpoint/2010/main" val="2039934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199" y="1556326"/>
            <a:ext cx="8298611" cy="4861727"/>
          </a:xfrm>
        </p:spPr>
        <p:txBody>
          <a:bodyPr/>
          <a:lstStyle/>
          <a:p>
            <a:pPr marL="630238" indent="-630238" eaLnBrk="1" hangingPunct="1">
              <a:buFont typeface="Times" panose="02020603050405020304" pitchFamily="18" charset="0"/>
              <a:buNone/>
            </a:pPr>
            <a:r>
              <a:rPr lang="en-US" altLang="en-US" sz="2200" b="1" dirty="0">
                <a:solidFill>
                  <a:schemeClr val="tx2"/>
                </a:solidFill>
              </a:rPr>
              <a:t>3.09</a:t>
            </a:r>
            <a:r>
              <a:rPr lang="en-US" altLang="en-US" sz="2200" b="1" dirty="0"/>
              <a:t> </a:t>
            </a:r>
            <a:r>
              <a:rPr lang="en-US" altLang="en-US" sz="2200" dirty="0"/>
              <a:t>“Ensure realistic quantitative estimates of cost, scheduling, personnel, quality and outcomes”</a:t>
            </a:r>
          </a:p>
          <a:p>
            <a:pPr marL="630238" indent="-630238" eaLnBrk="1" hangingPunct="1">
              <a:buFont typeface="Times" panose="02020603050405020304" pitchFamily="18" charset="0"/>
              <a:buNone/>
            </a:pPr>
            <a:r>
              <a:rPr lang="en-US" altLang="en-US" sz="2200" b="1" dirty="0">
                <a:solidFill>
                  <a:schemeClr val="tx2"/>
                </a:solidFill>
              </a:rPr>
              <a:t>3.10</a:t>
            </a:r>
            <a:r>
              <a:rPr lang="en-US" altLang="en-US" sz="2200" dirty="0"/>
              <a:t> “Ensure adequate testing, debugging, and review of software and related documents”</a:t>
            </a:r>
          </a:p>
          <a:p>
            <a:pPr eaLnBrk="1" hangingPunct="1">
              <a:buFont typeface="Times" panose="02020603050405020304" pitchFamily="18" charset="0"/>
              <a:buNone/>
            </a:pPr>
            <a:r>
              <a:rPr lang="en-US" altLang="en-US" sz="2200" b="1" dirty="0">
                <a:solidFill>
                  <a:schemeClr val="tx2"/>
                </a:solidFill>
              </a:rPr>
              <a:t>3.11</a:t>
            </a:r>
            <a:r>
              <a:rPr lang="en-US" altLang="en-US" sz="2200" dirty="0"/>
              <a:t> “Ensure adequate documentation”</a:t>
            </a:r>
          </a:p>
          <a:p>
            <a:pPr marL="630238" indent="-630238" eaLnBrk="1" hangingPunct="1">
              <a:buFont typeface="Times" panose="02020603050405020304" pitchFamily="18" charset="0"/>
              <a:buNone/>
            </a:pPr>
            <a:r>
              <a:rPr lang="en-US" altLang="en-US" sz="2200" b="1" dirty="0">
                <a:solidFill>
                  <a:schemeClr val="tx2"/>
                </a:solidFill>
              </a:rPr>
              <a:t>3.12</a:t>
            </a:r>
            <a:r>
              <a:rPr lang="en-US" altLang="en-US" sz="2200" dirty="0"/>
              <a:t> Develop software and documents that respect privacy of those affected by software</a:t>
            </a:r>
          </a:p>
          <a:p>
            <a:pPr eaLnBrk="1" hangingPunct="1">
              <a:buFont typeface="Times" panose="02020603050405020304" pitchFamily="18" charset="0"/>
              <a:buNone/>
            </a:pPr>
            <a:r>
              <a:rPr lang="en-US" altLang="en-US" sz="2200" b="1" dirty="0">
                <a:solidFill>
                  <a:schemeClr val="tx2"/>
                </a:solidFill>
              </a:rPr>
              <a:t>3.13</a:t>
            </a:r>
            <a:r>
              <a:rPr lang="en-US" altLang="en-US" sz="2200" dirty="0"/>
              <a:t> Use only accurate data appropriately acquired</a:t>
            </a:r>
          </a:p>
          <a:p>
            <a:pPr eaLnBrk="1" hangingPunct="1">
              <a:buFont typeface="Times" panose="02020603050405020304" pitchFamily="18" charset="0"/>
              <a:buNone/>
            </a:pPr>
            <a:r>
              <a:rPr lang="en-US" altLang="en-US" sz="2200" b="1" dirty="0">
                <a:solidFill>
                  <a:schemeClr val="tx2"/>
                </a:solidFill>
              </a:rPr>
              <a:t>3.14</a:t>
            </a:r>
            <a:r>
              <a:rPr lang="en-US" altLang="en-US" sz="2200" dirty="0"/>
              <a:t> Maintain data integrity</a:t>
            </a:r>
          </a:p>
          <a:p>
            <a:pPr marL="630238" indent="-630238" eaLnBrk="1" hangingPunct="1">
              <a:buFont typeface="Times" panose="02020603050405020304" pitchFamily="18" charset="0"/>
              <a:buNone/>
            </a:pPr>
            <a:r>
              <a:rPr lang="en-US" altLang="en-US" sz="2200" b="1" dirty="0">
                <a:solidFill>
                  <a:schemeClr val="tx2"/>
                </a:solidFill>
              </a:rPr>
              <a:t>3.15</a:t>
            </a:r>
            <a:r>
              <a:rPr lang="en-US" altLang="en-US" sz="2200" dirty="0"/>
              <a:t> Use same standards for software maintenance as software development</a:t>
            </a:r>
          </a:p>
        </p:txBody>
      </p:sp>
      <p:sp>
        <p:nvSpPr>
          <p:cNvPr id="2" name="Title 1"/>
          <p:cNvSpPr>
            <a:spLocks noGrp="1"/>
          </p:cNvSpPr>
          <p:nvPr>
            <p:ph type="title"/>
          </p:nvPr>
        </p:nvSpPr>
        <p:spPr/>
        <p:txBody>
          <a:bodyPr/>
          <a:lstStyle/>
          <a:p>
            <a:r>
              <a:rPr lang="en-US" altLang="en-US" sz="3400" dirty="0"/>
              <a:t>Ensure Products Meet Highest Standards </a:t>
            </a:r>
            <a:r>
              <a:rPr lang="en-US" altLang="en-US" sz="2000" b="0" dirty="0"/>
              <a:t>(2 of 2)</a:t>
            </a:r>
            <a:endParaRPr lang="en-IN" sz="2000" dirty="0"/>
          </a:p>
        </p:txBody>
      </p:sp>
    </p:spTree>
    <p:extLst>
      <p:ext uri="{BB962C8B-B14F-4D97-AF65-F5344CB8AC3E}">
        <p14:creationId xmlns:p14="http://schemas.microsoft.com/office/powerpoint/2010/main" val="1303295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625475" indent="-625475">
              <a:buFont typeface="Times" panose="02020603050405020304" pitchFamily="18" charset="0"/>
              <a:buNone/>
            </a:pPr>
            <a:r>
              <a:rPr lang="en-US" altLang="en-US" sz="2200" b="1" dirty="0">
                <a:solidFill>
                  <a:schemeClr val="tx2"/>
                </a:solidFill>
              </a:rPr>
              <a:t>4.01</a:t>
            </a:r>
            <a:r>
              <a:rPr lang="en-US" altLang="en-US" sz="2200" dirty="0"/>
              <a:t> “Temper all technical judgments by the need to support and maintain human values”</a:t>
            </a:r>
          </a:p>
          <a:p>
            <a:pPr marL="625475" indent="-625475">
              <a:buFont typeface="Times" panose="02020603050405020304" pitchFamily="18" charset="0"/>
              <a:buNone/>
            </a:pPr>
            <a:r>
              <a:rPr lang="en-US" altLang="en-US" sz="2200" b="1" dirty="0">
                <a:solidFill>
                  <a:schemeClr val="tx2"/>
                </a:solidFill>
              </a:rPr>
              <a:t>4.02</a:t>
            </a:r>
            <a:r>
              <a:rPr lang="en-US" altLang="en-US" sz="2200" dirty="0"/>
              <a:t> Understand and agree with documents before endorsing them</a:t>
            </a:r>
          </a:p>
          <a:p>
            <a:pPr marL="625475" indent="-625475">
              <a:buFont typeface="Times" panose="02020603050405020304" pitchFamily="18" charset="0"/>
              <a:buNone/>
            </a:pPr>
            <a:r>
              <a:rPr lang="en-US" altLang="en-US" sz="2200" b="1" dirty="0">
                <a:solidFill>
                  <a:schemeClr val="tx2"/>
                </a:solidFill>
              </a:rPr>
              <a:t>4.03</a:t>
            </a:r>
            <a:r>
              <a:rPr lang="en-US" altLang="en-US" sz="2200" dirty="0"/>
              <a:t> Remain objective when evaluating software or related documents</a:t>
            </a:r>
          </a:p>
          <a:p>
            <a:pPr>
              <a:buFont typeface="Times" panose="02020603050405020304" pitchFamily="18" charset="0"/>
              <a:buNone/>
            </a:pPr>
            <a:r>
              <a:rPr lang="en-US" altLang="en-US" sz="2200" b="1" dirty="0">
                <a:solidFill>
                  <a:schemeClr val="tx2"/>
                </a:solidFill>
              </a:rPr>
              <a:t>4.04</a:t>
            </a:r>
            <a:r>
              <a:rPr lang="en-US" altLang="en-US" sz="2200" dirty="0"/>
              <a:t> Do not engage in deceptive financial practices</a:t>
            </a:r>
          </a:p>
          <a:p>
            <a:pPr>
              <a:buFont typeface="Times" panose="02020603050405020304" pitchFamily="18" charset="0"/>
              <a:buNone/>
            </a:pPr>
            <a:r>
              <a:rPr lang="en-US" altLang="en-US" sz="2200" b="1" dirty="0">
                <a:solidFill>
                  <a:schemeClr val="tx2"/>
                </a:solidFill>
              </a:rPr>
              <a:t>4.05</a:t>
            </a:r>
            <a:r>
              <a:rPr lang="en-US" altLang="en-US" sz="2200" dirty="0">
                <a:solidFill>
                  <a:schemeClr val="tx2"/>
                </a:solidFill>
              </a:rPr>
              <a:t> </a:t>
            </a:r>
            <a:r>
              <a:rPr lang="en-US" altLang="en-US" sz="2200" dirty="0"/>
              <a:t>Disclose conflicts of interest</a:t>
            </a:r>
          </a:p>
          <a:p>
            <a:pPr marL="625475" indent="-625475">
              <a:buFont typeface="Times" panose="02020603050405020304" pitchFamily="18" charset="0"/>
              <a:buNone/>
            </a:pPr>
            <a:r>
              <a:rPr lang="en-US" altLang="en-US" sz="2200" b="1" dirty="0">
                <a:solidFill>
                  <a:schemeClr val="tx2"/>
                </a:solidFill>
              </a:rPr>
              <a:t>4.06</a:t>
            </a:r>
            <a:r>
              <a:rPr lang="en-US" altLang="en-US" sz="2200" dirty="0"/>
              <a:t> Do not participate in decisions in which you, your employer, or your client has a potential conflict of interest</a:t>
            </a:r>
          </a:p>
        </p:txBody>
      </p:sp>
      <p:sp>
        <p:nvSpPr>
          <p:cNvPr id="2" name="Title 1"/>
          <p:cNvSpPr>
            <a:spLocks noGrp="1"/>
          </p:cNvSpPr>
          <p:nvPr>
            <p:ph type="title"/>
          </p:nvPr>
        </p:nvSpPr>
        <p:spPr/>
        <p:txBody>
          <a:bodyPr/>
          <a:lstStyle/>
          <a:p>
            <a:r>
              <a:rPr lang="en-US" altLang="en-US" sz="3400" dirty="0"/>
              <a:t>Maintain Integrity in Professional Judgment</a:t>
            </a:r>
            <a:endParaRPr lang="en-IN" sz="3400" dirty="0"/>
          </a:p>
        </p:txBody>
      </p:sp>
    </p:spTree>
    <p:extLst>
      <p:ext uri="{BB962C8B-B14F-4D97-AF65-F5344CB8AC3E}">
        <p14:creationId xmlns:p14="http://schemas.microsoft.com/office/powerpoint/2010/main" val="344833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Font typeface="Times" panose="02020603050405020304" pitchFamily="18" charset="0"/>
              <a:buNone/>
            </a:pPr>
            <a:r>
              <a:rPr lang="en-US" altLang="en-US" b="1" dirty="0">
                <a:solidFill>
                  <a:schemeClr val="tx2"/>
                </a:solidFill>
              </a:rPr>
              <a:t>5.01</a:t>
            </a:r>
            <a:r>
              <a:rPr lang="en-US" altLang="en-US" dirty="0"/>
              <a:t> Ensure good project management procedures</a:t>
            </a:r>
          </a:p>
          <a:p>
            <a:pPr>
              <a:buFont typeface="Times" panose="02020603050405020304" pitchFamily="18" charset="0"/>
              <a:buNone/>
            </a:pPr>
            <a:r>
              <a:rPr lang="en-US" altLang="en-US" b="1" dirty="0">
                <a:solidFill>
                  <a:schemeClr val="tx2"/>
                </a:solidFill>
              </a:rPr>
              <a:t>5.02</a:t>
            </a:r>
            <a:r>
              <a:rPr lang="en-US" altLang="en-US" dirty="0"/>
              <a:t> Ensure software engineers know standards</a:t>
            </a:r>
          </a:p>
          <a:p>
            <a:pPr marL="685800" indent="-685800">
              <a:buFont typeface="Times" panose="02020603050405020304" pitchFamily="18" charset="0"/>
              <a:buNone/>
            </a:pPr>
            <a:r>
              <a:rPr lang="en-US" altLang="en-US" b="1" dirty="0">
                <a:solidFill>
                  <a:schemeClr val="tx2"/>
                </a:solidFill>
              </a:rPr>
              <a:t>5.03</a:t>
            </a:r>
            <a:r>
              <a:rPr lang="en-US" altLang="en-US" dirty="0"/>
              <a:t> Ensure software engineers know policies and procedures for protecting confidential information</a:t>
            </a:r>
          </a:p>
          <a:p>
            <a:pPr marL="685800" indent="-685800">
              <a:buFont typeface="Times" panose="02020603050405020304" pitchFamily="18" charset="0"/>
              <a:buNone/>
            </a:pPr>
            <a:r>
              <a:rPr lang="en-US" altLang="en-US" b="1" dirty="0">
                <a:solidFill>
                  <a:schemeClr val="tx2"/>
                </a:solidFill>
              </a:rPr>
              <a:t>5.04</a:t>
            </a:r>
            <a:r>
              <a:rPr lang="en-US" altLang="en-US" dirty="0"/>
              <a:t> Take employees’ abilities into account before assigning work</a:t>
            </a:r>
          </a:p>
          <a:p>
            <a:pPr>
              <a:buFont typeface="Times" panose="02020603050405020304" pitchFamily="18" charset="0"/>
              <a:buNone/>
            </a:pPr>
            <a:r>
              <a:rPr lang="en-US" altLang="en-US" b="1" dirty="0">
                <a:solidFill>
                  <a:schemeClr val="tx2"/>
                </a:solidFill>
              </a:rPr>
              <a:t>5.05</a:t>
            </a:r>
            <a:r>
              <a:rPr lang="en-US" altLang="en-US" dirty="0"/>
              <a:t> Ensure reasonable estimates are made</a:t>
            </a:r>
          </a:p>
          <a:p>
            <a:pPr marL="685800" indent="-685800">
              <a:buFont typeface="Times" panose="02020603050405020304" pitchFamily="18" charset="0"/>
              <a:buNone/>
            </a:pPr>
            <a:r>
              <a:rPr lang="en-US" altLang="en-US" b="1" dirty="0">
                <a:solidFill>
                  <a:schemeClr val="tx2"/>
                </a:solidFill>
              </a:rPr>
              <a:t>5.06</a:t>
            </a:r>
            <a:r>
              <a:rPr lang="en-US" altLang="en-US" dirty="0"/>
              <a:t> Give full and accurate information to potential employees</a:t>
            </a:r>
          </a:p>
        </p:txBody>
      </p:sp>
      <p:sp>
        <p:nvSpPr>
          <p:cNvPr id="2" name="Title 1"/>
          <p:cNvSpPr>
            <a:spLocks noGrp="1"/>
          </p:cNvSpPr>
          <p:nvPr>
            <p:ph type="title"/>
          </p:nvPr>
        </p:nvSpPr>
        <p:spPr>
          <a:xfrm>
            <a:off x="457200" y="215371"/>
            <a:ext cx="7901796" cy="1097279"/>
          </a:xfrm>
        </p:spPr>
        <p:txBody>
          <a:bodyPr/>
          <a:lstStyle/>
          <a:p>
            <a:r>
              <a:rPr lang="en-US" altLang="en-US" sz="3400" dirty="0"/>
              <a:t>Promote Effective Project Management </a:t>
            </a:r>
            <a:r>
              <a:rPr lang="en-US" altLang="en-US" sz="2000" b="0" dirty="0"/>
              <a:t>(1 of 2)</a:t>
            </a:r>
            <a:endParaRPr lang="en-IN" sz="2000" dirty="0"/>
          </a:p>
        </p:txBody>
      </p:sp>
    </p:spTree>
    <p:extLst>
      <p:ext uri="{BB962C8B-B14F-4D97-AF65-F5344CB8AC3E}">
        <p14:creationId xmlns:p14="http://schemas.microsoft.com/office/powerpoint/2010/main" val="2120007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Font typeface="Times" panose="02020603050405020304" pitchFamily="18" charset="0"/>
              <a:buNone/>
            </a:pPr>
            <a:r>
              <a:rPr lang="en-US" altLang="en-US" b="1" dirty="0">
                <a:solidFill>
                  <a:schemeClr val="tx2"/>
                </a:solidFill>
              </a:rPr>
              <a:t>5.07</a:t>
            </a:r>
            <a:r>
              <a:rPr lang="en-US" altLang="en-US" dirty="0"/>
              <a:t> Pay employees fairly</a:t>
            </a:r>
          </a:p>
          <a:p>
            <a:pPr marL="685800" indent="-685800">
              <a:buFont typeface="Times" panose="02020603050405020304" pitchFamily="18" charset="0"/>
              <a:buNone/>
            </a:pPr>
            <a:r>
              <a:rPr lang="en-US" altLang="en-US" b="1" dirty="0">
                <a:solidFill>
                  <a:schemeClr val="tx2"/>
                </a:solidFill>
              </a:rPr>
              <a:t>5.08</a:t>
            </a:r>
            <a:r>
              <a:rPr lang="en-US" altLang="en-US" dirty="0"/>
              <a:t> Do not unjustly prevent a qualified person from taking a job</a:t>
            </a:r>
          </a:p>
          <a:p>
            <a:pPr>
              <a:buFont typeface="Times" panose="02020603050405020304" pitchFamily="18" charset="0"/>
              <a:buNone/>
            </a:pPr>
            <a:r>
              <a:rPr lang="en-US" altLang="en-US" b="1" dirty="0">
                <a:solidFill>
                  <a:schemeClr val="tx2"/>
                </a:solidFill>
              </a:rPr>
              <a:t>5.09</a:t>
            </a:r>
            <a:r>
              <a:rPr lang="en-US" altLang="en-US" dirty="0"/>
              <a:t> Work out fair intellectual property agreements</a:t>
            </a:r>
          </a:p>
          <a:p>
            <a:pPr marL="685800" indent="-685800">
              <a:buFont typeface="Times" panose="02020603050405020304" pitchFamily="18" charset="0"/>
              <a:buNone/>
            </a:pPr>
            <a:r>
              <a:rPr lang="en-US" altLang="en-US" b="1" dirty="0">
                <a:solidFill>
                  <a:schemeClr val="tx2"/>
                </a:solidFill>
              </a:rPr>
              <a:t>5.10</a:t>
            </a:r>
            <a:r>
              <a:rPr lang="en-US" altLang="en-US" dirty="0"/>
              <a:t> Provide employees charged with misconduct due process</a:t>
            </a:r>
          </a:p>
          <a:p>
            <a:pPr>
              <a:buFont typeface="Times" panose="02020603050405020304" pitchFamily="18" charset="0"/>
              <a:buNone/>
            </a:pPr>
            <a:r>
              <a:rPr lang="en-US" altLang="en-US" b="1" dirty="0">
                <a:solidFill>
                  <a:schemeClr val="tx2"/>
                </a:solidFill>
              </a:rPr>
              <a:t>5.11</a:t>
            </a:r>
            <a:r>
              <a:rPr lang="en-US" altLang="en-US" dirty="0"/>
              <a:t> Do not ask someone to do anything violating the Code</a:t>
            </a:r>
          </a:p>
          <a:p>
            <a:pPr marL="685800" indent="-685800">
              <a:buFont typeface="Times" panose="02020603050405020304" pitchFamily="18" charset="0"/>
              <a:buNone/>
            </a:pPr>
            <a:r>
              <a:rPr lang="en-US" altLang="en-US" b="1" dirty="0">
                <a:solidFill>
                  <a:schemeClr val="tx2"/>
                </a:solidFill>
              </a:rPr>
              <a:t>5.12</a:t>
            </a:r>
            <a:r>
              <a:rPr lang="en-US" altLang="en-US" dirty="0"/>
              <a:t> “Do not punish anyone for expressing ethical concerns about a project”</a:t>
            </a:r>
            <a:endParaRPr lang="en-US" altLang="en-US" sz="2000" dirty="0"/>
          </a:p>
        </p:txBody>
      </p:sp>
      <p:sp>
        <p:nvSpPr>
          <p:cNvPr id="2" name="Title 1"/>
          <p:cNvSpPr>
            <a:spLocks noGrp="1"/>
          </p:cNvSpPr>
          <p:nvPr>
            <p:ph type="title"/>
          </p:nvPr>
        </p:nvSpPr>
        <p:spPr>
          <a:xfrm>
            <a:off x="457200" y="215371"/>
            <a:ext cx="7979434" cy="1097279"/>
          </a:xfrm>
        </p:spPr>
        <p:txBody>
          <a:bodyPr/>
          <a:lstStyle/>
          <a:p>
            <a:r>
              <a:rPr lang="en-US" altLang="en-US" sz="3400" dirty="0"/>
              <a:t>Promote Effective Project Management </a:t>
            </a:r>
            <a:r>
              <a:rPr lang="en-US" altLang="en-US" sz="2000" b="0" dirty="0"/>
              <a:t>(2 of 2)</a:t>
            </a:r>
            <a:endParaRPr lang="en-IN" sz="2000" dirty="0"/>
          </a:p>
        </p:txBody>
      </p:sp>
    </p:spTree>
    <p:extLst>
      <p:ext uri="{BB962C8B-B14F-4D97-AF65-F5344CB8AC3E}">
        <p14:creationId xmlns:p14="http://schemas.microsoft.com/office/powerpoint/2010/main" val="187598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Font typeface="Times" panose="02020603050405020304" pitchFamily="18" charset="0"/>
              <a:buNone/>
            </a:pPr>
            <a:r>
              <a:rPr lang="en-US" altLang="en-US" sz="2200" b="1" dirty="0">
                <a:solidFill>
                  <a:schemeClr val="tx2"/>
                </a:solidFill>
              </a:rPr>
              <a:t>6.01</a:t>
            </a:r>
            <a:r>
              <a:rPr lang="en-US" altLang="en-US" sz="2200" dirty="0"/>
              <a:t> Help create an environment supporting ethical conduct</a:t>
            </a:r>
          </a:p>
          <a:p>
            <a:pPr>
              <a:buFont typeface="Times" panose="02020603050405020304" pitchFamily="18" charset="0"/>
              <a:buNone/>
            </a:pPr>
            <a:r>
              <a:rPr lang="en-US" altLang="en-US" sz="2200" b="1" dirty="0">
                <a:solidFill>
                  <a:schemeClr val="tx2"/>
                </a:solidFill>
              </a:rPr>
              <a:t>6.02</a:t>
            </a:r>
            <a:r>
              <a:rPr lang="en-US" altLang="en-US" sz="2200" dirty="0"/>
              <a:t> “Promote public knowledge of software engineering”</a:t>
            </a:r>
          </a:p>
          <a:p>
            <a:pPr>
              <a:buFont typeface="Times" panose="02020603050405020304" pitchFamily="18" charset="0"/>
              <a:buNone/>
            </a:pPr>
            <a:r>
              <a:rPr lang="en-US" altLang="en-US" sz="2200" b="1" dirty="0">
                <a:solidFill>
                  <a:schemeClr val="tx2"/>
                </a:solidFill>
              </a:rPr>
              <a:t>6.03</a:t>
            </a:r>
            <a:r>
              <a:rPr lang="en-US" altLang="en-US" sz="2200" dirty="0"/>
              <a:t> Participate in professional activities</a:t>
            </a:r>
          </a:p>
          <a:p>
            <a:pPr>
              <a:buFont typeface="Times" panose="02020603050405020304" pitchFamily="18" charset="0"/>
              <a:buNone/>
            </a:pPr>
            <a:r>
              <a:rPr lang="en-US" altLang="en-US" sz="2200" b="1" dirty="0">
                <a:solidFill>
                  <a:schemeClr val="tx2"/>
                </a:solidFill>
              </a:rPr>
              <a:t>6.04</a:t>
            </a:r>
            <a:r>
              <a:rPr lang="en-US" altLang="en-US" sz="2200" dirty="0"/>
              <a:t> Support others who are trying to follow this Code</a:t>
            </a:r>
          </a:p>
          <a:p>
            <a:pPr marL="625475" indent="-625475">
              <a:buFont typeface="Times" panose="02020603050405020304" pitchFamily="18" charset="0"/>
              <a:buNone/>
            </a:pPr>
            <a:r>
              <a:rPr lang="en-US" altLang="en-US" sz="2200" b="1" dirty="0">
                <a:solidFill>
                  <a:schemeClr val="tx2"/>
                </a:solidFill>
              </a:rPr>
              <a:t>6.05</a:t>
            </a:r>
            <a:r>
              <a:rPr lang="en-US" altLang="en-US" sz="2200" dirty="0"/>
              <a:t> Do not promote self-interest at expense of profession, client, or employer</a:t>
            </a:r>
          </a:p>
          <a:p>
            <a:pPr>
              <a:buFont typeface="Times" panose="02020603050405020304" pitchFamily="18" charset="0"/>
              <a:buNone/>
            </a:pPr>
            <a:r>
              <a:rPr lang="en-US" altLang="en-US" sz="2200" b="1" dirty="0">
                <a:solidFill>
                  <a:schemeClr val="tx2"/>
                </a:solidFill>
              </a:rPr>
              <a:t>6.06</a:t>
            </a:r>
            <a:r>
              <a:rPr lang="en-US" altLang="en-US" sz="2200" dirty="0"/>
              <a:t> Obey all laws unless there is an overriding public interest</a:t>
            </a:r>
          </a:p>
          <a:p>
            <a:pPr marL="625475" indent="-625475">
              <a:buFont typeface="Times" panose="02020603050405020304" pitchFamily="18" charset="0"/>
              <a:buNone/>
            </a:pPr>
            <a:r>
              <a:rPr lang="en-US" altLang="en-US" sz="2200" b="1" dirty="0">
                <a:solidFill>
                  <a:schemeClr val="tx2"/>
                </a:solidFill>
              </a:rPr>
              <a:t>6.07</a:t>
            </a:r>
            <a:r>
              <a:rPr lang="en-US" altLang="en-US" sz="2200" dirty="0"/>
              <a:t> Do not deceive others regarding the characteristics of software</a:t>
            </a:r>
          </a:p>
        </p:txBody>
      </p:sp>
      <p:sp>
        <p:nvSpPr>
          <p:cNvPr id="2" name="Title 1"/>
          <p:cNvSpPr>
            <a:spLocks noGrp="1"/>
          </p:cNvSpPr>
          <p:nvPr>
            <p:ph type="title"/>
          </p:nvPr>
        </p:nvSpPr>
        <p:spPr/>
        <p:txBody>
          <a:bodyPr/>
          <a:lstStyle/>
          <a:p>
            <a:r>
              <a:rPr lang="en-US" altLang="en-US" dirty="0"/>
              <a:t>Advance the Profession </a:t>
            </a:r>
            <a:r>
              <a:rPr lang="en-US" altLang="en-US" sz="2000" b="0" dirty="0"/>
              <a:t>(1 of 2)</a:t>
            </a:r>
            <a:endParaRPr lang="en-IN" sz="2000" dirty="0"/>
          </a:p>
        </p:txBody>
      </p:sp>
    </p:spTree>
    <p:extLst>
      <p:ext uri="{BB962C8B-B14F-4D97-AF65-F5344CB8AC3E}">
        <p14:creationId xmlns:p14="http://schemas.microsoft.com/office/powerpoint/2010/main" val="147087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 this image, five people are gathered around a desk with a book on 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640" y="1880091"/>
            <a:ext cx="5308720" cy="4253747"/>
          </a:xfrm>
          <a:prstGeom prst="rect">
            <a:avLst/>
          </a:prstGeom>
        </p:spPr>
      </p:pic>
      <p:sp>
        <p:nvSpPr>
          <p:cNvPr id="2" name="Title 1"/>
          <p:cNvSpPr>
            <a:spLocks noGrp="1"/>
          </p:cNvSpPr>
          <p:nvPr>
            <p:ph type="title"/>
          </p:nvPr>
        </p:nvSpPr>
        <p:spPr/>
        <p:txBody>
          <a:bodyPr/>
          <a:lstStyle/>
          <a:p>
            <a:r>
              <a:rPr lang="en-US" altLang="en-US" sz="3200" dirty="0"/>
              <a:t>Clause 6.01 Help Create an Environment Supporting Ethical Conduct</a:t>
            </a:r>
            <a:endParaRPr lang="en-IN" sz="3200" dirty="0"/>
          </a:p>
        </p:txBody>
      </p:sp>
    </p:spTree>
    <p:extLst>
      <p:ext uri="{BB962C8B-B14F-4D97-AF65-F5344CB8AC3E}">
        <p14:creationId xmlns:p14="http://schemas.microsoft.com/office/powerpoint/2010/main" val="53118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576263" indent="-576263">
              <a:buFont typeface="Times" panose="02020603050405020304" pitchFamily="18" charset="0"/>
              <a:buNone/>
            </a:pPr>
            <a:r>
              <a:rPr lang="en-US" altLang="en-US" sz="2000" b="1" dirty="0">
                <a:solidFill>
                  <a:schemeClr val="tx2"/>
                </a:solidFill>
              </a:rPr>
              <a:t>6.08</a:t>
            </a:r>
            <a:r>
              <a:rPr lang="en-US" altLang="en-US" sz="2000" dirty="0"/>
              <a:t> Take responsibility for finding, correcting, and reporting errors in software and documentation</a:t>
            </a:r>
          </a:p>
          <a:p>
            <a:pPr marL="576263" indent="-576263">
              <a:buFont typeface="Times" panose="02020603050405020304" pitchFamily="18" charset="0"/>
              <a:buNone/>
            </a:pPr>
            <a:r>
              <a:rPr lang="en-US" altLang="en-US" sz="2000" b="1" dirty="0">
                <a:solidFill>
                  <a:schemeClr val="tx2"/>
                </a:solidFill>
              </a:rPr>
              <a:t>6.09</a:t>
            </a:r>
            <a:r>
              <a:rPr lang="en-US" altLang="en-US" sz="2000" dirty="0"/>
              <a:t> Ensure others know you are committed to the Code and what that means</a:t>
            </a:r>
          </a:p>
          <a:p>
            <a:pPr marL="576263" indent="-576263">
              <a:buFont typeface="Times" panose="02020603050405020304" pitchFamily="18" charset="0"/>
              <a:buNone/>
            </a:pPr>
            <a:r>
              <a:rPr lang="en-US" altLang="en-US" sz="2000" b="1" dirty="0">
                <a:solidFill>
                  <a:schemeClr val="tx2"/>
                </a:solidFill>
              </a:rPr>
              <a:t>6.10</a:t>
            </a:r>
            <a:r>
              <a:rPr lang="en-US" altLang="en-US" sz="2000" b="1" dirty="0"/>
              <a:t> </a:t>
            </a:r>
            <a:r>
              <a:rPr lang="en-US" altLang="en-US" sz="2000" dirty="0"/>
              <a:t>Do not associate with businesses and organizations that are in conflict with Code</a:t>
            </a:r>
          </a:p>
          <a:p>
            <a:pPr marL="576263" indent="-576263">
              <a:buFont typeface="Times" panose="02020603050405020304" pitchFamily="18" charset="0"/>
              <a:buNone/>
            </a:pPr>
            <a:r>
              <a:rPr lang="en-US" altLang="en-US" sz="2000" b="1" dirty="0">
                <a:solidFill>
                  <a:schemeClr val="tx2"/>
                </a:solidFill>
              </a:rPr>
              <a:t>6.11</a:t>
            </a:r>
            <a:r>
              <a:rPr lang="en-US" altLang="en-US" sz="2000" dirty="0"/>
              <a:t> Understand violating the Code is inconsistent with being a professional</a:t>
            </a:r>
          </a:p>
          <a:p>
            <a:pPr>
              <a:buFont typeface="Times" panose="02020603050405020304" pitchFamily="18" charset="0"/>
              <a:buNone/>
            </a:pPr>
            <a:r>
              <a:rPr lang="en-US" altLang="en-US" sz="2000" b="1" dirty="0">
                <a:solidFill>
                  <a:schemeClr val="tx2"/>
                </a:solidFill>
              </a:rPr>
              <a:t>6.12</a:t>
            </a:r>
            <a:r>
              <a:rPr lang="en-US" altLang="en-US" sz="2000" dirty="0"/>
              <a:t> Share concerns about Code violations with the people involved</a:t>
            </a:r>
          </a:p>
          <a:p>
            <a:pPr marL="576263" indent="-576263">
              <a:buFont typeface="Times" panose="02020603050405020304" pitchFamily="18" charset="0"/>
              <a:buNone/>
            </a:pPr>
            <a:r>
              <a:rPr lang="en-US" altLang="en-US" sz="2000" b="1" dirty="0">
                <a:solidFill>
                  <a:schemeClr val="tx2"/>
                </a:solidFill>
              </a:rPr>
              <a:t>6.13</a:t>
            </a:r>
            <a:r>
              <a:rPr lang="en-US" altLang="en-US" sz="2000" dirty="0"/>
              <a:t> “Blow the whistle” when no alternative to reporting significant Code violations</a:t>
            </a:r>
          </a:p>
        </p:txBody>
      </p:sp>
      <p:sp>
        <p:nvSpPr>
          <p:cNvPr id="2" name="Title 1"/>
          <p:cNvSpPr>
            <a:spLocks noGrp="1"/>
          </p:cNvSpPr>
          <p:nvPr>
            <p:ph type="title"/>
          </p:nvPr>
        </p:nvSpPr>
        <p:spPr/>
        <p:txBody>
          <a:bodyPr/>
          <a:lstStyle/>
          <a:p>
            <a:r>
              <a:rPr lang="en-US" altLang="en-US" dirty="0"/>
              <a:t>Advance the Profession </a:t>
            </a:r>
            <a:r>
              <a:rPr lang="en-US" altLang="en-US" sz="2000" b="0" dirty="0"/>
              <a:t>(2 of 2)</a:t>
            </a:r>
            <a:endParaRPr lang="en-IN" sz="2000" dirty="0"/>
          </a:p>
        </p:txBody>
      </p:sp>
    </p:spTree>
    <p:extLst>
      <p:ext uri="{BB962C8B-B14F-4D97-AF65-F5344CB8AC3E}">
        <p14:creationId xmlns:p14="http://schemas.microsoft.com/office/powerpoint/2010/main" val="232905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752399"/>
          </a:xfrm>
        </p:spPr>
        <p:txBody>
          <a:bodyPr/>
          <a:lstStyle/>
          <a:p>
            <a:pPr indent="-914400">
              <a:buFont typeface="Times" pitchFamily="-48" charset="0"/>
              <a:buNone/>
              <a:defRPr/>
            </a:pPr>
            <a:r>
              <a:rPr lang="en-US" sz="2200" b="1" dirty="0">
                <a:solidFill>
                  <a:schemeClr val="tx2"/>
                </a:solidFill>
              </a:rPr>
              <a:t>7.01</a:t>
            </a:r>
            <a:r>
              <a:rPr lang="en-US" sz="2200" dirty="0"/>
              <a:t> “Encourage colleagues to adhere to this Code”</a:t>
            </a:r>
          </a:p>
          <a:p>
            <a:pPr indent="-914400">
              <a:buFont typeface="Times" pitchFamily="-48" charset="0"/>
              <a:buNone/>
              <a:defRPr/>
            </a:pPr>
            <a:r>
              <a:rPr lang="en-US" sz="2200" b="1" dirty="0">
                <a:solidFill>
                  <a:schemeClr val="tx2"/>
                </a:solidFill>
              </a:rPr>
              <a:t>7.02</a:t>
            </a:r>
            <a:r>
              <a:rPr lang="en-US" sz="2200" dirty="0"/>
              <a:t> “Assist colleagues in professional development”</a:t>
            </a:r>
          </a:p>
          <a:p>
            <a:pPr marL="514350" indent="-914400">
              <a:buFont typeface="Times" pitchFamily="-48" charset="0"/>
              <a:buNone/>
              <a:defRPr/>
            </a:pPr>
            <a:r>
              <a:rPr lang="en-US" sz="2200" b="1" dirty="0">
                <a:solidFill>
                  <a:schemeClr val="tx2"/>
                </a:solidFill>
              </a:rPr>
              <a:t>7.03</a:t>
            </a:r>
            <a:r>
              <a:rPr lang="en-US" sz="2200" dirty="0"/>
              <a:t> Give others the credit they deserve</a:t>
            </a:r>
          </a:p>
          <a:p>
            <a:pPr indent="-914400">
              <a:buFont typeface="Times" pitchFamily="-48" charset="0"/>
              <a:buNone/>
              <a:defRPr/>
            </a:pPr>
            <a:r>
              <a:rPr lang="en-US" sz="2200" b="1" dirty="0">
                <a:solidFill>
                  <a:schemeClr val="tx2"/>
                </a:solidFill>
              </a:rPr>
              <a:t>7.04</a:t>
            </a:r>
            <a:r>
              <a:rPr lang="en-US" sz="2200" dirty="0"/>
              <a:t> Be objective when reviewing the work of others</a:t>
            </a:r>
          </a:p>
          <a:p>
            <a:pPr indent="-914400">
              <a:buFont typeface="Times" pitchFamily="-48" charset="0"/>
              <a:buNone/>
              <a:defRPr/>
            </a:pPr>
            <a:r>
              <a:rPr lang="en-US" sz="2200" b="1" dirty="0">
                <a:solidFill>
                  <a:schemeClr val="tx2"/>
                </a:solidFill>
              </a:rPr>
              <a:t>7.05</a:t>
            </a:r>
            <a:r>
              <a:rPr lang="en-US" sz="2200" dirty="0"/>
              <a:t> Give colleagues a fair hearing</a:t>
            </a:r>
          </a:p>
          <a:p>
            <a:pPr indent="-914400">
              <a:buFont typeface="Times" pitchFamily="-48" charset="0"/>
              <a:buNone/>
              <a:defRPr/>
            </a:pPr>
            <a:r>
              <a:rPr lang="en-US" sz="2200" b="1" dirty="0">
                <a:solidFill>
                  <a:schemeClr val="tx2"/>
                </a:solidFill>
              </a:rPr>
              <a:t>7.06</a:t>
            </a:r>
            <a:r>
              <a:rPr lang="en-US" sz="2200" dirty="0"/>
              <a:t> Help colleagues remain aware of work practices</a:t>
            </a:r>
          </a:p>
          <a:p>
            <a:pPr marL="630238" indent="-630238">
              <a:buFont typeface="Times" pitchFamily="-48" charset="0"/>
              <a:buNone/>
              <a:defRPr/>
            </a:pPr>
            <a:r>
              <a:rPr lang="en-US" sz="2200" b="1" dirty="0">
                <a:solidFill>
                  <a:schemeClr val="tx2"/>
                </a:solidFill>
              </a:rPr>
              <a:t>7.07</a:t>
            </a:r>
            <a:r>
              <a:rPr lang="en-US" sz="2200" dirty="0"/>
              <a:t> Do not unfairly interfere with another’s career, but protect the public interest</a:t>
            </a:r>
          </a:p>
          <a:p>
            <a:pPr marL="630238" indent="-630238">
              <a:buFont typeface="Times" pitchFamily="-48" charset="0"/>
              <a:buNone/>
              <a:defRPr/>
            </a:pPr>
            <a:r>
              <a:rPr lang="en-US" sz="2200" b="1" dirty="0">
                <a:solidFill>
                  <a:schemeClr val="tx2"/>
                </a:solidFill>
              </a:rPr>
              <a:t>7.08</a:t>
            </a:r>
            <a:r>
              <a:rPr lang="en-US" sz="2200" dirty="0"/>
              <a:t> Bring in experts for situations outside your own area of competence.</a:t>
            </a:r>
          </a:p>
        </p:txBody>
      </p:sp>
      <p:sp>
        <p:nvSpPr>
          <p:cNvPr id="2" name="Title 1"/>
          <p:cNvSpPr>
            <a:spLocks noGrp="1"/>
          </p:cNvSpPr>
          <p:nvPr>
            <p:ph type="title"/>
          </p:nvPr>
        </p:nvSpPr>
        <p:spPr/>
        <p:txBody>
          <a:bodyPr/>
          <a:lstStyle/>
          <a:p>
            <a:r>
              <a:rPr lang="en-US" altLang="en-US" sz="3200" dirty="0"/>
              <a:t>Be Fair to and Supportive of Colleagues</a:t>
            </a:r>
            <a:endParaRPr lang="en-IN" sz="3200" dirty="0"/>
          </a:p>
        </p:txBody>
      </p:sp>
    </p:spTree>
    <p:extLst>
      <p:ext uri="{BB962C8B-B14F-4D97-AF65-F5344CB8AC3E}">
        <p14:creationId xmlns:p14="http://schemas.microsoft.com/office/powerpoint/2010/main" val="180805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9.1 Introduction</a:t>
            </a:r>
            <a:r>
              <a:rPr lang="en-US" altLang="en-US" sz="100" dirty="0"/>
              <a:t> </a:t>
            </a:r>
            <a:endParaRPr lang="en-IN" sz="100" dirty="0"/>
          </a:p>
        </p:txBody>
      </p:sp>
    </p:spTree>
    <p:extLst>
      <p:ext uri="{BB962C8B-B14F-4D97-AF65-F5344CB8AC3E}">
        <p14:creationId xmlns:p14="http://schemas.microsoft.com/office/powerpoint/2010/main" val="31188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646066"/>
          </a:xfrm>
        </p:spPr>
        <p:txBody>
          <a:bodyPr/>
          <a:lstStyle/>
          <a:p>
            <a:pPr>
              <a:buFont typeface="Times" panose="02020603050405020304" pitchFamily="18" charset="0"/>
              <a:buNone/>
            </a:pPr>
            <a:r>
              <a:rPr lang="en-US" altLang="en-US" sz="2000" b="1" dirty="0">
                <a:solidFill>
                  <a:schemeClr val="tx2"/>
                </a:solidFill>
              </a:rPr>
              <a:t>8.01</a:t>
            </a:r>
            <a:r>
              <a:rPr lang="en-US" altLang="en-US" sz="2000" dirty="0"/>
              <a:t> Stay current with developments in field</a:t>
            </a:r>
          </a:p>
          <a:p>
            <a:pPr>
              <a:buFont typeface="Times" panose="02020603050405020304" pitchFamily="18" charset="0"/>
              <a:buNone/>
            </a:pPr>
            <a:r>
              <a:rPr lang="en-US" altLang="en-US" sz="2000" b="1" dirty="0">
                <a:solidFill>
                  <a:schemeClr val="tx2"/>
                </a:solidFill>
              </a:rPr>
              <a:t>8.02</a:t>
            </a:r>
            <a:r>
              <a:rPr lang="en-US" altLang="en-US" sz="2000" dirty="0"/>
              <a:t> Improve ability to create high quality software</a:t>
            </a:r>
          </a:p>
          <a:p>
            <a:pPr>
              <a:buFont typeface="Times" panose="02020603050405020304" pitchFamily="18" charset="0"/>
              <a:buNone/>
            </a:pPr>
            <a:r>
              <a:rPr lang="en-US" altLang="en-US" sz="2000" b="1" dirty="0">
                <a:solidFill>
                  <a:schemeClr val="tx2"/>
                </a:solidFill>
              </a:rPr>
              <a:t>8.03</a:t>
            </a:r>
            <a:r>
              <a:rPr lang="en-US" altLang="en-US" sz="2000" dirty="0"/>
              <a:t> Improve ability to produce high quality documentation</a:t>
            </a:r>
          </a:p>
          <a:p>
            <a:pPr marL="571500" indent="-571500">
              <a:buFont typeface="Times" panose="02020603050405020304" pitchFamily="18" charset="0"/>
              <a:buNone/>
            </a:pPr>
            <a:r>
              <a:rPr lang="en-US" altLang="en-US" sz="2000" b="1" dirty="0">
                <a:solidFill>
                  <a:schemeClr val="tx2"/>
                </a:solidFill>
              </a:rPr>
              <a:t>8.04</a:t>
            </a:r>
            <a:r>
              <a:rPr lang="en-US" altLang="en-US" sz="2000" dirty="0"/>
              <a:t> Improve understanding of software and documentation used in work</a:t>
            </a:r>
          </a:p>
          <a:p>
            <a:pPr>
              <a:buFont typeface="Times" panose="02020603050405020304" pitchFamily="18" charset="0"/>
              <a:buNone/>
            </a:pPr>
            <a:r>
              <a:rPr lang="en-US" altLang="en-US" sz="2000" b="1" dirty="0">
                <a:solidFill>
                  <a:schemeClr val="tx2"/>
                </a:solidFill>
              </a:rPr>
              <a:t>8.05</a:t>
            </a:r>
            <a:r>
              <a:rPr lang="en-US" altLang="en-US" sz="2000" dirty="0"/>
              <a:t> Improve knowledge of relevant standards</a:t>
            </a:r>
          </a:p>
          <a:p>
            <a:pPr>
              <a:buFont typeface="Times" panose="02020603050405020304" pitchFamily="18" charset="0"/>
              <a:buNone/>
            </a:pPr>
            <a:r>
              <a:rPr lang="en-US" altLang="en-US" sz="2000" b="1" dirty="0">
                <a:solidFill>
                  <a:schemeClr val="tx2"/>
                </a:solidFill>
              </a:rPr>
              <a:t>8.06</a:t>
            </a:r>
            <a:r>
              <a:rPr lang="en-US" altLang="en-US" sz="2000" dirty="0"/>
              <a:t> Improve knowledge of this Code and its application</a:t>
            </a:r>
          </a:p>
          <a:p>
            <a:pPr>
              <a:buFont typeface="Times" panose="02020603050405020304" pitchFamily="18" charset="0"/>
              <a:buNone/>
            </a:pPr>
            <a:r>
              <a:rPr lang="en-US" altLang="en-US" sz="2000" b="1" dirty="0">
                <a:solidFill>
                  <a:schemeClr val="tx2"/>
                </a:solidFill>
              </a:rPr>
              <a:t>8.07</a:t>
            </a:r>
            <a:r>
              <a:rPr lang="en-US" altLang="en-US" sz="2000" dirty="0"/>
              <a:t> Do not treat others unfairly because of prejudices</a:t>
            </a:r>
          </a:p>
          <a:p>
            <a:pPr>
              <a:buFont typeface="Times" panose="02020603050405020304" pitchFamily="18" charset="0"/>
              <a:buNone/>
            </a:pPr>
            <a:r>
              <a:rPr lang="en-US" altLang="en-US" sz="2000" b="1" dirty="0">
                <a:solidFill>
                  <a:schemeClr val="tx2"/>
                </a:solidFill>
              </a:rPr>
              <a:t>8.08</a:t>
            </a:r>
            <a:r>
              <a:rPr lang="en-US" altLang="en-US" sz="2000" dirty="0"/>
              <a:t> Do not influence others to break the Code</a:t>
            </a:r>
          </a:p>
          <a:p>
            <a:pPr marL="534988" indent="-534988">
              <a:buFont typeface="Times" panose="02020603050405020304" pitchFamily="18" charset="0"/>
              <a:buNone/>
            </a:pPr>
            <a:r>
              <a:rPr lang="en-US" altLang="en-US" sz="2000" b="1" dirty="0">
                <a:solidFill>
                  <a:schemeClr val="tx2"/>
                </a:solidFill>
              </a:rPr>
              <a:t>8.09</a:t>
            </a:r>
            <a:r>
              <a:rPr lang="en-US" altLang="en-US" sz="2000" dirty="0"/>
              <a:t> “Recognize that personal violations of this Code are inconsistent with being a professional software engineer”</a:t>
            </a:r>
          </a:p>
        </p:txBody>
      </p:sp>
      <p:sp>
        <p:nvSpPr>
          <p:cNvPr id="2" name="Title 1"/>
          <p:cNvSpPr>
            <a:spLocks noGrp="1"/>
          </p:cNvSpPr>
          <p:nvPr>
            <p:ph type="title"/>
          </p:nvPr>
        </p:nvSpPr>
        <p:spPr/>
        <p:txBody>
          <a:bodyPr/>
          <a:lstStyle/>
          <a:p>
            <a:r>
              <a:rPr lang="en-US" altLang="en-US" dirty="0"/>
              <a:t>Participate in Lifelong Learning</a:t>
            </a:r>
            <a:endParaRPr lang="en-IN" dirty="0"/>
          </a:p>
        </p:txBody>
      </p:sp>
    </p:spTree>
    <p:extLst>
      <p:ext uri="{BB962C8B-B14F-4D97-AF65-F5344CB8AC3E}">
        <p14:creationId xmlns:p14="http://schemas.microsoft.com/office/powerpoint/2010/main" val="1122628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 this image, a man is standing in front of a bookshelf, and examining a 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259" y="1638615"/>
            <a:ext cx="3207481" cy="4598679"/>
          </a:xfrm>
          <a:prstGeom prst="rect">
            <a:avLst/>
          </a:prstGeom>
        </p:spPr>
      </p:pic>
      <p:sp>
        <p:nvSpPr>
          <p:cNvPr id="2" name="Title 1"/>
          <p:cNvSpPr>
            <a:spLocks noGrp="1"/>
          </p:cNvSpPr>
          <p:nvPr>
            <p:ph type="title"/>
          </p:nvPr>
        </p:nvSpPr>
        <p:spPr>
          <a:xfrm>
            <a:off x="457200" y="215371"/>
            <a:ext cx="8117457" cy="1097279"/>
          </a:xfrm>
        </p:spPr>
        <p:txBody>
          <a:bodyPr/>
          <a:lstStyle/>
          <a:p>
            <a:r>
              <a:rPr lang="en-US" altLang="en-US" sz="3400" dirty="0"/>
              <a:t>Clause 8.02 Improve Ability to Create High Quality Software</a:t>
            </a:r>
            <a:endParaRPr lang="en-IN" sz="3400" dirty="0"/>
          </a:p>
        </p:txBody>
      </p:sp>
    </p:spTree>
    <p:extLst>
      <p:ext uri="{BB962C8B-B14F-4D97-AF65-F5344CB8AC3E}">
        <p14:creationId xmlns:p14="http://schemas.microsoft.com/office/powerpoint/2010/main" val="1545928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9.4 Analysis of the Code</a:t>
            </a:r>
            <a:endParaRPr lang="en-IN" dirty="0"/>
          </a:p>
        </p:txBody>
      </p:sp>
    </p:spTree>
    <p:extLst>
      <p:ext uri="{BB962C8B-B14F-4D97-AF65-F5344CB8AC3E}">
        <p14:creationId xmlns:p14="http://schemas.microsoft.com/office/powerpoint/2010/main" val="342193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altLang="en-US" dirty="0"/>
              <a:t>No mechanical process for determining if an action is right or wrong</a:t>
            </a:r>
          </a:p>
          <a:p>
            <a:r>
              <a:rPr lang="en-US" altLang="en-US" dirty="0"/>
              <a:t>Should not take an overly legalistic view of the Code</a:t>
            </a:r>
          </a:p>
          <a:p>
            <a:pPr lvl="1"/>
            <a:r>
              <a:rPr lang="en-US" altLang="en-US" dirty="0"/>
              <a:t>If Code doesn’t forbid something, that doesn’t mean it is morally acceptable</a:t>
            </a:r>
          </a:p>
          <a:p>
            <a:pPr lvl="1"/>
            <a:r>
              <a:rPr lang="en-US" altLang="en-US" dirty="0"/>
              <a:t>Judgment required</a:t>
            </a:r>
          </a:p>
          <a:p>
            <a:r>
              <a:rPr lang="en-US" altLang="en-US" dirty="0"/>
              <a:t>Code reflects principles drawn from multiple ethical theories</a:t>
            </a:r>
          </a:p>
        </p:txBody>
      </p:sp>
      <p:sp>
        <p:nvSpPr>
          <p:cNvPr id="4" name="Title 3"/>
          <p:cNvSpPr>
            <a:spLocks noGrp="1"/>
          </p:cNvSpPr>
          <p:nvPr>
            <p:ph type="title"/>
          </p:nvPr>
        </p:nvSpPr>
        <p:spPr/>
        <p:txBody>
          <a:bodyPr/>
          <a:lstStyle/>
          <a:p>
            <a:r>
              <a:rPr lang="en-US" altLang="en-US" dirty="0"/>
              <a:t>Analysis of Preamble</a:t>
            </a:r>
            <a:endParaRPr lang="en-IN" dirty="0"/>
          </a:p>
        </p:txBody>
      </p:sp>
    </p:spTree>
    <p:extLst>
      <p:ext uri="{BB962C8B-B14F-4D97-AF65-F5344CB8AC3E}">
        <p14:creationId xmlns:p14="http://schemas.microsoft.com/office/powerpoint/2010/main" val="1997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594308"/>
          </a:xfrm>
        </p:spPr>
        <p:txBody>
          <a:bodyPr/>
          <a:lstStyle/>
          <a:p>
            <a:r>
              <a:rPr lang="en-US" altLang="en-US" sz="2200" dirty="0"/>
              <a:t>Be impartial.</a:t>
            </a:r>
          </a:p>
          <a:p>
            <a:r>
              <a:rPr lang="en-US" altLang="en-US" sz="2200" dirty="0"/>
              <a:t>Disclose information that others ought to know.</a:t>
            </a:r>
          </a:p>
          <a:p>
            <a:r>
              <a:rPr lang="en-US" altLang="en-US" sz="2200" dirty="0"/>
              <a:t>Respect the rights of others.</a:t>
            </a:r>
          </a:p>
          <a:p>
            <a:r>
              <a:rPr lang="en-US" altLang="en-US" sz="2200" dirty="0"/>
              <a:t>Treat others justly.</a:t>
            </a:r>
          </a:p>
          <a:p>
            <a:r>
              <a:rPr lang="en-US" altLang="en-US" sz="2200" dirty="0"/>
              <a:t>Take responsibility for your actions and inactions.</a:t>
            </a:r>
          </a:p>
          <a:p>
            <a:r>
              <a:rPr lang="en-US" altLang="en-US" sz="2200" dirty="0"/>
              <a:t>Take responsibility for the actions of those you supervise.</a:t>
            </a:r>
          </a:p>
          <a:p>
            <a:r>
              <a:rPr lang="en-US" altLang="en-US" sz="2200" dirty="0"/>
              <a:t>Maintain your integrity.</a:t>
            </a:r>
          </a:p>
          <a:p>
            <a:r>
              <a:rPr lang="en-US" altLang="en-US" sz="2200" dirty="0"/>
              <a:t>Continually improve your abilities.</a:t>
            </a:r>
          </a:p>
          <a:p>
            <a:r>
              <a:rPr lang="en-US" altLang="en-US" sz="2200" dirty="0"/>
              <a:t>Share your knowledge, expertise, and values.</a:t>
            </a:r>
          </a:p>
        </p:txBody>
      </p:sp>
      <p:sp>
        <p:nvSpPr>
          <p:cNvPr id="2" name="Title 1"/>
          <p:cNvSpPr>
            <a:spLocks noGrp="1"/>
          </p:cNvSpPr>
          <p:nvPr>
            <p:ph type="title"/>
          </p:nvPr>
        </p:nvSpPr>
        <p:spPr>
          <a:xfrm>
            <a:off x="457199" y="215371"/>
            <a:ext cx="8333117" cy="1097279"/>
          </a:xfrm>
        </p:spPr>
        <p:txBody>
          <a:bodyPr/>
          <a:lstStyle/>
          <a:p>
            <a:r>
              <a:rPr lang="en-US" altLang="en-US" sz="3400" dirty="0"/>
              <a:t>Alternative, Discipline-Independent List of Fundamental Principles</a:t>
            </a:r>
            <a:endParaRPr lang="en-IN" sz="3400" dirty="0"/>
          </a:p>
        </p:txBody>
      </p:sp>
    </p:spTree>
    <p:extLst>
      <p:ext uri="{BB962C8B-B14F-4D97-AF65-F5344CB8AC3E}">
        <p14:creationId xmlns:p14="http://schemas.microsoft.com/office/powerpoint/2010/main" val="2093405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9.5 Case Studies</a:t>
            </a:r>
            <a:endParaRPr lang="en-IN" dirty="0"/>
          </a:p>
        </p:txBody>
      </p:sp>
    </p:spTree>
    <p:extLst>
      <p:ext uri="{BB962C8B-B14F-4D97-AF65-F5344CB8AC3E}">
        <p14:creationId xmlns:p14="http://schemas.microsoft.com/office/powerpoint/2010/main" val="2994018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eaLnBrk="1" hangingPunct="1"/>
            <a:r>
              <a:rPr lang="en-US" altLang="en-US" dirty="0"/>
              <a:t>Sam Shaw asks for free advice on L</a:t>
            </a:r>
            <a:r>
              <a:rPr lang="en-US" altLang="en-US" sz="100" dirty="0"/>
              <a:t> </a:t>
            </a:r>
            <a:r>
              <a:rPr lang="en-US" altLang="en-US" dirty="0"/>
              <a:t>A</a:t>
            </a:r>
            <a:r>
              <a:rPr lang="en-US" altLang="en-US" sz="100" dirty="0"/>
              <a:t> </a:t>
            </a:r>
            <a:r>
              <a:rPr lang="en-US" altLang="en-US" dirty="0"/>
              <a:t>N security</a:t>
            </a:r>
          </a:p>
          <a:p>
            <a:pPr eaLnBrk="1" hangingPunct="1"/>
            <a:r>
              <a:rPr lang="en-US" altLang="en-US" dirty="0"/>
              <a:t>Prof. Smith answers questions and recommends top-ranked package</a:t>
            </a:r>
          </a:p>
          <a:p>
            <a:pPr eaLnBrk="1" hangingPunct="1"/>
            <a:r>
              <a:rPr lang="en-US" altLang="en-US" dirty="0"/>
              <a:t>Prof. Smith does not disclose …</a:t>
            </a:r>
          </a:p>
          <a:p>
            <a:pPr lvl="1"/>
            <a:r>
              <a:rPr lang="en-US" altLang="en-US" dirty="0"/>
              <a:t>She has financial interest in company producing top-ranked package</a:t>
            </a:r>
          </a:p>
          <a:p>
            <a:pPr lvl="1"/>
            <a:r>
              <a:rPr lang="en-US" altLang="en-US" dirty="0"/>
              <a:t>Another package was given a “best buy” rating</a:t>
            </a:r>
          </a:p>
          <a:p>
            <a:pPr eaLnBrk="1" hangingPunct="1"/>
            <a:r>
              <a:rPr lang="en-US" altLang="en-US" dirty="0"/>
              <a:t>Did Prof. Smith do anything wrong?</a:t>
            </a:r>
          </a:p>
        </p:txBody>
      </p:sp>
      <p:sp>
        <p:nvSpPr>
          <p:cNvPr id="4" name="Title 3"/>
          <p:cNvSpPr>
            <a:spLocks noGrp="1"/>
          </p:cNvSpPr>
          <p:nvPr>
            <p:ph type="title"/>
          </p:nvPr>
        </p:nvSpPr>
        <p:spPr/>
        <p:txBody>
          <a:bodyPr/>
          <a:lstStyle/>
          <a:p>
            <a:r>
              <a:rPr lang="en-US" altLang="en-US" dirty="0"/>
              <a:t>Case: Software Recommendation</a:t>
            </a:r>
            <a:endParaRPr lang="en-IN" dirty="0"/>
          </a:p>
        </p:txBody>
      </p:sp>
    </p:spTree>
    <p:extLst>
      <p:ext uri="{BB962C8B-B14F-4D97-AF65-F5344CB8AC3E}">
        <p14:creationId xmlns:p14="http://schemas.microsoft.com/office/powerpoint/2010/main" val="862161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Most relevant principles</a:t>
            </a:r>
          </a:p>
          <a:p>
            <a:pPr lvl="1"/>
            <a:r>
              <a:rPr lang="en-US" altLang="en-US" dirty="0"/>
              <a:t>Be impartial.</a:t>
            </a:r>
          </a:p>
          <a:p>
            <a:pPr lvl="1"/>
            <a:r>
              <a:rPr lang="en-US" altLang="en-US" dirty="0"/>
              <a:t>Disclose information others ought to know.</a:t>
            </a:r>
          </a:p>
          <a:p>
            <a:pPr lvl="1"/>
            <a:r>
              <a:rPr lang="en-US" altLang="en-US" dirty="0"/>
              <a:t>Share your knowledge, expertise, and values.</a:t>
            </a:r>
          </a:p>
          <a:p>
            <a:r>
              <a:rPr lang="en-US" altLang="en-US" dirty="0"/>
              <a:t>Clause 1.06: Prof. Smith was deceptive</a:t>
            </a:r>
          </a:p>
          <a:p>
            <a:r>
              <a:rPr lang="en-US" altLang="en-US" dirty="0"/>
              <a:t>Clauses 1.08, 6.02: Prof. Smith freely gave valuable information</a:t>
            </a:r>
          </a:p>
          <a:p>
            <a:r>
              <a:rPr lang="en-US" altLang="en-US" dirty="0"/>
              <a:t>Clauses 4.05, 6.05: Prof. Smith did not reveal conflict of interest</a:t>
            </a:r>
          </a:p>
        </p:txBody>
      </p:sp>
      <p:sp>
        <p:nvSpPr>
          <p:cNvPr id="2" name="Title 1"/>
          <p:cNvSpPr>
            <a:spLocks noGrp="1"/>
          </p:cNvSpPr>
          <p:nvPr>
            <p:ph type="title"/>
          </p:nvPr>
        </p:nvSpPr>
        <p:spPr/>
        <p:txBody>
          <a:bodyPr/>
          <a:lstStyle/>
          <a:p>
            <a:r>
              <a:rPr lang="en-US" altLang="en-US" dirty="0"/>
              <a:t>Analysis</a:t>
            </a:r>
            <a:endParaRPr lang="en-IN" dirty="0"/>
          </a:p>
        </p:txBody>
      </p:sp>
    </p:spTree>
    <p:extLst>
      <p:ext uri="{BB962C8B-B14F-4D97-AF65-F5344CB8AC3E}">
        <p14:creationId xmlns:p14="http://schemas.microsoft.com/office/powerpoint/2010/main" val="345713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Professor Smith should have revealed her conflict of interest to Mr. Shaw.</a:t>
            </a:r>
          </a:p>
        </p:txBody>
      </p:sp>
      <p:sp>
        <p:nvSpPr>
          <p:cNvPr id="2" name="Title 1"/>
          <p:cNvSpPr>
            <a:spLocks noGrp="1"/>
          </p:cNvSpPr>
          <p:nvPr>
            <p:ph type="title"/>
          </p:nvPr>
        </p:nvSpPr>
        <p:spPr/>
        <p:txBody>
          <a:bodyPr/>
          <a:lstStyle/>
          <a:p>
            <a:r>
              <a:rPr lang="en-US" altLang="en-US" dirty="0"/>
              <a:t>Conclusion</a:t>
            </a:r>
            <a:endParaRPr lang="en-IN" dirty="0"/>
          </a:p>
        </p:txBody>
      </p:sp>
    </p:spTree>
    <p:extLst>
      <p:ext uri="{BB962C8B-B14F-4D97-AF65-F5344CB8AC3E}">
        <p14:creationId xmlns:p14="http://schemas.microsoft.com/office/powerpoint/2010/main" val="2657990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Joe Green a system administrator</a:t>
            </a:r>
          </a:p>
          <a:p>
            <a:r>
              <a:rPr lang="en-US" altLang="en-US" dirty="0"/>
              <a:t>Asked to install new software package on Chuck Dennis’s computer</a:t>
            </a:r>
          </a:p>
          <a:p>
            <a:r>
              <a:rPr lang="en-US" altLang="en-US" dirty="0"/>
              <a:t>Green not authorized to read other people’s emails or personal files</a:t>
            </a:r>
          </a:p>
          <a:p>
            <a:r>
              <a:rPr lang="en-US" altLang="en-US" dirty="0"/>
              <a:t>Green sees suspicious-looking file names</a:t>
            </a:r>
          </a:p>
          <a:p>
            <a:r>
              <a:rPr lang="en-US" altLang="en-US" dirty="0"/>
              <a:t>He opens some of Dennis’s files and discovers child pornography</a:t>
            </a:r>
          </a:p>
          <a:p>
            <a:r>
              <a:rPr lang="en-US" altLang="en-US" dirty="0"/>
              <a:t>What should he do?</a:t>
            </a:r>
          </a:p>
        </p:txBody>
      </p:sp>
      <p:sp>
        <p:nvSpPr>
          <p:cNvPr id="2" name="Title 1"/>
          <p:cNvSpPr>
            <a:spLocks noGrp="1"/>
          </p:cNvSpPr>
          <p:nvPr>
            <p:ph type="title"/>
          </p:nvPr>
        </p:nvSpPr>
        <p:spPr/>
        <p:txBody>
          <a:bodyPr/>
          <a:lstStyle/>
          <a:p>
            <a:r>
              <a:rPr lang="en-US" altLang="en-US" dirty="0"/>
              <a:t>Case: Child Pornography</a:t>
            </a:r>
            <a:endParaRPr lang="en-IN" dirty="0"/>
          </a:p>
        </p:txBody>
      </p:sp>
    </p:spTree>
    <p:extLst>
      <p:ext uri="{BB962C8B-B14F-4D97-AF65-F5344CB8AC3E}">
        <p14:creationId xmlns:p14="http://schemas.microsoft.com/office/powerpoint/2010/main" val="83096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Informally, profession a vocation requiring…</a:t>
            </a:r>
          </a:p>
          <a:p>
            <a:pPr lvl="1"/>
            <a:r>
              <a:rPr lang="en-US" altLang="en-US" dirty="0"/>
              <a:t>High level of education</a:t>
            </a:r>
          </a:p>
          <a:p>
            <a:pPr lvl="1"/>
            <a:r>
              <a:rPr lang="en-US" altLang="en-US" dirty="0"/>
              <a:t>Practical experience</a:t>
            </a:r>
          </a:p>
          <a:p>
            <a:r>
              <a:rPr lang="en-US" altLang="en-US" dirty="0"/>
              <a:t>We pay professionals well</a:t>
            </a:r>
          </a:p>
          <a:p>
            <a:pPr lvl="1"/>
            <a:r>
              <a:rPr lang="en-US" altLang="en-US" dirty="0"/>
              <a:t>Doctors</a:t>
            </a:r>
          </a:p>
          <a:p>
            <a:pPr lvl="1"/>
            <a:r>
              <a:rPr lang="en-US" altLang="en-US" dirty="0"/>
              <a:t>Lawyers</a:t>
            </a:r>
          </a:p>
          <a:p>
            <a:r>
              <a:rPr lang="en-US" altLang="en-US" dirty="0"/>
              <a:t>We trust professionals to…</a:t>
            </a:r>
          </a:p>
          <a:p>
            <a:pPr lvl="1"/>
            <a:r>
              <a:rPr lang="en-US" altLang="en-US" dirty="0"/>
              <a:t>Correctly ascertain and treat problems</a:t>
            </a:r>
          </a:p>
          <a:p>
            <a:pPr lvl="1"/>
            <a:r>
              <a:rPr lang="en-US" altLang="en-US" dirty="0"/>
              <a:t>Take actions for the good of their clients</a:t>
            </a:r>
          </a:p>
        </p:txBody>
      </p:sp>
      <p:sp>
        <p:nvSpPr>
          <p:cNvPr id="2" name="Title 1"/>
          <p:cNvSpPr>
            <a:spLocks noGrp="1"/>
          </p:cNvSpPr>
          <p:nvPr>
            <p:ph type="title"/>
          </p:nvPr>
        </p:nvSpPr>
        <p:spPr/>
        <p:txBody>
          <a:bodyPr/>
          <a:lstStyle/>
          <a:p>
            <a:r>
              <a:rPr lang="en-US" altLang="en-US" dirty="0"/>
              <a:t>9.1 Introduction</a:t>
            </a:r>
            <a:endParaRPr lang="en-IN" dirty="0"/>
          </a:p>
        </p:txBody>
      </p:sp>
    </p:spTree>
    <p:extLst>
      <p:ext uri="{BB962C8B-B14F-4D97-AF65-F5344CB8AC3E}">
        <p14:creationId xmlns:p14="http://schemas.microsoft.com/office/powerpoint/2010/main" val="1218244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eaLnBrk="1" hangingPunct="1"/>
            <a:r>
              <a:rPr lang="en-US" altLang="en-US" dirty="0"/>
              <a:t>Most relevant principles</a:t>
            </a:r>
          </a:p>
          <a:p>
            <a:pPr lvl="1"/>
            <a:r>
              <a:rPr lang="en-US" altLang="en-US" dirty="0"/>
              <a:t>Be impartial</a:t>
            </a:r>
          </a:p>
          <a:p>
            <a:pPr lvl="1"/>
            <a:r>
              <a:rPr lang="en-US" altLang="en-US" dirty="0"/>
              <a:t>Respect the rights of others</a:t>
            </a:r>
          </a:p>
          <a:p>
            <a:pPr lvl="1"/>
            <a:r>
              <a:rPr lang="en-US" altLang="en-US" dirty="0"/>
              <a:t>Treat others justly</a:t>
            </a:r>
          </a:p>
          <a:p>
            <a:pPr lvl="1"/>
            <a:r>
              <a:rPr lang="en-US" altLang="en-US" dirty="0"/>
              <a:t>Maintain your integrity</a:t>
            </a:r>
          </a:p>
        </p:txBody>
      </p:sp>
      <p:sp>
        <p:nvSpPr>
          <p:cNvPr id="2" name="Title 1"/>
          <p:cNvSpPr>
            <a:spLocks noGrp="1"/>
          </p:cNvSpPr>
          <p:nvPr>
            <p:ph type="title"/>
          </p:nvPr>
        </p:nvSpPr>
        <p:spPr/>
        <p:txBody>
          <a:bodyPr/>
          <a:lstStyle/>
          <a:p>
            <a:r>
              <a:rPr lang="en-US" altLang="en-US" dirty="0"/>
              <a:t>Analysis </a:t>
            </a:r>
            <a:r>
              <a:rPr lang="en-US" altLang="en-US" sz="2000" b="0" dirty="0"/>
              <a:t>(1 of 3)</a:t>
            </a:r>
            <a:endParaRPr lang="en-IN" sz="2000" dirty="0"/>
          </a:p>
        </p:txBody>
      </p:sp>
    </p:spTree>
    <p:extLst>
      <p:ext uri="{BB962C8B-B14F-4D97-AF65-F5344CB8AC3E}">
        <p14:creationId xmlns:p14="http://schemas.microsoft.com/office/powerpoint/2010/main" val="94566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134709" cy="4434275"/>
          </a:xfrm>
        </p:spPr>
        <p:txBody>
          <a:bodyPr/>
          <a:lstStyle/>
          <a:p>
            <a:pPr eaLnBrk="1" hangingPunct="1"/>
            <a:r>
              <a:rPr lang="en-US" altLang="en-US" dirty="0"/>
              <a:t>Most relevant clauses</a:t>
            </a:r>
          </a:p>
          <a:p>
            <a:pPr lvl="1"/>
            <a:r>
              <a:rPr lang="en-US" altLang="en-US" dirty="0"/>
              <a:t>2.03: Somebody has misused the company P</a:t>
            </a:r>
            <a:r>
              <a:rPr lang="en-US" altLang="en-US" sz="100" dirty="0"/>
              <a:t> </a:t>
            </a:r>
            <a:r>
              <a:rPr lang="en-US" altLang="en-US" dirty="0"/>
              <a:t>C</a:t>
            </a:r>
          </a:p>
          <a:p>
            <a:pPr lvl="1"/>
            <a:r>
              <a:rPr lang="en-US" altLang="en-US" dirty="0"/>
              <a:t>2.09: Someone is using the P</a:t>
            </a:r>
            <a:r>
              <a:rPr lang="en-US" altLang="en-US" sz="100" dirty="0"/>
              <a:t> </a:t>
            </a:r>
            <a:r>
              <a:rPr lang="en-US" altLang="en-US" dirty="0"/>
              <a:t>C for a purpose not in the employer’s interest</a:t>
            </a:r>
          </a:p>
          <a:p>
            <a:pPr lvl="1"/>
            <a:r>
              <a:rPr lang="en-US" altLang="en-US" dirty="0"/>
              <a:t>3.13: Joe violated the policy against opening files</a:t>
            </a:r>
          </a:p>
          <a:p>
            <a:pPr lvl="1"/>
            <a:r>
              <a:rPr lang="en-US" altLang="en-US" dirty="0"/>
              <a:t>5.10: Someone else may have planted the files on Chuck’s computer</a:t>
            </a:r>
          </a:p>
        </p:txBody>
      </p:sp>
      <p:sp>
        <p:nvSpPr>
          <p:cNvPr id="2" name="Title 1"/>
          <p:cNvSpPr>
            <a:spLocks noGrp="1"/>
          </p:cNvSpPr>
          <p:nvPr>
            <p:ph type="title"/>
          </p:nvPr>
        </p:nvSpPr>
        <p:spPr/>
        <p:txBody>
          <a:bodyPr/>
          <a:lstStyle/>
          <a:p>
            <a:r>
              <a:rPr lang="en-US" altLang="en-US" dirty="0"/>
              <a:t>Analysis </a:t>
            </a:r>
            <a:r>
              <a:rPr lang="en-US" altLang="en-US" sz="2000" b="0" dirty="0"/>
              <a:t>(2 of 3)</a:t>
            </a:r>
            <a:endParaRPr lang="en-IN" dirty="0"/>
          </a:p>
        </p:txBody>
      </p:sp>
    </p:spTree>
    <p:extLst>
      <p:ext uri="{BB962C8B-B14F-4D97-AF65-F5344CB8AC3E}">
        <p14:creationId xmlns:p14="http://schemas.microsoft.com/office/powerpoint/2010/main" val="1361991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Joe was wrong to violate company policy to uncover child pornography</a:t>
            </a:r>
          </a:p>
          <a:p>
            <a:r>
              <a:rPr lang="en-US" altLang="en-US" dirty="0"/>
              <a:t>Once he has this knowledge, however, he is obliged to share it with company authorities</a:t>
            </a:r>
          </a:p>
          <a:p>
            <a:r>
              <a:rPr lang="en-US" altLang="en-US" dirty="0"/>
              <a:t>Joe should be discreet</a:t>
            </a:r>
          </a:p>
        </p:txBody>
      </p:sp>
      <p:sp>
        <p:nvSpPr>
          <p:cNvPr id="2" name="Title 1"/>
          <p:cNvSpPr>
            <a:spLocks noGrp="1"/>
          </p:cNvSpPr>
          <p:nvPr>
            <p:ph type="title"/>
          </p:nvPr>
        </p:nvSpPr>
        <p:spPr/>
        <p:txBody>
          <a:bodyPr/>
          <a:lstStyle/>
          <a:p>
            <a:r>
              <a:rPr lang="en-US" altLang="en-US" dirty="0"/>
              <a:t>Analysis </a:t>
            </a:r>
            <a:r>
              <a:rPr lang="en-US" altLang="en-US" sz="2000" b="0" dirty="0"/>
              <a:t>(3 of 3)</a:t>
            </a:r>
            <a:endParaRPr lang="en-IN" dirty="0"/>
          </a:p>
        </p:txBody>
      </p:sp>
    </p:spTree>
    <p:extLst>
      <p:ext uri="{BB962C8B-B14F-4D97-AF65-F5344CB8AC3E}">
        <p14:creationId xmlns:p14="http://schemas.microsoft.com/office/powerpoint/2010/main" val="50541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eaLnBrk="1" hangingPunct="1"/>
            <a:r>
              <a:rPr lang="en-US" altLang="en-US" sz="2200" dirty="0"/>
              <a:t>Internet plagued by new worm that exploits hole in popular operating system</a:t>
            </a:r>
          </a:p>
          <a:p>
            <a:pPr eaLnBrk="1" hangingPunct="1"/>
            <a:r>
              <a:rPr lang="en-US" altLang="en-US" sz="2200" dirty="0"/>
              <a:t>Tim Smart creates anti-worm that exploits same security hole</a:t>
            </a:r>
          </a:p>
          <a:p>
            <a:pPr eaLnBrk="1" hangingPunct="1"/>
            <a:r>
              <a:rPr lang="en-US" altLang="en-US" sz="2200" dirty="0"/>
              <a:t>Tim’s anti-worm fixes P</a:t>
            </a:r>
            <a:r>
              <a:rPr lang="en-US" altLang="en-US" sz="100" dirty="0"/>
              <a:t> </a:t>
            </a:r>
            <a:r>
              <a:rPr lang="en-US" altLang="en-US" sz="2200" dirty="0"/>
              <a:t>Cs it infects. It also uses these P</a:t>
            </a:r>
            <a:r>
              <a:rPr lang="en-US" altLang="en-US" sz="100" dirty="0"/>
              <a:t> </a:t>
            </a:r>
            <a:r>
              <a:rPr lang="en-US" altLang="en-US" sz="2200" dirty="0"/>
              <a:t>Cs as launch pad to reach new P</a:t>
            </a:r>
            <a:r>
              <a:rPr lang="en-US" altLang="en-US" sz="100" dirty="0"/>
              <a:t> </a:t>
            </a:r>
            <a:r>
              <a:rPr lang="en-US" altLang="en-US" sz="2200" dirty="0"/>
              <a:t>Cs.</a:t>
            </a:r>
          </a:p>
          <a:p>
            <a:pPr eaLnBrk="1" hangingPunct="1"/>
            <a:r>
              <a:rPr lang="en-US" altLang="en-US" sz="2200" dirty="0"/>
              <a:t>Tim launches anti-worm, taking pains to keep it from being traced back to him.</a:t>
            </a:r>
          </a:p>
          <a:p>
            <a:pPr eaLnBrk="1" hangingPunct="1"/>
            <a:r>
              <a:rPr lang="en-US" altLang="en-US" sz="2200" dirty="0"/>
              <a:t>The anti-worm quickly spreads through Internet, infecting millions of computers</a:t>
            </a:r>
          </a:p>
          <a:p>
            <a:pPr eaLnBrk="1" hangingPunct="1"/>
            <a:r>
              <a:rPr lang="en-US" altLang="en-US" sz="2200" dirty="0"/>
              <a:t>System administrators around the world combat the anti-worm</a:t>
            </a:r>
          </a:p>
        </p:txBody>
      </p:sp>
      <p:sp>
        <p:nvSpPr>
          <p:cNvPr id="2" name="Title 1"/>
          <p:cNvSpPr>
            <a:spLocks noGrp="1"/>
          </p:cNvSpPr>
          <p:nvPr>
            <p:ph type="title"/>
          </p:nvPr>
        </p:nvSpPr>
        <p:spPr/>
        <p:txBody>
          <a:bodyPr/>
          <a:lstStyle/>
          <a:p>
            <a:r>
              <a:rPr lang="en-US" altLang="en-US" dirty="0"/>
              <a:t>Case: Anti-Worm</a:t>
            </a:r>
            <a:endParaRPr lang="en-IN" dirty="0"/>
          </a:p>
        </p:txBody>
      </p:sp>
    </p:spTree>
    <p:extLst>
      <p:ext uri="{BB962C8B-B14F-4D97-AF65-F5344CB8AC3E}">
        <p14:creationId xmlns:p14="http://schemas.microsoft.com/office/powerpoint/2010/main" val="831078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eaLnBrk="1" hangingPunct="1"/>
            <a:r>
              <a:rPr lang="en-US" altLang="en-US" dirty="0"/>
              <a:t>Most relevant principles</a:t>
            </a:r>
          </a:p>
          <a:p>
            <a:pPr lvl="1"/>
            <a:r>
              <a:rPr lang="en-US" altLang="en-US" dirty="0"/>
              <a:t>Continually improve your abilities.</a:t>
            </a:r>
          </a:p>
          <a:p>
            <a:pPr lvl="1"/>
            <a:r>
              <a:rPr lang="en-US" altLang="en-US" dirty="0"/>
              <a:t>Share your knowledge, expertise, and values.</a:t>
            </a:r>
          </a:p>
          <a:p>
            <a:pPr lvl="1"/>
            <a:r>
              <a:rPr lang="en-US" altLang="en-US" dirty="0"/>
              <a:t>Respect the rights of others.</a:t>
            </a:r>
          </a:p>
          <a:p>
            <a:pPr lvl="1"/>
            <a:r>
              <a:rPr lang="en-US" altLang="en-US" dirty="0"/>
              <a:t>Take responsibility for your actions and inactions.</a:t>
            </a:r>
          </a:p>
        </p:txBody>
      </p:sp>
      <p:sp>
        <p:nvSpPr>
          <p:cNvPr id="2" name="Title 1"/>
          <p:cNvSpPr>
            <a:spLocks noGrp="1"/>
          </p:cNvSpPr>
          <p:nvPr>
            <p:ph type="title"/>
          </p:nvPr>
        </p:nvSpPr>
        <p:spPr/>
        <p:txBody>
          <a:bodyPr/>
          <a:lstStyle/>
          <a:p>
            <a:r>
              <a:rPr lang="en-US" altLang="en-US" dirty="0"/>
              <a:t>Anti-Worm Analysis </a:t>
            </a:r>
            <a:r>
              <a:rPr lang="en-US" altLang="en-US" sz="2000" b="0" dirty="0"/>
              <a:t>(1 of 3)</a:t>
            </a:r>
            <a:endParaRPr lang="en-IN" sz="2000" dirty="0"/>
          </a:p>
        </p:txBody>
      </p:sp>
    </p:spTree>
    <p:extLst>
      <p:ext uri="{BB962C8B-B14F-4D97-AF65-F5344CB8AC3E}">
        <p14:creationId xmlns:p14="http://schemas.microsoft.com/office/powerpoint/2010/main" val="486689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Most relevant clauses:</a:t>
            </a:r>
          </a:p>
          <a:p>
            <a:pPr lvl="1"/>
            <a:r>
              <a:rPr lang="en-US" altLang="en-US" dirty="0"/>
              <a:t>1.01: Tim did not accept responsibility for his action.</a:t>
            </a:r>
          </a:p>
          <a:p>
            <a:pPr lvl="1"/>
            <a:r>
              <a:rPr lang="en-US" altLang="en-US" dirty="0"/>
              <a:t>1.08: The worm was free, but cost system administrators a lot of time.</a:t>
            </a:r>
          </a:p>
          <a:p>
            <a:pPr lvl="1"/>
            <a:r>
              <a:rPr lang="en-US" altLang="en-US" dirty="0"/>
              <a:t>2.03: The anti-worm entered computers without permission of their owners.</a:t>
            </a:r>
          </a:p>
          <a:p>
            <a:pPr lvl="1"/>
            <a:r>
              <a:rPr lang="en-US" altLang="en-US" dirty="0"/>
              <a:t>8.01, 8.02, 8.06: Tim improved his knowledge and skills by creating the anti-worm.</a:t>
            </a:r>
          </a:p>
        </p:txBody>
      </p:sp>
      <p:sp>
        <p:nvSpPr>
          <p:cNvPr id="2" name="Title 1"/>
          <p:cNvSpPr>
            <a:spLocks noGrp="1"/>
          </p:cNvSpPr>
          <p:nvPr>
            <p:ph type="title"/>
          </p:nvPr>
        </p:nvSpPr>
        <p:spPr/>
        <p:txBody>
          <a:bodyPr/>
          <a:lstStyle/>
          <a:p>
            <a:r>
              <a:rPr lang="en-US" altLang="en-US" dirty="0"/>
              <a:t>Anti-Worm Analysis </a:t>
            </a:r>
            <a:r>
              <a:rPr lang="en-US" altLang="en-US" sz="2000" b="0" dirty="0"/>
              <a:t>(2 of 3)</a:t>
            </a:r>
            <a:endParaRPr lang="en-IN" dirty="0"/>
          </a:p>
        </p:txBody>
      </p:sp>
    </p:spTree>
    <p:extLst>
      <p:ext uri="{BB962C8B-B14F-4D97-AF65-F5344CB8AC3E}">
        <p14:creationId xmlns:p14="http://schemas.microsoft.com/office/powerpoint/2010/main" val="369375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Tim’s welfare is less important than the public good</a:t>
            </a:r>
          </a:p>
          <a:p>
            <a:r>
              <a:rPr lang="en-US" altLang="en-US" dirty="0"/>
              <a:t>By attempting to hide his identity, Tim refused to accept responsibility for his actions</a:t>
            </a:r>
          </a:p>
          <a:p>
            <a:r>
              <a:rPr lang="en-US" altLang="en-US" dirty="0"/>
              <a:t>Tim violated the property rights of the P</a:t>
            </a:r>
            <a:r>
              <a:rPr lang="en-US" altLang="en-US" sz="100" dirty="0"/>
              <a:t> </a:t>
            </a:r>
            <a:r>
              <a:rPr lang="en-US" altLang="en-US" dirty="0"/>
              <a:t>C owners whose systems were infected by his anti-worm</a:t>
            </a:r>
          </a:p>
          <a:p>
            <a:r>
              <a:rPr lang="en-US" altLang="en-US" dirty="0"/>
              <a:t>Tim violated the Code</a:t>
            </a:r>
          </a:p>
        </p:txBody>
      </p:sp>
      <p:sp>
        <p:nvSpPr>
          <p:cNvPr id="2" name="Title 1"/>
          <p:cNvSpPr>
            <a:spLocks noGrp="1"/>
          </p:cNvSpPr>
          <p:nvPr>
            <p:ph type="title"/>
          </p:nvPr>
        </p:nvSpPr>
        <p:spPr/>
        <p:txBody>
          <a:bodyPr/>
          <a:lstStyle/>
          <a:p>
            <a:r>
              <a:rPr lang="en-US" altLang="en-US" dirty="0"/>
              <a:t>Anti-Worm Analysis </a:t>
            </a:r>
            <a:r>
              <a:rPr lang="en-US" altLang="en-US" sz="2000" b="0" dirty="0"/>
              <a:t>(3 of 3)</a:t>
            </a:r>
            <a:endParaRPr lang="en-IN" dirty="0"/>
          </a:p>
        </p:txBody>
      </p:sp>
    </p:spTree>
    <p:extLst>
      <p:ext uri="{BB962C8B-B14F-4D97-AF65-F5344CB8AC3E}">
        <p14:creationId xmlns:p14="http://schemas.microsoft.com/office/powerpoint/2010/main" val="362583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Jean works in support organization for Acme Corporation</a:t>
            </a:r>
          </a:p>
          <a:p>
            <a:r>
              <a:rPr lang="en-US" altLang="en-US" dirty="0"/>
              <a:t>Many Acme customers downgrading their level of support</a:t>
            </a:r>
          </a:p>
          <a:p>
            <a:r>
              <a:rPr lang="en-US" altLang="en-US" dirty="0"/>
              <a:t>East Dakota gives Jean opportunity to run a training class similar to that provided by Acme</a:t>
            </a:r>
          </a:p>
          <a:p>
            <a:r>
              <a:rPr lang="en-US" altLang="en-US" dirty="0"/>
              <a:t>Jean tells no one at Acme</a:t>
            </a:r>
          </a:p>
          <a:p>
            <a:r>
              <a:rPr lang="en-US" altLang="en-US" dirty="0"/>
              <a:t>Jean develops materials at home on own time</a:t>
            </a:r>
          </a:p>
          <a:p>
            <a:r>
              <a:rPr lang="en-US" altLang="en-US" dirty="0"/>
              <a:t>Jean takes paid vacation to teach class</a:t>
            </a:r>
          </a:p>
        </p:txBody>
      </p:sp>
      <p:sp>
        <p:nvSpPr>
          <p:cNvPr id="2" name="Title 1"/>
          <p:cNvSpPr>
            <a:spLocks noGrp="1"/>
          </p:cNvSpPr>
          <p:nvPr>
            <p:ph type="title"/>
          </p:nvPr>
        </p:nvSpPr>
        <p:spPr/>
        <p:txBody>
          <a:bodyPr/>
          <a:lstStyle/>
          <a:p>
            <a:r>
              <a:rPr lang="en-US" altLang="en-US" dirty="0"/>
              <a:t>Case: Consulting Opportunity</a:t>
            </a:r>
            <a:endParaRPr lang="en-IN" dirty="0"/>
          </a:p>
        </p:txBody>
      </p:sp>
    </p:spTree>
    <p:extLst>
      <p:ext uri="{BB962C8B-B14F-4D97-AF65-F5344CB8AC3E}">
        <p14:creationId xmlns:p14="http://schemas.microsoft.com/office/powerpoint/2010/main" val="2320759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Most relevant principles</a:t>
            </a:r>
          </a:p>
          <a:p>
            <a:pPr lvl="1"/>
            <a:r>
              <a:rPr lang="en-US" altLang="en-US" dirty="0"/>
              <a:t>Be impartial.</a:t>
            </a:r>
          </a:p>
          <a:p>
            <a:pPr lvl="1"/>
            <a:r>
              <a:rPr lang="en-US" altLang="en-US" dirty="0"/>
              <a:t>Take responsibility for your actions and inactions.</a:t>
            </a:r>
          </a:p>
          <a:p>
            <a:pPr lvl="1"/>
            <a:r>
              <a:rPr lang="en-US" altLang="en-US" dirty="0"/>
              <a:t>Disclose information that others ought to know.</a:t>
            </a:r>
          </a:p>
          <a:p>
            <a:pPr lvl="1"/>
            <a:r>
              <a:rPr lang="en-US" altLang="en-US" dirty="0"/>
              <a:t>Maintain your integrity.</a:t>
            </a:r>
          </a:p>
          <a:p>
            <a:pPr lvl="1"/>
            <a:r>
              <a:rPr lang="en-US" altLang="en-US" dirty="0"/>
              <a:t>Continually improve your abilities.</a:t>
            </a:r>
          </a:p>
        </p:txBody>
      </p:sp>
      <p:sp>
        <p:nvSpPr>
          <p:cNvPr id="2" name="Title 1"/>
          <p:cNvSpPr>
            <a:spLocks noGrp="1"/>
          </p:cNvSpPr>
          <p:nvPr>
            <p:ph type="title"/>
          </p:nvPr>
        </p:nvSpPr>
        <p:spPr/>
        <p:txBody>
          <a:bodyPr/>
          <a:lstStyle/>
          <a:p>
            <a:r>
              <a:rPr lang="en-US" altLang="en-US" dirty="0"/>
              <a:t>Consulting Opportunity Analysis </a:t>
            </a:r>
            <a:r>
              <a:rPr lang="en-US" altLang="en-US" sz="2000" b="0" dirty="0"/>
              <a:t>(1 of 3)</a:t>
            </a:r>
            <a:endParaRPr lang="en-IN" sz="2000" dirty="0"/>
          </a:p>
        </p:txBody>
      </p:sp>
    </p:spTree>
    <p:extLst>
      <p:ext uri="{BB962C8B-B14F-4D97-AF65-F5344CB8AC3E}">
        <p14:creationId xmlns:p14="http://schemas.microsoft.com/office/powerpoint/2010/main" val="316898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151962" cy="4637440"/>
          </a:xfrm>
        </p:spPr>
        <p:txBody>
          <a:bodyPr/>
          <a:lstStyle/>
          <a:p>
            <a:r>
              <a:rPr lang="en-US" altLang="en-US" dirty="0"/>
              <a:t>Most relevant clauses</a:t>
            </a:r>
          </a:p>
          <a:p>
            <a:pPr lvl="1"/>
            <a:r>
              <a:rPr lang="en-US" altLang="en-US" dirty="0"/>
              <a:t>3.04: Jean was well qualified to develop materials and teach class</a:t>
            </a:r>
          </a:p>
          <a:p>
            <a:pPr lvl="1"/>
            <a:r>
              <a:rPr lang="en-US" altLang="en-US" dirty="0"/>
              <a:t>8.04: By creating materials, Jean became even more familiar with Acme’s package and its capabilities</a:t>
            </a:r>
          </a:p>
          <a:p>
            <a:pPr lvl="1"/>
            <a:r>
              <a:rPr lang="en-US" altLang="en-US" dirty="0"/>
              <a:t>4.05: Jean didn’t disclose his conflict of interest with his employer</a:t>
            </a:r>
          </a:p>
          <a:p>
            <a:pPr lvl="1"/>
            <a:r>
              <a:rPr lang="en-US" altLang="en-US" dirty="0"/>
              <a:t>2.08: Jean deprived himself of “time off” needed to do his best work at Acme</a:t>
            </a:r>
          </a:p>
          <a:p>
            <a:pPr lvl="1"/>
            <a:r>
              <a:rPr lang="en-US" altLang="en-US" dirty="0"/>
              <a:t>6.05: Jean put his own interest above that of his employer</a:t>
            </a:r>
          </a:p>
        </p:txBody>
      </p:sp>
      <p:sp>
        <p:nvSpPr>
          <p:cNvPr id="2" name="Title 1"/>
          <p:cNvSpPr>
            <a:spLocks noGrp="1"/>
          </p:cNvSpPr>
          <p:nvPr>
            <p:ph type="title"/>
          </p:nvPr>
        </p:nvSpPr>
        <p:spPr/>
        <p:txBody>
          <a:bodyPr/>
          <a:lstStyle/>
          <a:p>
            <a:r>
              <a:rPr lang="en-US" altLang="en-US" dirty="0"/>
              <a:t>Consulting Opportunity Analysis </a:t>
            </a:r>
            <a:r>
              <a:rPr lang="en-US" altLang="en-US" sz="2000" b="0" dirty="0"/>
              <a:t>(2 of 3)</a:t>
            </a:r>
            <a:endParaRPr lang="en-IN" dirty="0"/>
          </a:p>
        </p:txBody>
      </p:sp>
    </p:spTree>
    <p:extLst>
      <p:ext uri="{BB962C8B-B14F-4D97-AF65-F5344CB8AC3E}">
        <p14:creationId xmlns:p14="http://schemas.microsoft.com/office/powerpoint/2010/main" val="230246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z="3400" dirty="0"/>
              <a:t>9.2 How Well Developed are the Computing Professions?</a:t>
            </a:r>
            <a:endParaRPr lang="en-IN" sz="3400" dirty="0"/>
          </a:p>
        </p:txBody>
      </p:sp>
    </p:spTree>
    <p:extLst>
      <p:ext uri="{BB962C8B-B14F-4D97-AF65-F5344CB8AC3E}">
        <p14:creationId xmlns:p14="http://schemas.microsoft.com/office/powerpoint/2010/main" val="2458878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Jean did not disclose East Dakota’s offer or his decision to Acme’s management</a:t>
            </a:r>
          </a:p>
          <a:p>
            <a:r>
              <a:rPr lang="en-US" altLang="en-US" dirty="0"/>
              <a:t>Acme’s management is likely to question Jean’s loyalty to the company</a:t>
            </a:r>
          </a:p>
          <a:p>
            <a:r>
              <a:rPr lang="en-US" altLang="en-US" dirty="0"/>
              <a:t>Jean’s actions were wrong and unwise</a:t>
            </a:r>
          </a:p>
        </p:txBody>
      </p:sp>
      <p:sp>
        <p:nvSpPr>
          <p:cNvPr id="2" name="Title 1"/>
          <p:cNvSpPr>
            <a:spLocks noGrp="1"/>
          </p:cNvSpPr>
          <p:nvPr>
            <p:ph type="title"/>
          </p:nvPr>
        </p:nvSpPr>
        <p:spPr/>
        <p:txBody>
          <a:bodyPr/>
          <a:lstStyle/>
          <a:p>
            <a:r>
              <a:rPr lang="en-US" altLang="en-US" dirty="0"/>
              <a:t>Consulting Opportunity Analysis </a:t>
            </a:r>
            <a:r>
              <a:rPr lang="en-US" altLang="en-US" sz="2000" b="0" dirty="0"/>
              <a:t>(3 of 3)</a:t>
            </a:r>
            <a:endParaRPr lang="en-IN" dirty="0"/>
          </a:p>
        </p:txBody>
      </p:sp>
    </p:spTree>
    <p:extLst>
      <p:ext uri="{BB962C8B-B14F-4D97-AF65-F5344CB8AC3E}">
        <p14:creationId xmlns:p14="http://schemas.microsoft.com/office/powerpoint/2010/main" val="2491944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9.6 Whistle-Blowing</a:t>
            </a:r>
            <a:endParaRPr lang="en-IN" dirty="0"/>
          </a:p>
        </p:txBody>
      </p:sp>
    </p:spTree>
    <p:extLst>
      <p:ext uri="{BB962C8B-B14F-4D97-AF65-F5344CB8AC3E}">
        <p14:creationId xmlns:p14="http://schemas.microsoft.com/office/powerpoint/2010/main" val="458717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556326"/>
            <a:ext cx="8229600" cy="4654693"/>
          </a:xfrm>
        </p:spPr>
        <p:txBody>
          <a:bodyPr/>
          <a:lstStyle/>
          <a:p>
            <a:r>
              <a:rPr lang="en-US" altLang="en-US" dirty="0"/>
              <a:t>Whistle-blower</a:t>
            </a:r>
          </a:p>
          <a:p>
            <a:pPr lvl="1"/>
            <a:r>
              <a:rPr lang="en-US" altLang="en-US" dirty="0"/>
              <a:t>Tries to report harmful situation through authorized channels</a:t>
            </a:r>
          </a:p>
          <a:p>
            <a:pPr lvl="1"/>
            <a:r>
              <a:rPr lang="en-US" altLang="en-US" dirty="0"/>
              <a:t>Rebuffed by organization</a:t>
            </a:r>
          </a:p>
          <a:p>
            <a:pPr lvl="1"/>
            <a:r>
              <a:rPr lang="en-US" altLang="en-US" dirty="0"/>
              <a:t>Makes disclosure through unauthorized channels</a:t>
            </a:r>
          </a:p>
          <a:p>
            <a:r>
              <a:rPr lang="en-US" altLang="en-US" dirty="0"/>
              <a:t>Whistle-blowers punished for their actions</a:t>
            </a:r>
          </a:p>
          <a:p>
            <a:pPr lvl="1"/>
            <a:r>
              <a:rPr lang="en-US" altLang="en-US" dirty="0"/>
              <a:t>Lose job or all chances of advancement</a:t>
            </a:r>
          </a:p>
          <a:p>
            <a:pPr lvl="1"/>
            <a:r>
              <a:rPr lang="en-US" altLang="en-US" dirty="0"/>
              <a:t>Financial and emotional hardship</a:t>
            </a:r>
          </a:p>
          <a:p>
            <a:r>
              <a:rPr lang="en-US" altLang="en-US" dirty="0"/>
              <a:t>False Claims Act</a:t>
            </a:r>
          </a:p>
          <a:p>
            <a:r>
              <a:rPr lang="en-US" altLang="en-US" dirty="0"/>
              <a:t>Whistleblower Protection Act</a:t>
            </a:r>
          </a:p>
        </p:txBody>
      </p:sp>
      <p:sp>
        <p:nvSpPr>
          <p:cNvPr id="4" name="Title 3"/>
          <p:cNvSpPr>
            <a:spLocks noGrp="1"/>
          </p:cNvSpPr>
          <p:nvPr>
            <p:ph type="title"/>
          </p:nvPr>
        </p:nvSpPr>
        <p:spPr/>
        <p:txBody>
          <a:bodyPr/>
          <a:lstStyle/>
          <a:p>
            <a:r>
              <a:rPr lang="en-US" altLang="en-US" dirty="0"/>
              <a:t>Overview of Whistle-Blowing</a:t>
            </a:r>
            <a:endParaRPr lang="en-IN" dirty="0"/>
          </a:p>
        </p:txBody>
      </p:sp>
    </p:spTree>
    <p:extLst>
      <p:ext uri="{BB962C8B-B14F-4D97-AF65-F5344CB8AC3E}">
        <p14:creationId xmlns:p14="http://schemas.microsoft.com/office/powerpoint/2010/main" val="3669007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88320"/>
            <a:ext cx="8229600" cy="521454"/>
          </a:xfrm>
        </p:spPr>
        <p:txBody>
          <a:bodyPr/>
          <a:lstStyle/>
          <a:p>
            <a:pPr marL="432" indent="0">
              <a:buNone/>
            </a:pPr>
            <a:r>
              <a:rPr lang="en-US" altLang="en-US" sz="1600" dirty="0">
                <a:solidFill>
                  <a:schemeClr val="tx1"/>
                </a:solidFill>
              </a:rPr>
              <a:t>The explosion of the </a:t>
            </a:r>
            <a:r>
              <a:rPr lang="en-US" altLang="en-US" sz="1600" b="1" dirty="0">
                <a:solidFill>
                  <a:schemeClr val="tx1"/>
                </a:solidFill>
              </a:rPr>
              <a:t>Challenger</a:t>
            </a:r>
            <a:r>
              <a:rPr lang="en-US" altLang="en-US" sz="1600" dirty="0">
                <a:solidFill>
                  <a:schemeClr val="tx1"/>
                </a:solidFill>
              </a:rPr>
              <a:t> killed seven astronauts, including the first civilian in space, Christa McAuliffe. (Courtesy of NASA)</a:t>
            </a:r>
            <a:endParaRPr lang="en-US" sz="1600" dirty="0"/>
          </a:p>
        </p:txBody>
      </p:sp>
      <p:pic>
        <p:nvPicPr>
          <p:cNvPr id="4" name="Picture 3" descr="This is a still image depicting the explosion of the Space Shuttle Challeng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990" y="1476933"/>
            <a:ext cx="5460021" cy="4162923"/>
          </a:xfrm>
          <a:prstGeom prst="rect">
            <a:avLst/>
          </a:prstGeom>
        </p:spPr>
      </p:pic>
      <p:sp>
        <p:nvSpPr>
          <p:cNvPr id="2" name="Title 1"/>
          <p:cNvSpPr>
            <a:spLocks noGrp="1"/>
          </p:cNvSpPr>
          <p:nvPr>
            <p:ph type="title"/>
          </p:nvPr>
        </p:nvSpPr>
        <p:spPr/>
        <p:txBody>
          <a:bodyPr/>
          <a:lstStyle/>
          <a:p>
            <a:r>
              <a:rPr lang="en-US" altLang="en-US" dirty="0"/>
              <a:t>The Challenger Explosion</a:t>
            </a:r>
            <a:endParaRPr lang="en-IN" dirty="0"/>
          </a:p>
        </p:txBody>
      </p:sp>
    </p:spTree>
    <p:extLst>
      <p:ext uri="{BB962C8B-B14F-4D97-AF65-F5344CB8AC3E}">
        <p14:creationId xmlns:p14="http://schemas.microsoft.com/office/powerpoint/2010/main" val="709724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b="1" dirty="0"/>
              <a:t>Challenger</a:t>
            </a:r>
            <a:r>
              <a:rPr lang="en-US" altLang="en-US" dirty="0"/>
              <a:t> explosion</a:t>
            </a:r>
          </a:p>
          <a:p>
            <a:r>
              <a:rPr lang="en-US" altLang="en-US" dirty="0"/>
              <a:t>Roger Boisjoly and Morton Thiokol engineers documented dangers of low-temperature launches</a:t>
            </a:r>
          </a:p>
          <a:p>
            <a:r>
              <a:rPr lang="en-US" altLang="en-US" dirty="0"/>
              <a:t>Morton Thiokol executives and NASA officials overrode and hid concerns</a:t>
            </a:r>
          </a:p>
          <a:p>
            <a:r>
              <a:rPr lang="en-US" altLang="en-US" dirty="0"/>
              <a:t>Boisjoly shared information with Presidential commission</a:t>
            </a:r>
          </a:p>
          <a:p>
            <a:r>
              <a:rPr lang="en-US" altLang="en-US" dirty="0"/>
              <a:t>Morton Thiokol retaliated</a:t>
            </a:r>
          </a:p>
          <a:p>
            <a:pPr lvl="1"/>
            <a:r>
              <a:rPr lang="en-US" altLang="en-US" dirty="0"/>
              <a:t>Boisjoly took medical leave for stress, then quit</a:t>
            </a:r>
          </a:p>
          <a:p>
            <a:pPr lvl="1"/>
            <a:r>
              <a:rPr lang="en-US" altLang="en-US" dirty="0"/>
              <a:t>Found job as a consultant two years later</a:t>
            </a:r>
          </a:p>
        </p:txBody>
      </p:sp>
      <p:sp>
        <p:nvSpPr>
          <p:cNvPr id="2" name="Title 1"/>
          <p:cNvSpPr>
            <a:spLocks noGrp="1"/>
          </p:cNvSpPr>
          <p:nvPr>
            <p:ph type="title"/>
          </p:nvPr>
        </p:nvSpPr>
        <p:spPr/>
        <p:txBody>
          <a:bodyPr/>
          <a:lstStyle/>
          <a:p>
            <a:r>
              <a:rPr lang="en-US" altLang="en-US" dirty="0"/>
              <a:t>Case: Morton Thiokol/NASA</a:t>
            </a:r>
            <a:endParaRPr lang="en-IN" dirty="0"/>
          </a:p>
        </p:txBody>
      </p:sp>
    </p:spTree>
    <p:extLst>
      <p:ext uri="{BB962C8B-B14F-4D97-AF65-F5344CB8AC3E}">
        <p14:creationId xmlns:p14="http://schemas.microsoft.com/office/powerpoint/2010/main" val="4241180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835848"/>
          </a:xfrm>
        </p:spPr>
        <p:txBody>
          <a:bodyPr/>
          <a:lstStyle/>
          <a:p>
            <a:r>
              <a:rPr lang="en-US" altLang="en-US" sz="2200" dirty="0"/>
              <a:t>Factory for military-grade hybrid chips</a:t>
            </a:r>
          </a:p>
          <a:p>
            <a:r>
              <a:rPr lang="en-US" altLang="en-US" sz="2200" dirty="0"/>
              <a:t>Some defective chips being approved</a:t>
            </a:r>
          </a:p>
          <a:p>
            <a:r>
              <a:rPr lang="en-US" altLang="en-US" sz="2200" dirty="0"/>
              <a:t>Ruth Goodearl reported incidents to upper management</a:t>
            </a:r>
          </a:p>
          <a:p>
            <a:r>
              <a:rPr lang="en-US" altLang="en-US" sz="2200" dirty="0"/>
              <a:t>Consequences for Goodearl</a:t>
            </a:r>
          </a:p>
          <a:p>
            <a:pPr lvl="1"/>
            <a:r>
              <a:rPr lang="en-US" altLang="en-US" sz="2200" dirty="0"/>
              <a:t>Harassed</a:t>
            </a:r>
          </a:p>
          <a:p>
            <a:pPr lvl="1"/>
            <a:r>
              <a:rPr lang="en-US" altLang="en-US" sz="2200" dirty="0"/>
              <a:t>Fired</a:t>
            </a:r>
          </a:p>
          <a:p>
            <a:pPr lvl="1"/>
            <a:r>
              <a:rPr lang="en-US" altLang="en-US" sz="2200" dirty="0"/>
              <a:t>Unemployment</a:t>
            </a:r>
          </a:p>
          <a:p>
            <a:pPr lvl="1"/>
            <a:r>
              <a:rPr lang="en-US" altLang="en-US" sz="2200" dirty="0"/>
              <a:t>Bankruptcy</a:t>
            </a:r>
          </a:p>
          <a:p>
            <a:pPr lvl="1"/>
            <a:r>
              <a:rPr lang="en-US" altLang="en-US" sz="2200" dirty="0"/>
              <a:t>Divorce</a:t>
            </a:r>
          </a:p>
          <a:p>
            <a:pPr eaLnBrk="1" hangingPunct="1"/>
            <a:r>
              <a:rPr lang="en-US" altLang="en-US" sz="2200" dirty="0"/>
              <a:t>Goodearl and Ruth Aldred sued Hughes Aircraft under False Claims Act and won</a:t>
            </a:r>
          </a:p>
        </p:txBody>
      </p:sp>
      <p:sp>
        <p:nvSpPr>
          <p:cNvPr id="2" name="Title 1"/>
          <p:cNvSpPr>
            <a:spLocks noGrp="1"/>
          </p:cNvSpPr>
          <p:nvPr>
            <p:ph type="title"/>
          </p:nvPr>
        </p:nvSpPr>
        <p:spPr/>
        <p:txBody>
          <a:bodyPr/>
          <a:lstStyle/>
          <a:p>
            <a:r>
              <a:rPr lang="en-US" altLang="en-US" dirty="0"/>
              <a:t>Case: Hughes Aircraft</a:t>
            </a:r>
            <a:endParaRPr lang="en-IN" dirty="0"/>
          </a:p>
        </p:txBody>
      </p:sp>
    </p:spTree>
    <p:extLst>
      <p:ext uri="{BB962C8B-B14F-4D97-AF65-F5344CB8AC3E}">
        <p14:creationId xmlns:p14="http://schemas.microsoft.com/office/powerpoint/2010/main" val="1049240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eaLnBrk="1" hangingPunct="1"/>
            <a:r>
              <a:rPr lang="en-US" altLang="en-US" dirty="0"/>
              <a:t>People become whistle-blowers for different reasons</a:t>
            </a:r>
          </a:p>
          <a:p>
            <a:pPr eaLnBrk="1" hangingPunct="1"/>
            <a:r>
              <a:rPr lang="en-US" altLang="en-US" dirty="0"/>
              <a:t>Morality of action may depend on motives</a:t>
            </a:r>
          </a:p>
          <a:p>
            <a:pPr eaLnBrk="1" hangingPunct="1"/>
            <a:r>
              <a:rPr lang="en-US" altLang="en-US" dirty="0"/>
              <a:t>Good motive</a:t>
            </a:r>
          </a:p>
          <a:p>
            <a:pPr lvl="1"/>
            <a:r>
              <a:rPr lang="en-US" altLang="en-US" dirty="0"/>
              <a:t>Desire to help the public</a:t>
            </a:r>
          </a:p>
          <a:p>
            <a:pPr eaLnBrk="1" hangingPunct="1"/>
            <a:r>
              <a:rPr lang="en-US" altLang="en-US" dirty="0"/>
              <a:t>Questionable motives</a:t>
            </a:r>
          </a:p>
          <a:p>
            <a:pPr lvl="1"/>
            <a:r>
              <a:rPr lang="en-US" altLang="en-US" dirty="0"/>
              <a:t>Retaliation</a:t>
            </a:r>
          </a:p>
          <a:p>
            <a:pPr lvl="1"/>
            <a:r>
              <a:rPr lang="en-US" altLang="en-US" dirty="0"/>
              <a:t>Avoiding punishment</a:t>
            </a:r>
          </a:p>
        </p:txBody>
      </p:sp>
      <p:sp>
        <p:nvSpPr>
          <p:cNvPr id="2" name="Title 1"/>
          <p:cNvSpPr>
            <a:spLocks noGrp="1"/>
          </p:cNvSpPr>
          <p:nvPr>
            <p:ph type="title"/>
          </p:nvPr>
        </p:nvSpPr>
        <p:spPr/>
        <p:txBody>
          <a:bodyPr/>
          <a:lstStyle/>
          <a:p>
            <a:r>
              <a:rPr lang="en-US" altLang="en-US" dirty="0"/>
              <a:t>Motives of Whistle-blowers</a:t>
            </a:r>
            <a:endParaRPr lang="en-IN" dirty="0"/>
          </a:p>
        </p:txBody>
      </p:sp>
    </p:spTree>
    <p:extLst>
      <p:ext uri="{BB962C8B-B14F-4D97-AF65-F5344CB8AC3E}">
        <p14:creationId xmlns:p14="http://schemas.microsoft.com/office/powerpoint/2010/main" val="3630321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Whistle-blowers are disloyal</a:t>
            </a:r>
          </a:p>
          <a:p>
            <a:r>
              <a:rPr lang="en-US" altLang="en-US" dirty="0"/>
              <a:t>Whistle-blowing has many harms</a:t>
            </a:r>
          </a:p>
          <a:p>
            <a:pPr lvl="1"/>
            <a:r>
              <a:rPr lang="en-US" altLang="en-US" dirty="0"/>
              <a:t>Bad publicity</a:t>
            </a:r>
          </a:p>
          <a:p>
            <a:pPr lvl="1"/>
            <a:r>
              <a:rPr lang="en-US" altLang="en-US" dirty="0"/>
              <a:t>Disruption of organization’s social fabric</a:t>
            </a:r>
          </a:p>
          <a:p>
            <a:pPr lvl="1"/>
            <a:r>
              <a:rPr lang="en-US" altLang="en-US" dirty="0"/>
              <a:t>Makes it hard for people to work as team</a:t>
            </a:r>
          </a:p>
          <a:p>
            <a:r>
              <a:rPr lang="en-US" altLang="en-US" dirty="0"/>
              <a:t>If company causes harm, public can use legal remedies to seek damages</a:t>
            </a:r>
          </a:p>
          <a:p>
            <a:r>
              <a:rPr lang="en-US" altLang="en-US" dirty="0"/>
              <a:t>Critique: Overly legalistic view of public harm?</a:t>
            </a:r>
          </a:p>
        </p:txBody>
      </p:sp>
      <p:sp>
        <p:nvSpPr>
          <p:cNvPr id="2" name="Title 1"/>
          <p:cNvSpPr>
            <a:spLocks noGrp="1"/>
          </p:cNvSpPr>
          <p:nvPr>
            <p:ph type="title"/>
          </p:nvPr>
        </p:nvSpPr>
        <p:spPr>
          <a:xfrm>
            <a:off x="457199" y="215371"/>
            <a:ext cx="8497019" cy="1097279"/>
          </a:xfrm>
        </p:spPr>
        <p:txBody>
          <a:bodyPr/>
          <a:lstStyle/>
          <a:p>
            <a:r>
              <a:rPr lang="en-US" altLang="en-US" sz="3400" dirty="0"/>
              <a:t>Corporate Response to Whistle-Blowing</a:t>
            </a:r>
            <a:endParaRPr lang="en-IN" sz="3400" dirty="0"/>
          </a:p>
        </p:txBody>
      </p:sp>
    </p:spTree>
    <p:extLst>
      <p:ext uri="{BB962C8B-B14F-4D97-AF65-F5344CB8AC3E}">
        <p14:creationId xmlns:p14="http://schemas.microsoft.com/office/powerpoint/2010/main" val="1201761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556326"/>
            <a:ext cx="8229600" cy="4818595"/>
          </a:xfrm>
        </p:spPr>
        <p:txBody>
          <a:bodyPr/>
          <a:lstStyle/>
          <a:p>
            <a:pPr eaLnBrk="1" hangingPunct="1"/>
            <a:r>
              <a:rPr lang="en-US" altLang="en-US" sz="2000" dirty="0"/>
              <a:t>Whistle-blowing harms organization</a:t>
            </a:r>
          </a:p>
          <a:p>
            <a:pPr lvl="1"/>
            <a:r>
              <a:rPr lang="en-US" altLang="en-US" sz="2000" dirty="0"/>
              <a:t>Bad publicity</a:t>
            </a:r>
          </a:p>
          <a:p>
            <a:pPr lvl="1"/>
            <a:r>
              <a:rPr lang="en-US" altLang="en-US" sz="2000" dirty="0"/>
              <a:t>Ruined careers</a:t>
            </a:r>
          </a:p>
          <a:p>
            <a:pPr lvl="1"/>
            <a:r>
              <a:rPr lang="en-US" altLang="en-US" sz="2000" dirty="0"/>
              <a:t>Erodes team spirit</a:t>
            </a:r>
          </a:p>
          <a:p>
            <a:pPr eaLnBrk="1" hangingPunct="1"/>
            <a:r>
              <a:rPr lang="en-US" altLang="en-US" sz="2000" dirty="0"/>
              <a:t>Whistle-blowing harms whistle-blower</a:t>
            </a:r>
          </a:p>
          <a:p>
            <a:pPr lvl="1" eaLnBrk="1" hangingPunct="1"/>
            <a:r>
              <a:rPr lang="en-US" altLang="en-US" sz="2000" dirty="0"/>
              <a:t>Retaliation</a:t>
            </a:r>
          </a:p>
          <a:p>
            <a:pPr lvl="1" eaLnBrk="1" hangingPunct="1"/>
            <a:r>
              <a:rPr lang="en-US" altLang="en-US" sz="2000" dirty="0"/>
              <a:t>Estrangement</a:t>
            </a:r>
          </a:p>
          <a:p>
            <a:pPr eaLnBrk="1" hangingPunct="1"/>
            <a:r>
              <a:rPr lang="en-US" altLang="en-US" sz="2000" dirty="0"/>
              <a:t>Organizations should improve communication</a:t>
            </a:r>
          </a:p>
          <a:p>
            <a:pPr eaLnBrk="1" hangingPunct="1"/>
            <a:r>
              <a:rPr lang="en-US" altLang="en-US" sz="2000" dirty="0"/>
              <a:t>Critique</a:t>
            </a:r>
          </a:p>
          <a:p>
            <a:pPr lvl="1" eaLnBrk="1" hangingPunct="1"/>
            <a:r>
              <a:rPr lang="en-US" altLang="en-US" sz="2000" dirty="0"/>
              <a:t>Is this realistic?</a:t>
            </a:r>
          </a:p>
          <a:p>
            <a:pPr lvl="1" eaLnBrk="1" hangingPunct="1"/>
            <a:r>
              <a:rPr lang="en-US" altLang="en-US" sz="2000" dirty="0"/>
              <a:t>Robert Spitzer: Organizations should return to using principle-based ethics in decision making</a:t>
            </a:r>
          </a:p>
        </p:txBody>
      </p:sp>
      <p:sp>
        <p:nvSpPr>
          <p:cNvPr id="2" name="Title 1"/>
          <p:cNvSpPr>
            <a:spLocks noGrp="1"/>
          </p:cNvSpPr>
          <p:nvPr>
            <p:ph type="title"/>
          </p:nvPr>
        </p:nvSpPr>
        <p:spPr/>
        <p:txBody>
          <a:bodyPr/>
          <a:lstStyle/>
          <a:p>
            <a:r>
              <a:rPr lang="en-US" altLang="en-US" sz="3400" dirty="0"/>
              <a:t>Whistle-Blowing as Organizational Failure</a:t>
            </a:r>
            <a:endParaRPr lang="en-IN" sz="3400" dirty="0"/>
          </a:p>
        </p:txBody>
      </p:sp>
    </p:spTree>
    <p:extLst>
      <p:ext uri="{BB962C8B-B14F-4D97-AF65-F5344CB8AC3E}">
        <p14:creationId xmlns:p14="http://schemas.microsoft.com/office/powerpoint/2010/main" val="3171105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57200" y="4494836"/>
            <a:ext cx="8229600" cy="1793875"/>
          </a:xfrm>
        </p:spPr>
        <p:txBody>
          <a:bodyPr/>
          <a:lstStyle/>
          <a:p>
            <a:pPr marL="533400" indent="-533400" eaLnBrk="1" hangingPunct="1">
              <a:buFont typeface="Times" panose="02020603050405020304" pitchFamily="18" charset="0"/>
              <a:buNone/>
            </a:pPr>
            <a:r>
              <a:rPr lang="en-US" altLang="en-US" dirty="0"/>
              <a:t>Under what conditions must you blow the whistle?</a:t>
            </a:r>
          </a:p>
          <a:p>
            <a:pPr marL="741600" lvl="1"/>
            <a:r>
              <a:rPr lang="en-US" altLang="en-US" dirty="0"/>
              <a:t>DeGeorge: If all five conditions are met</a:t>
            </a:r>
          </a:p>
          <a:p>
            <a:pPr marL="741600" lvl="1"/>
            <a:r>
              <a:rPr lang="en-US" altLang="en-US" dirty="0"/>
              <a:t>Others: If conditions 1-3 are met</a:t>
            </a:r>
          </a:p>
          <a:p>
            <a:pPr marL="741600" lvl="1"/>
            <a:r>
              <a:rPr lang="en-US" altLang="en-US" dirty="0"/>
              <a:t>Still others: Whistle-blowing is never morally required</a:t>
            </a:r>
          </a:p>
        </p:txBody>
      </p:sp>
      <p:sp>
        <p:nvSpPr>
          <p:cNvPr id="4" name="Content Placeholder 3"/>
          <p:cNvSpPr>
            <a:spLocks noGrp="1"/>
          </p:cNvSpPr>
          <p:nvPr>
            <p:ph sz="quarter" idx="13"/>
          </p:nvPr>
        </p:nvSpPr>
        <p:spPr>
          <a:xfrm>
            <a:off x="457200" y="1556326"/>
            <a:ext cx="8229600" cy="2644737"/>
          </a:xfrm>
        </p:spPr>
        <p:txBody>
          <a:bodyPr/>
          <a:lstStyle/>
          <a:p>
            <a:pPr marL="533400" indent="-533400" eaLnBrk="1" hangingPunct="1">
              <a:buFont typeface="Times" panose="02020603050405020304" pitchFamily="18" charset="0"/>
              <a:buNone/>
            </a:pPr>
            <a:r>
              <a:rPr lang="en-US" altLang="en-US" dirty="0"/>
              <a:t>Richard DeGeorge’s questions for whistle-blowing</a:t>
            </a:r>
          </a:p>
          <a:p>
            <a:pPr marL="741600" lvl="1" indent="-428400">
              <a:buFontTx/>
              <a:buAutoNum type="arabicPeriod"/>
            </a:pPr>
            <a:r>
              <a:rPr lang="en-US" altLang="en-US" dirty="0"/>
              <a:t>Is serious harm to the public at stake?</a:t>
            </a:r>
          </a:p>
          <a:p>
            <a:pPr marL="741600" lvl="1" indent="-428400">
              <a:buFontTx/>
              <a:buAutoNum type="arabicPeriod"/>
            </a:pPr>
            <a:r>
              <a:rPr lang="en-US" altLang="en-US" dirty="0"/>
              <a:t>Have you told your manager?</a:t>
            </a:r>
          </a:p>
          <a:p>
            <a:pPr marL="741600" lvl="1" indent="-428400">
              <a:buFontTx/>
              <a:buAutoNum type="arabicPeriod"/>
            </a:pPr>
            <a:r>
              <a:rPr lang="en-US" altLang="en-US" dirty="0"/>
              <a:t>Have you tried every possible inside channel?</a:t>
            </a:r>
          </a:p>
          <a:p>
            <a:pPr marL="741600" lvl="1" indent="-428400">
              <a:buFontTx/>
              <a:buAutoNum type="arabicPeriod"/>
            </a:pPr>
            <a:r>
              <a:rPr lang="en-US" altLang="en-US" dirty="0"/>
              <a:t>Do you have persuasive documented evidence?</a:t>
            </a:r>
          </a:p>
          <a:p>
            <a:pPr marL="741600" lvl="1" indent="-428400">
              <a:buFontTx/>
              <a:buAutoNum type="arabicPeriod"/>
            </a:pPr>
            <a:r>
              <a:rPr lang="en-US" altLang="en-US" dirty="0"/>
              <a:t>Are you sure whistle-blowing will work?</a:t>
            </a:r>
          </a:p>
        </p:txBody>
      </p:sp>
      <p:sp>
        <p:nvSpPr>
          <p:cNvPr id="2" name="Title 1"/>
          <p:cNvSpPr>
            <a:spLocks noGrp="1"/>
          </p:cNvSpPr>
          <p:nvPr>
            <p:ph type="title"/>
          </p:nvPr>
        </p:nvSpPr>
        <p:spPr/>
        <p:txBody>
          <a:bodyPr/>
          <a:lstStyle/>
          <a:p>
            <a:r>
              <a:rPr lang="en-US" altLang="en-US" dirty="0"/>
              <a:t>Whistle-Blowing as Moral Duty</a:t>
            </a:r>
            <a:endParaRPr lang="en-IN" dirty="0"/>
          </a:p>
        </p:txBody>
      </p:sp>
    </p:spTree>
    <p:extLst>
      <p:ext uri="{BB962C8B-B14F-4D97-AF65-F5344CB8AC3E}">
        <p14:creationId xmlns:p14="http://schemas.microsoft.com/office/powerpoint/2010/main" val="396305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altLang="en-US" dirty="0"/>
              <a:t>Initial professional education</a:t>
            </a:r>
          </a:p>
          <a:p>
            <a:r>
              <a:rPr lang="en-US" altLang="en-US" dirty="0"/>
              <a:t>Accreditation</a:t>
            </a:r>
          </a:p>
          <a:p>
            <a:r>
              <a:rPr lang="en-US" altLang="en-US" dirty="0"/>
              <a:t>Skills development</a:t>
            </a:r>
          </a:p>
          <a:p>
            <a:r>
              <a:rPr lang="en-US" altLang="en-US" dirty="0"/>
              <a:t>Certification</a:t>
            </a:r>
          </a:p>
          <a:p>
            <a:r>
              <a:rPr lang="en-US" altLang="en-US" dirty="0"/>
              <a:t>Licensing</a:t>
            </a:r>
          </a:p>
          <a:p>
            <a:r>
              <a:rPr lang="en-US" altLang="en-US" dirty="0"/>
              <a:t>Professional development</a:t>
            </a:r>
          </a:p>
          <a:p>
            <a:r>
              <a:rPr lang="en-US" altLang="en-US" dirty="0"/>
              <a:t>Code of ethics</a:t>
            </a:r>
          </a:p>
          <a:p>
            <a:r>
              <a:rPr lang="en-US" altLang="en-US" dirty="0"/>
              <a:t>Professional society</a:t>
            </a:r>
          </a:p>
        </p:txBody>
      </p:sp>
      <p:sp>
        <p:nvSpPr>
          <p:cNvPr id="4" name="Title 3"/>
          <p:cNvSpPr>
            <a:spLocks noGrp="1"/>
          </p:cNvSpPr>
          <p:nvPr>
            <p:ph type="title"/>
          </p:nvPr>
        </p:nvSpPr>
        <p:spPr/>
        <p:txBody>
          <a:bodyPr/>
          <a:lstStyle/>
          <a:p>
            <a:r>
              <a:rPr lang="en-US" altLang="en-US" dirty="0"/>
              <a:t>Characteristics of a Profession</a:t>
            </a:r>
            <a:endParaRPr lang="en-IN" dirty="0"/>
          </a:p>
        </p:txBody>
      </p:sp>
    </p:spTree>
    <p:extLst>
      <p:ext uri="{BB962C8B-B14F-4D97-AF65-F5344CB8AC3E}">
        <p14:creationId xmlns:p14="http://schemas.microsoft.com/office/powerpoint/2010/main" val="2695278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r>
              <a:rPr lang="en-US" altLang="en-US" dirty="0"/>
              <a:t>Exclusive Responsibilities</a:t>
            </a:r>
          </a:p>
          <a:p>
            <a:pPr lvl="1"/>
            <a:r>
              <a:rPr lang="en-US" altLang="en-US" dirty="0"/>
              <a:t>Role responsibility</a:t>
            </a:r>
          </a:p>
          <a:p>
            <a:pPr lvl="1"/>
            <a:r>
              <a:rPr lang="en-US" altLang="en-US" dirty="0"/>
              <a:t>Causal responsibility</a:t>
            </a:r>
          </a:p>
          <a:p>
            <a:pPr lvl="1"/>
            <a:r>
              <a:rPr lang="en-US" altLang="en-US" dirty="0"/>
              <a:t>Legal responsibility</a:t>
            </a:r>
          </a:p>
          <a:p>
            <a:r>
              <a:rPr lang="en-US" altLang="en-US" dirty="0"/>
              <a:t>Moral responsibility</a:t>
            </a:r>
          </a:p>
          <a:p>
            <a:pPr lvl="1"/>
            <a:r>
              <a:rPr lang="en-US" altLang="en-US" dirty="0"/>
              <a:t>Must be borne by people</a:t>
            </a:r>
          </a:p>
          <a:p>
            <a:pPr lvl="1"/>
            <a:r>
              <a:rPr lang="en-US" altLang="en-US" dirty="0"/>
              <a:t>Is not exclusive</a:t>
            </a:r>
          </a:p>
          <a:p>
            <a:r>
              <a:rPr lang="en-US" altLang="en-US" dirty="0"/>
              <a:t>Michael McFarland: A team should be held to a higher level of moral responsibility than any of its members</a:t>
            </a:r>
          </a:p>
        </p:txBody>
      </p:sp>
      <p:sp>
        <p:nvSpPr>
          <p:cNvPr id="2" name="Title 1"/>
          <p:cNvSpPr>
            <a:spLocks noGrp="1"/>
          </p:cNvSpPr>
          <p:nvPr>
            <p:ph type="title"/>
          </p:nvPr>
        </p:nvSpPr>
        <p:spPr/>
        <p:txBody>
          <a:bodyPr/>
          <a:lstStyle/>
          <a:p>
            <a:r>
              <a:rPr lang="en-US" altLang="en-US" dirty="0"/>
              <a:t>Moral Responsibility</a:t>
            </a:r>
            <a:endParaRPr lang="en-IN" dirty="0"/>
          </a:p>
        </p:txBody>
      </p:sp>
    </p:spTree>
    <p:extLst>
      <p:ext uri="{BB962C8B-B14F-4D97-AF65-F5344CB8AC3E}">
        <p14:creationId xmlns:p14="http://schemas.microsoft.com/office/powerpoint/2010/main" val="1682306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System administration, computer programming not yet formal, full-fledged professions like medicine or law</a:t>
            </a:r>
          </a:p>
          <a:p>
            <a:pPr lvl="1"/>
            <a:r>
              <a:rPr lang="en-US" altLang="en-US" dirty="0"/>
              <a:t>No certification and licensing required</a:t>
            </a:r>
          </a:p>
          <a:p>
            <a:r>
              <a:rPr lang="en-US" altLang="en-US" dirty="0"/>
              <a:t>However, computer professionals have responsible positions because their actions can harm public</a:t>
            </a:r>
          </a:p>
          <a:p>
            <a:r>
              <a:rPr lang="en-US" altLang="en-US" dirty="0"/>
              <a:t>Software Engineering Code of Ethics and Professional Practice an important tool, but good judgment still required</a:t>
            </a:r>
          </a:p>
          <a:p>
            <a:r>
              <a:rPr lang="en-US" altLang="en-US" dirty="0"/>
              <a:t>Organizations should have policies and procedures in place so good principles can be upheld and issues can be resolved without whistle-blowing</a:t>
            </a:r>
          </a:p>
        </p:txBody>
      </p:sp>
      <p:sp>
        <p:nvSpPr>
          <p:cNvPr id="2" name="Title 1"/>
          <p:cNvSpPr>
            <a:spLocks noGrp="1"/>
          </p:cNvSpPr>
          <p:nvPr>
            <p:ph type="title"/>
          </p:nvPr>
        </p:nvSpPr>
        <p:spPr/>
        <p:txBody>
          <a:bodyPr/>
          <a:lstStyle/>
          <a:p>
            <a:r>
              <a:rPr lang="en-US" altLang="en-US" dirty="0"/>
              <a:t>Summary</a:t>
            </a:r>
            <a:endParaRPr lang="en-IN" dirty="0"/>
          </a:p>
        </p:txBody>
      </p:sp>
    </p:spTree>
    <p:extLst>
      <p:ext uri="{BB962C8B-B14F-4D97-AF65-F5344CB8AC3E}">
        <p14:creationId xmlns:p14="http://schemas.microsoft.com/office/powerpoint/2010/main" val="4151195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spTree>
    <p:extLst>
      <p:ext uri="{BB962C8B-B14F-4D97-AF65-F5344CB8AC3E}">
        <p14:creationId xmlns:p14="http://schemas.microsoft.com/office/powerpoint/2010/main" val="1056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805572"/>
            <a:ext cx="8005313" cy="491707"/>
          </a:xfrm>
        </p:spPr>
        <p:txBody>
          <a:bodyPr/>
          <a:lstStyle/>
          <a:p>
            <a:pPr marL="432" indent="0">
              <a:buNone/>
            </a:pPr>
            <a:r>
              <a:rPr lang="en-US" sz="1600" dirty="0"/>
              <a:t>A mature profession has eight attributes that enable it to certify new members and support existing members.</a:t>
            </a:r>
          </a:p>
        </p:txBody>
      </p:sp>
      <p:pic>
        <p:nvPicPr>
          <p:cNvPr id="4" name="Picture 3" descr="At the bottom left is a woman. Rising up from her and to the right are thought clouds depicting various attributes connected by arrows. The first is titled education, and a magnifying glass labeled accreditation is paired with it. The next bubble is skills development, and next is licensing, paired with a magnifying glass labeled certification. Next in the series is professional society, paired with a magnifying glass called code of ethics, and professional development. Tis final one has an arrow pointing back to licens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004" y="1487085"/>
            <a:ext cx="5077993" cy="4211631"/>
          </a:xfrm>
          <a:prstGeom prst="rect">
            <a:avLst/>
          </a:prstGeom>
        </p:spPr>
      </p:pic>
      <p:sp>
        <p:nvSpPr>
          <p:cNvPr id="2" name="Title 1"/>
          <p:cNvSpPr>
            <a:spLocks noGrp="1"/>
          </p:cNvSpPr>
          <p:nvPr>
            <p:ph type="title"/>
          </p:nvPr>
        </p:nvSpPr>
        <p:spPr/>
        <p:txBody>
          <a:bodyPr/>
          <a:lstStyle/>
          <a:p>
            <a:r>
              <a:rPr lang="en-US" altLang="en-US" dirty="0"/>
              <a:t>Attributes of a Mature Profession</a:t>
            </a:r>
            <a:endParaRPr lang="en-IN" dirty="0"/>
          </a:p>
        </p:txBody>
      </p:sp>
    </p:spTree>
    <p:extLst>
      <p:ext uri="{BB962C8B-B14F-4D97-AF65-F5344CB8AC3E}">
        <p14:creationId xmlns:p14="http://schemas.microsoft.com/office/powerpoint/2010/main" val="19542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Bachelor’s degree</a:t>
            </a:r>
          </a:p>
          <a:p>
            <a:pPr lvl="1"/>
            <a:r>
              <a:rPr lang="en-US" altLang="en-US" dirty="0"/>
              <a:t>150+ semester hours</a:t>
            </a:r>
          </a:p>
          <a:p>
            <a:pPr lvl="1"/>
            <a:r>
              <a:rPr lang="en-US" altLang="en-US" dirty="0"/>
              <a:t>24+ hours of accounting-related classes</a:t>
            </a:r>
          </a:p>
          <a:p>
            <a:r>
              <a:rPr lang="en-US" altLang="en-US" dirty="0"/>
              <a:t>Two years’ experience working under supervision of C</a:t>
            </a:r>
            <a:r>
              <a:rPr lang="en-US" altLang="en-US" sz="100" dirty="0"/>
              <a:t> </a:t>
            </a:r>
            <a:r>
              <a:rPr lang="en-US" altLang="en-US" dirty="0"/>
              <a:t>P</a:t>
            </a:r>
            <a:r>
              <a:rPr lang="en-US" altLang="en-US" sz="100" dirty="0"/>
              <a:t> </a:t>
            </a:r>
            <a:r>
              <a:rPr lang="en-US" altLang="en-US" dirty="0"/>
              <a:t>A</a:t>
            </a:r>
          </a:p>
          <a:p>
            <a:r>
              <a:rPr lang="en-US" altLang="en-US" dirty="0"/>
              <a:t>C</a:t>
            </a:r>
            <a:r>
              <a:rPr lang="en-US" altLang="en-US" sz="100" dirty="0"/>
              <a:t> </a:t>
            </a:r>
            <a:r>
              <a:rPr lang="en-US" altLang="en-US" dirty="0"/>
              <a:t>P</a:t>
            </a:r>
            <a:r>
              <a:rPr lang="en-US" altLang="en-US" sz="100" dirty="0"/>
              <a:t> </a:t>
            </a:r>
            <a:r>
              <a:rPr lang="en-US" altLang="en-US" dirty="0"/>
              <a:t>A exam</a:t>
            </a:r>
          </a:p>
          <a:p>
            <a:r>
              <a:rPr lang="en-US" altLang="en-US" dirty="0"/>
              <a:t>To retain certification</a:t>
            </a:r>
          </a:p>
          <a:p>
            <a:pPr lvl="1"/>
            <a:r>
              <a:rPr lang="en-US" altLang="en-US" dirty="0"/>
              <a:t>Continuing education</a:t>
            </a:r>
          </a:p>
          <a:p>
            <a:pPr lvl="1"/>
            <a:r>
              <a:rPr lang="en-US" altLang="en-US" dirty="0"/>
              <a:t>Follow code of ethics</a:t>
            </a:r>
          </a:p>
        </p:txBody>
      </p:sp>
      <p:sp>
        <p:nvSpPr>
          <p:cNvPr id="2" name="Title 1"/>
          <p:cNvSpPr>
            <a:spLocks noGrp="1"/>
          </p:cNvSpPr>
          <p:nvPr>
            <p:ph type="title"/>
          </p:nvPr>
        </p:nvSpPr>
        <p:spPr/>
        <p:txBody>
          <a:bodyPr/>
          <a:lstStyle/>
          <a:p>
            <a:r>
              <a:rPr lang="en-US" altLang="en-US" sz="3200" dirty="0"/>
              <a:t>Case Study: Certified Public Accountants</a:t>
            </a:r>
            <a:endParaRPr lang="en-IN" sz="3200" dirty="0"/>
          </a:p>
        </p:txBody>
      </p:sp>
    </p:spTree>
    <p:extLst>
      <p:ext uri="{BB962C8B-B14F-4D97-AF65-F5344CB8AC3E}">
        <p14:creationId xmlns:p14="http://schemas.microsoft.com/office/powerpoint/2010/main" val="316127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altLang="en-US" dirty="0"/>
              <a:t>Certification and licensing not required</a:t>
            </a:r>
          </a:p>
          <a:p>
            <a:r>
              <a:rPr lang="en-US" altLang="en-US" dirty="0"/>
              <a:t>College degree not required</a:t>
            </a:r>
          </a:p>
          <a:p>
            <a:r>
              <a:rPr lang="en-US" altLang="en-US" dirty="0"/>
              <a:t>Apprenticeship not required</a:t>
            </a:r>
          </a:p>
          <a:p>
            <a:r>
              <a:rPr lang="en-US" altLang="en-US" dirty="0"/>
              <a:t>Membership in professional society optional</a:t>
            </a:r>
          </a:p>
          <a:p>
            <a:r>
              <a:rPr lang="en-US" altLang="en-US" dirty="0"/>
              <a:t>No specific requirements for continuing education</a:t>
            </a:r>
          </a:p>
          <a:p>
            <a:r>
              <a:rPr lang="en-US" altLang="en-US" dirty="0"/>
              <a:t>Most computer programmers, system analysts, etc. are part of teams</a:t>
            </a:r>
          </a:p>
        </p:txBody>
      </p:sp>
      <p:sp>
        <p:nvSpPr>
          <p:cNvPr id="2" name="Title 1"/>
          <p:cNvSpPr>
            <a:spLocks noGrp="1"/>
          </p:cNvSpPr>
          <p:nvPr>
            <p:ph type="title"/>
          </p:nvPr>
        </p:nvSpPr>
        <p:spPr/>
        <p:txBody>
          <a:bodyPr/>
          <a:lstStyle/>
          <a:p>
            <a:r>
              <a:rPr lang="en-US" altLang="en-US" sz="3400" dirty="0"/>
              <a:t>How Do Computer-Related Careers Stack Up?</a:t>
            </a:r>
            <a:endParaRPr lang="en-IN" sz="3400" dirty="0"/>
          </a:p>
        </p:txBody>
      </p:sp>
    </p:spTree>
    <p:extLst>
      <p:ext uri="{BB962C8B-B14F-4D97-AF65-F5344CB8AC3E}">
        <p14:creationId xmlns:p14="http://schemas.microsoft.com/office/powerpoint/2010/main" val="2553766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10350</TotalTime>
  <Words>2886</Words>
  <Application>Microsoft Office PowerPoint</Application>
  <PresentationFormat>On-screen Show (4:3)</PresentationFormat>
  <Paragraphs>378</Paragraphs>
  <Slides>62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Arial (Headings)</vt:lpstr>
      <vt:lpstr>Noto Sans Symbols</vt:lpstr>
      <vt:lpstr>Segoe UI Symbol</vt:lpstr>
      <vt:lpstr>Times</vt:lpstr>
      <vt:lpstr>Times New Roman</vt:lpstr>
      <vt:lpstr>Verdana</vt:lpstr>
      <vt:lpstr>508 Lecture</vt:lpstr>
      <vt:lpstr>1_508 Lecture</vt:lpstr>
      <vt:lpstr>Ethics for the Information Age</vt:lpstr>
      <vt:lpstr>Learning Objectives</vt:lpstr>
      <vt:lpstr>9.1 Introduction </vt:lpstr>
      <vt:lpstr>9.1 Introduction</vt:lpstr>
      <vt:lpstr>9.2 How Well Developed are the Computing Professions?</vt:lpstr>
      <vt:lpstr>Characteristics of a Profession</vt:lpstr>
      <vt:lpstr>Attributes of a Mature Profession</vt:lpstr>
      <vt:lpstr>Case Study: Certified Public Accountants</vt:lpstr>
      <vt:lpstr>How Do Computer-Related Careers Stack Up?</vt:lpstr>
      <vt:lpstr>Status of Certification and Licensing</vt:lpstr>
      <vt:lpstr>Ability to Harm Public</vt:lpstr>
      <vt:lpstr>The Importance of Taking Personal Responsibility</vt:lpstr>
      <vt:lpstr>9.3 Software Engineering Code of Ethics</vt:lpstr>
      <vt:lpstr>Preamble of Code</vt:lpstr>
      <vt:lpstr>Eight Principles Identify Morally Responsible Relationships</vt:lpstr>
      <vt:lpstr>Act Consistently with Public Interest</vt:lpstr>
      <vt:lpstr>Clause 1.03 Approve Software Only If It Is Safe</vt:lpstr>
      <vt:lpstr>Act in Best Interest of Client, Employer</vt:lpstr>
      <vt:lpstr>Clause 2.02 Don’t Use Software Obtained Illegally</vt:lpstr>
      <vt:lpstr>Ensure Products Meet Highest Standards (1 of 2)</vt:lpstr>
      <vt:lpstr>Clause 3.02 Ensure Proper and Achievable Goals</vt:lpstr>
      <vt:lpstr>Ensure Products Meet Highest Standards (2 of 2)</vt:lpstr>
      <vt:lpstr>Maintain Integrity in Professional Judgment</vt:lpstr>
      <vt:lpstr>Promote Effective Project Management (1 of 2)</vt:lpstr>
      <vt:lpstr>Promote Effective Project Management (2 of 2)</vt:lpstr>
      <vt:lpstr>Advance the Profession (1 of 2)</vt:lpstr>
      <vt:lpstr>Clause 6.01 Help Create an Environment Supporting Ethical Conduct</vt:lpstr>
      <vt:lpstr>Advance the Profession (2 of 2)</vt:lpstr>
      <vt:lpstr>Be Fair to and Supportive of Colleagues</vt:lpstr>
      <vt:lpstr>Participate in Lifelong Learning</vt:lpstr>
      <vt:lpstr>Clause 8.02 Improve Ability to Create High Quality Software</vt:lpstr>
      <vt:lpstr>9.4 Analysis of the Code</vt:lpstr>
      <vt:lpstr>Analysis of Preamble</vt:lpstr>
      <vt:lpstr>Alternative, Discipline-Independent List of Fundamental Principles</vt:lpstr>
      <vt:lpstr>9.5 Case Studies</vt:lpstr>
      <vt:lpstr>Case: Software Recommendation</vt:lpstr>
      <vt:lpstr>Analysis</vt:lpstr>
      <vt:lpstr>Conclusion</vt:lpstr>
      <vt:lpstr>Case: Child Pornography</vt:lpstr>
      <vt:lpstr>Analysis (1 of 3)</vt:lpstr>
      <vt:lpstr>Analysis (2 of 3)</vt:lpstr>
      <vt:lpstr>Analysis (3 of 3)</vt:lpstr>
      <vt:lpstr>Case: Anti-Worm</vt:lpstr>
      <vt:lpstr>Anti-Worm Analysis (1 of 3)</vt:lpstr>
      <vt:lpstr>Anti-Worm Analysis (2 of 3)</vt:lpstr>
      <vt:lpstr>Anti-Worm Analysis (3 of 3)</vt:lpstr>
      <vt:lpstr>Case: Consulting Opportunity</vt:lpstr>
      <vt:lpstr>Consulting Opportunity Analysis (1 of 3)</vt:lpstr>
      <vt:lpstr>Consulting Opportunity Analysis (2 of 3)</vt:lpstr>
      <vt:lpstr>Consulting Opportunity Analysis (3 of 3)</vt:lpstr>
      <vt:lpstr>9.6 Whistle-Blowing</vt:lpstr>
      <vt:lpstr>Overview of Whistle-Blowing</vt:lpstr>
      <vt:lpstr>The Challenger Explosion</vt:lpstr>
      <vt:lpstr>Case: Morton Thiokol/NASA</vt:lpstr>
      <vt:lpstr>Case: Hughes Aircraft</vt:lpstr>
      <vt:lpstr>Motives of Whistle-blowers</vt:lpstr>
      <vt:lpstr>Corporate Response to Whistle-Blowing</vt:lpstr>
      <vt:lpstr>Whistle-Blowing as Organizational Failure</vt:lpstr>
      <vt:lpstr>Whistle-Blowing as Moral Duty</vt:lpstr>
      <vt:lpstr>Moral Responsibility</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9, Professional Ethics</dc:title>
  <dc:subject>SEG-ABSE</dc:subject>
  <dc:creator>Quinn</dc:creator>
  <cp:keywords>Ethics for the Information Age</cp:keywords>
  <cp:lastModifiedBy>Jacoby, Meghan</cp:lastModifiedBy>
  <cp:revision>1288</cp:revision>
  <dcterms:modified xsi:type="dcterms:W3CDTF">2019-02-18T20:37:43Z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