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44912c0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44912c0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4ec7d9ea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4ec7d9e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53d0beb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53d0beb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0073bf9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0073bf9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390ea09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390ea09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1808848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1808848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1808848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1808848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1808848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1808848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287e46c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287e46c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3b5067e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3b5067e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3fe5863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3fe5863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9324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Ethical Framework for SecureNet </a:t>
            </a:r>
            <a:r>
              <a:rPr lang="en"/>
              <a:t>Rescue</a:t>
            </a:r>
            <a:endParaRPr/>
          </a:p>
        </p:txBody>
      </p:sp>
      <p:sp>
        <p:nvSpPr>
          <p:cNvPr id="60" name="Google Shape;60;p13"/>
          <p:cNvSpPr txBox="1"/>
          <p:nvPr>
            <p:ph idx="1" type="subTitle"/>
          </p:nvPr>
        </p:nvSpPr>
        <p:spPr>
          <a:xfrm>
            <a:off x="311700" y="33779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By Kush Patel</a:t>
            </a:r>
            <a:endParaRPr>
              <a:solidFill>
                <a:schemeClr val="dk1"/>
              </a:solidFill>
            </a:endParaRPr>
          </a:p>
        </p:txBody>
      </p:sp>
      <p:pic>
        <p:nvPicPr>
          <p:cNvPr id="61" name="Google Shape;61;p13"/>
          <p:cNvPicPr preferRelativeResize="0"/>
          <p:nvPr/>
        </p:nvPicPr>
        <p:blipFill>
          <a:blip r:embed="rId3">
            <a:alphaModFix/>
          </a:blip>
          <a:stretch>
            <a:fillRect/>
          </a:stretch>
        </p:blipFill>
        <p:spPr>
          <a:xfrm>
            <a:off x="6003499" y="2441950"/>
            <a:ext cx="2736810" cy="2052600"/>
          </a:xfrm>
          <a:prstGeom prst="rect">
            <a:avLst/>
          </a:prstGeom>
          <a:noFill/>
          <a:ln>
            <a:noFill/>
          </a:ln>
        </p:spPr>
      </p:pic>
      <p:pic>
        <p:nvPicPr>
          <p:cNvPr id="62" name="Google Shape;62;p13"/>
          <p:cNvPicPr preferRelativeResize="0"/>
          <p:nvPr/>
        </p:nvPicPr>
        <p:blipFill>
          <a:blip r:embed="rId4">
            <a:alphaModFix/>
          </a:blip>
          <a:stretch>
            <a:fillRect/>
          </a:stretch>
        </p:blipFill>
        <p:spPr>
          <a:xfrm>
            <a:off x="212275" y="2112200"/>
            <a:ext cx="2901825" cy="290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Misuse of cyber security tools and software</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key ethical concern is the </a:t>
            </a:r>
            <a:r>
              <a:rPr lang="en"/>
              <a:t>misuse</a:t>
            </a:r>
            <a:r>
              <a:rPr lang="en"/>
              <a:t> of cyber security tools, many of the employees in the company can potentially use those tools for fun and do </a:t>
            </a:r>
            <a:r>
              <a:rPr lang="en"/>
              <a:t>inappropriate</a:t>
            </a:r>
            <a:r>
              <a:rPr lang="en"/>
              <a:t> things with those tools rather </a:t>
            </a:r>
            <a:r>
              <a:rPr lang="en"/>
              <a:t>than</a:t>
            </a:r>
            <a:r>
              <a:rPr lang="en"/>
              <a:t> using them for proper use such as </a:t>
            </a:r>
            <a:r>
              <a:rPr lang="en"/>
              <a:t>ethical</a:t>
            </a:r>
            <a:r>
              <a:rPr lang="en"/>
              <a:t> hacking</a:t>
            </a:r>
            <a:endParaRPr/>
          </a:p>
          <a:p>
            <a:pPr indent="-342900" lvl="0" marL="457200" rtl="0" algn="l">
              <a:spcBef>
                <a:spcPts val="0"/>
              </a:spcBef>
              <a:spcAft>
                <a:spcPts val="0"/>
              </a:spcAft>
              <a:buSzPts val="1800"/>
              <a:buChar char="●"/>
            </a:pPr>
            <a:r>
              <a:rPr lang="en"/>
              <a:t>Criminals could be exploiting the tools used by security teams and because of this there is a higher chance a cyber attack would occur</a:t>
            </a:r>
            <a:endParaRPr/>
          </a:p>
          <a:p>
            <a:pPr indent="-342900" lvl="0" marL="457200" rtl="0" algn="l">
              <a:spcBef>
                <a:spcPts val="0"/>
              </a:spcBef>
              <a:spcAft>
                <a:spcPts val="0"/>
              </a:spcAft>
              <a:buSzPts val="1800"/>
              <a:buChar char="●"/>
            </a:pPr>
            <a:r>
              <a:rPr lang="en"/>
              <a:t>Cybercriminals within the company who are known oor identified as cyber criminals by their colleagues are leveraging legitimate tools, those typically used by security teams for defensive or testing purposes to carry out attacks</a:t>
            </a:r>
            <a:endParaRPr/>
          </a:p>
        </p:txBody>
      </p:sp>
      <p:pic>
        <p:nvPicPr>
          <p:cNvPr id="122" name="Google Shape;122;p22"/>
          <p:cNvPicPr preferRelativeResize="0"/>
          <p:nvPr/>
        </p:nvPicPr>
        <p:blipFill>
          <a:blip r:embed="rId3">
            <a:alphaModFix/>
          </a:blip>
          <a:stretch>
            <a:fillRect/>
          </a:stretch>
        </p:blipFill>
        <p:spPr>
          <a:xfrm>
            <a:off x="6632500" y="89500"/>
            <a:ext cx="1681075" cy="119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prevent the m</a:t>
            </a:r>
            <a:r>
              <a:rPr lang="en"/>
              <a:t>isuse of cyber security tools and software</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need to </a:t>
            </a:r>
            <a:r>
              <a:rPr lang="en"/>
              <a:t>implement</a:t>
            </a:r>
            <a:r>
              <a:rPr lang="en"/>
              <a:t> a  Role-Based </a:t>
            </a:r>
            <a:r>
              <a:rPr lang="en"/>
              <a:t>Access</a:t>
            </a:r>
            <a:r>
              <a:rPr lang="en"/>
              <a:t> Control policy in the </a:t>
            </a:r>
            <a:r>
              <a:rPr lang="en"/>
              <a:t>company</a:t>
            </a:r>
            <a:r>
              <a:rPr lang="en"/>
              <a:t>, because only trusted people with certain roles </a:t>
            </a:r>
            <a:r>
              <a:rPr lang="en"/>
              <a:t>can have access to these tools by only limiting access to essential personnel only</a:t>
            </a:r>
            <a:endParaRPr/>
          </a:p>
          <a:p>
            <a:pPr indent="-342900" lvl="0" marL="457200" rtl="0" algn="l">
              <a:spcBef>
                <a:spcPts val="0"/>
              </a:spcBef>
              <a:spcAft>
                <a:spcPts val="0"/>
              </a:spcAft>
              <a:buSzPts val="1800"/>
              <a:buChar char="●"/>
            </a:pPr>
            <a:r>
              <a:rPr lang="en"/>
              <a:t>We can also set up Multi-Factor Authentication to access critical cybersecurity tools, adding a layer of security to prevent unauthorized access and making it harder for malicious actors to misuse these resources.</a:t>
            </a:r>
            <a:endParaRPr/>
          </a:p>
          <a:p>
            <a:pPr indent="-342900" lvl="0" marL="457200" rtl="0" algn="l">
              <a:spcBef>
                <a:spcPts val="0"/>
              </a:spcBef>
              <a:spcAft>
                <a:spcPts val="0"/>
              </a:spcAft>
              <a:buSzPts val="1800"/>
              <a:buChar char="●"/>
            </a:pPr>
            <a:r>
              <a:rPr lang="en"/>
              <a:t>The company should also regularly review logs and audit trails to detect unusual or unauthorized use of cybersecurity tools.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can learn from doing a ethical framework</a:t>
            </a:r>
            <a:endParaRPr/>
          </a:p>
        </p:txBody>
      </p:sp>
      <p:sp>
        <p:nvSpPr>
          <p:cNvPr id="134" name="Google Shape;134;p24"/>
          <p:cNvSpPr txBox="1"/>
          <p:nvPr>
            <p:ph idx="1" type="body"/>
          </p:nvPr>
        </p:nvSpPr>
        <p:spPr>
          <a:xfrm>
            <a:off x="311700" y="11874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never know who </a:t>
            </a:r>
            <a:r>
              <a:rPr lang="en"/>
              <a:t>could be a cyber criminal, where they can be found, or if anyone in our inner circle is a cyber criminal</a:t>
            </a:r>
            <a:endParaRPr/>
          </a:p>
          <a:p>
            <a:pPr indent="-342900" lvl="0" marL="457200" rtl="0" algn="l">
              <a:spcBef>
                <a:spcPts val="0"/>
              </a:spcBef>
              <a:spcAft>
                <a:spcPts val="0"/>
              </a:spcAft>
              <a:buSzPts val="1800"/>
              <a:buChar char="●"/>
            </a:pPr>
            <a:r>
              <a:rPr lang="en"/>
              <a:t>We have to identify which decision will yield us more benefits than disadvantages</a:t>
            </a:r>
            <a:endParaRPr/>
          </a:p>
          <a:p>
            <a:pPr indent="-342900" lvl="0" marL="457200" rtl="0" algn="l">
              <a:spcBef>
                <a:spcPts val="0"/>
              </a:spcBef>
              <a:spcAft>
                <a:spcPts val="0"/>
              </a:spcAft>
              <a:buSzPts val="1800"/>
              <a:buChar char="●"/>
            </a:pPr>
            <a:r>
              <a:rPr lang="en"/>
              <a:t>Every employee in the company has some form of accountability regarding an event happening in the company</a:t>
            </a:r>
            <a:endParaRPr/>
          </a:p>
          <a:p>
            <a:pPr indent="-342900" lvl="0" marL="457200" rtl="0" algn="l">
              <a:spcBef>
                <a:spcPts val="0"/>
              </a:spcBef>
              <a:spcAft>
                <a:spcPts val="0"/>
              </a:spcAft>
              <a:buSzPts val="1800"/>
              <a:buChar char="●"/>
            </a:pPr>
            <a:r>
              <a:rPr lang="en"/>
              <a:t>The company must also be transparent about all of its practices and tools they use in order to build trust within the company</a:t>
            </a:r>
            <a:endParaRPr/>
          </a:p>
          <a:p>
            <a:pPr indent="-342900" lvl="0" marL="457200" rtl="0" algn="l">
              <a:spcBef>
                <a:spcPts val="0"/>
              </a:spcBef>
              <a:spcAft>
                <a:spcPts val="0"/>
              </a:spcAft>
              <a:buSzPts val="1800"/>
              <a:buChar char="●"/>
            </a:pPr>
            <a:r>
              <a:rPr lang="en"/>
              <a:t>We must keep some of the customers data private and secure in order to balance the benefits and disadvantages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SecureNet Rescue </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cybersecurity firm that works for many companies around the world</a:t>
            </a:r>
            <a:endParaRPr/>
          </a:p>
          <a:p>
            <a:pPr indent="-342900" lvl="0" marL="457200" rtl="0" algn="l">
              <a:spcBef>
                <a:spcPts val="0"/>
              </a:spcBef>
              <a:spcAft>
                <a:spcPts val="0"/>
              </a:spcAft>
              <a:buSzPts val="1800"/>
              <a:buChar char="●"/>
            </a:pPr>
            <a:r>
              <a:rPr lang="en"/>
              <a:t>It sells cyber </a:t>
            </a:r>
            <a:r>
              <a:rPr lang="en"/>
              <a:t>security</a:t>
            </a:r>
            <a:r>
              <a:rPr lang="en"/>
              <a:t> tools, products, and even has some </a:t>
            </a:r>
            <a:r>
              <a:rPr lang="en"/>
              <a:t>cyber</a:t>
            </a:r>
            <a:r>
              <a:rPr lang="en"/>
              <a:t> </a:t>
            </a:r>
            <a:r>
              <a:rPr lang="en"/>
              <a:t>security</a:t>
            </a:r>
            <a:r>
              <a:rPr lang="en"/>
              <a:t> workers and professionals working for the many companies it provides services to </a:t>
            </a:r>
            <a:endParaRPr/>
          </a:p>
          <a:p>
            <a:pPr indent="-342900" lvl="0" marL="457200" rtl="0" algn="l">
              <a:spcBef>
                <a:spcPts val="0"/>
              </a:spcBef>
              <a:spcAft>
                <a:spcPts val="0"/>
              </a:spcAft>
              <a:buSzPts val="1800"/>
              <a:buChar char="●"/>
            </a:pPr>
            <a:r>
              <a:rPr lang="en"/>
              <a:t>The company aims to provide secure service to all of its clients</a:t>
            </a:r>
            <a:endParaRPr/>
          </a:p>
          <a:p>
            <a:pPr indent="-342900" lvl="0" marL="457200" rtl="0" algn="l">
              <a:spcBef>
                <a:spcPts val="0"/>
              </a:spcBef>
              <a:spcAft>
                <a:spcPts val="0"/>
              </a:spcAft>
              <a:buSzPts val="1800"/>
              <a:buChar char="●"/>
            </a:pPr>
            <a:r>
              <a:rPr lang="en"/>
              <a:t>The company also has programs that educate employees from different companies around the world</a:t>
            </a:r>
            <a:endParaRPr/>
          </a:p>
          <a:p>
            <a:pPr indent="-342900" lvl="0" marL="457200" rtl="0" algn="l">
              <a:spcBef>
                <a:spcPts val="0"/>
              </a:spcBef>
              <a:spcAft>
                <a:spcPts val="0"/>
              </a:spcAft>
              <a:buSzPts val="1800"/>
              <a:buChar char="●"/>
            </a:pPr>
            <a:r>
              <a:rPr lang="en"/>
              <a:t>It provides services to all companies around the world</a:t>
            </a:r>
            <a:endParaRPr/>
          </a:p>
          <a:p>
            <a:pPr indent="-342900" lvl="0" marL="457200" rtl="0" algn="l">
              <a:spcBef>
                <a:spcPts val="0"/>
              </a:spcBef>
              <a:spcAft>
                <a:spcPts val="0"/>
              </a:spcAft>
              <a:buSzPts val="1800"/>
              <a:buChar char="●"/>
            </a:pPr>
            <a:r>
              <a:rPr lang="en"/>
              <a:t>It service companies in every sector from healthcare to finance. </a:t>
            </a:r>
            <a:endParaRPr/>
          </a:p>
        </p:txBody>
      </p:sp>
      <p:pic>
        <p:nvPicPr>
          <p:cNvPr id="69" name="Google Shape;69;p14"/>
          <p:cNvPicPr preferRelativeResize="0"/>
          <p:nvPr/>
        </p:nvPicPr>
        <p:blipFill>
          <a:blip r:embed="rId3">
            <a:alphaModFix/>
          </a:blip>
          <a:stretch>
            <a:fillRect/>
          </a:stretch>
        </p:blipFill>
        <p:spPr>
          <a:xfrm>
            <a:off x="6407199" y="2903800"/>
            <a:ext cx="2736810" cy="20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ethical issues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ethical issues have </a:t>
            </a:r>
            <a:r>
              <a:rPr lang="en"/>
              <a:t>arose</a:t>
            </a:r>
            <a:r>
              <a:rPr lang="en"/>
              <a:t> during the framework of the ethical </a:t>
            </a:r>
            <a:r>
              <a:rPr lang="en"/>
              <a:t>analysis</a:t>
            </a:r>
            <a:r>
              <a:rPr lang="en"/>
              <a:t>. </a:t>
            </a:r>
            <a:endParaRPr/>
          </a:p>
          <a:p>
            <a:pPr indent="-342900" lvl="0" marL="457200" rtl="0" algn="l">
              <a:spcBef>
                <a:spcPts val="0"/>
              </a:spcBef>
              <a:spcAft>
                <a:spcPts val="0"/>
              </a:spcAft>
              <a:buSzPts val="1800"/>
              <a:buChar char="●"/>
            </a:pPr>
            <a:r>
              <a:rPr lang="en"/>
              <a:t>Data Privacy was a key issue we caught, even with secure features in place, we can still get data of the clients</a:t>
            </a:r>
            <a:endParaRPr/>
          </a:p>
          <a:p>
            <a:pPr indent="-342900" lvl="0" marL="457200" rtl="0" algn="l">
              <a:spcBef>
                <a:spcPts val="0"/>
              </a:spcBef>
              <a:spcAft>
                <a:spcPts val="0"/>
              </a:spcAft>
              <a:buSzPts val="1800"/>
              <a:buChar char="●"/>
            </a:pPr>
            <a:r>
              <a:rPr lang="en"/>
              <a:t>Transparency was another key issue, and because of the lack of transparency not everyone trusts the company</a:t>
            </a:r>
            <a:endParaRPr/>
          </a:p>
          <a:p>
            <a:pPr indent="-342900" lvl="0" marL="457200" rtl="0" algn="l">
              <a:spcBef>
                <a:spcPts val="0"/>
              </a:spcBef>
              <a:spcAft>
                <a:spcPts val="0"/>
              </a:spcAft>
              <a:buSzPts val="1800"/>
              <a:buChar char="●"/>
            </a:pPr>
            <a:r>
              <a:rPr lang="en"/>
              <a:t>Accountability</a:t>
            </a:r>
            <a:r>
              <a:rPr lang="en"/>
              <a:t> is another key issue in which many employees don’t know how to bear </a:t>
            </a:r>
            <a:r>
              <a:rPr lang="en"/>
              <a:t>responsibility</a:t>
            </a:r>
            <a:r>
              <a:rPr lang="en"/>
              <a:t> or respond to cyber attacks</a:t>
            </a:r>
            <a:endParaRPr/>
          </a:p>
          <a:p>
            <a:pPr indent="-342900" lvl="0" marL="457200" rtl="0" algn="l">
              <a:spcBef>
                <a:spcPts val="0"/>
              </a:spcBef>
              <a:spcAft>
                <a:spcPts val="0"/>
              </a:spcAft>
              <a:buSzPts val="1800"/>
              <a:buChar char="●"/>
            </a:pPr>
            <a:r>
              <a:rPr lang="en"/>
              <a:t>There could also be a potential misuse of any cyber security tools and software in which could lead to bad things.</a:t>
            </a:r>
            <a:endParaRPr/>
          </a:p>
        </p:txBody>
      </p:sp>
      <p:pic>
        <p:nvPicPr>
          <p:cNvPr id="76" name="Google Shape;76;p15"/>
          <p:cNvPicPr preferRelativeResize="0"/>
          <p:nvPr/>
        </p:nvPicPr>
        <p:blipFill>
          <a:blip r:embed="rId3">
            <a:alphaModFix/>
          </a:blip>
          <a:stretch>
            <a:fillRect/>
          </a:stretch>
        </p:blipFill>
        <p:spPr>
          <a:xfrm>
            <a:off x="7130925" y="94475"/>
            <a:ext cx="1263125" cy="126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Privacy</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privacy is a key issue with everyone because many people don’t like their private information being sent</a:t>
            </a:r>
            <a:endParaRPr/>
          </a:p>
          <a:p>
            <a:pPr indent="-342900" lvl="0" marL="457200" rtl="0" algn="l">
              <a:spcBef>
                <a:spcPts val="0"/>
              </a:spcBef>
              <a:spcAft>
                <a:spcPts val="0"/>
              </a:spcAft>
              <a:buSzPts val="1800"/>
              <a:buChar char="●"/>
            </a:pPr>
            <a:r>
              <a:rPr lang="en"/>
              <a:t>Handling </a:t>
            </a:r>
            <a:r>
              <a:rPr lang="en"/>
              <a:t>sensitive</a:t>
            </a:r>
            <a:r>
              <a:rPr lang="en"/>
              <a:t> data poses risks related to privacy and security breaches</a:t>
            </a:r>
            <a:endParaRPr/>
          </a:p>
          <a:p>
            <a:pPr indent="-342900" lvl="0" marL="457200" rtl="0" algn="l">
              <a:spcBef>
                <a:spcPts val="0"/>
              </a:spcBef>
              <a:spcAft>
                <a:spcPts val="0"/>
              </a:spcAft>
              <a:buSzPts val="1800"/>
              <a:buChar char="●"/>
            </a:pPr>
            <a:r>
              <a:rPr lang="en"/>
              <a:t>When the company wants to provide secure services to all of its employees it asks for private information like their address, SSN and birthday, in which many of the employees feel scared of the secure tools that are provided</a:t>
            </a:r>
            <a:endParaRPr/>
          </a:p>
          <a:p>
            <a:pPr indent="-342900" lvl="0" marL="457200" rtl="0" algn="l">
              <a:spcBef>
                <a:spcPts val="0"/>
              </a:spcBef>
              <a:spcAft>
                <a:spcPts val="0"/>
              </a:spcAft>
              <a:buSzPts val="1800"/>
              <a:buChar char="●"/>
            </a:pPr>
            <a:r>
              <a:rPr lang="en"/>
              <a:t>Because the company asks for private information of its clients and its employees it violates the social contract theory</a:t>
            </a:r>
            <a:endParaRPr/>
          </a:p>
          <a:p>
            <a:pPr indent="0" lvl="0" marL="457200" rtl="0" algn="l">
              <a:spcBef>
                <a:spcPts val="1200"/>
              </a:spcBef>
              <a:spcAft>
                <a:spcPts val="1200"/>
              </a:spcAft>
              <a:buNone/>
            </a:pPr>
            <a:r>
              <a:rPr lang="en"/>
              <a:t> </a:t>
            </a:r>
            <a:endParaRPr/>
          </a:p>
        </p:txBody>
      </p:sp>
      <p:pic>
        <p:nvPicPr>
          <p:cNvPr id="83" name="Google Shape;83;p16"/>
          <p:cNvPicPr preferRelativeResize="0"/>
          <p:nvPr/>
        </p:nvPicPr>
        <p:blipFill>
          <a:blip r:embed="rId3">
            <a:alphaModFix/>
          </a:blip>
          <a:stretch>
            <a:fillRect/>
          </a:stretch>
        </p:blipFill>
        <p:spPr>
          <a:xfrm>
            <a:off x="6710975" y="3478000"/>
            <a:ext cx="1693575" cy="159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ensure data privacy</a:t>
            </a:r>
            <a:endParaRPr/>
          </a:p>
        </p:txBody>
      </p:sp>
      <p:sp>
        <p:nvSpPr>
          <p:cNvPr id="89" name="Google Shape;89;p17"/>
          <p:cNvSpPr txBox="1"/>
          <p:nvPr>
            <p:ph idx="1" type="body"/>
          </p:nvPr>
        </p:nvSpPr>
        <p:spPr>
          <a:xfrm>
            <a:off x="311700" y="1173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The </a:t>
            </a:r>
            <a:r>
              <a:rPr lang="en"/>
              <a:t>company</a:t>
            </a:r>
            <a:r>
              <a:rPr lang="en"/>
              <a:t> must balance between providing strong security in the company while at the same time that all of its clients and employees information is private </a:t>
            </a:r>
            <a:endParaRPr/>
          </a:p>
          <a:p>
            <a:pPr indent="-325755" lvl="0" marL="457200" rtl="0" algn="l">
              <a:spcBef>
                <a:spcPts val="0"/>
              </a:spcBef>
              <a:spcAft>
                <a:spcPts val="0"/>
              </a:spcAft>
              <a:buSzPct val="100000"/>
              <a:buChar char="●"/>
            </a:pPr>
            <a:r>
              <a:rPr lang="en"/>
              <a:t>The company must only ask for certain and important information from its clients and its employees but not all of its information in order to maintain a balance privacy and security</a:t>
            </a:r>
            <a:endParaRPr/>
          </a:p>
          <a:p>
            <a:pPr indent="-325755" lvl="0" marL="457200" rtl="0" algn="l">
              <a:spcBef>
                <a:spcPts val="0"/>
              </a:spcBef>
              <a:spcAft>
                <a:spcPts val="0"/>
              </a:spcAft>
              <a:buSzPct val="100000"/>
              <a:buChar char="●"/>
            </a:pPr>
            <a:r>
              <a:rPr lang="en"/>
              <a:t>We also need to </a:t>
            </a:r>
            <a:r>
              <a:rPr lang="en"/>
              <a:t>implement</a:t>
            </a:r>
            <a:r>
              <a:rPr lang="en"/>
              <a:t> strong encryption algorithms to make sure the data is sent securely between individuals. We need to also provide digital signature when sending the data</a:t>
            </a:r>
            <a:endParaRPr/>
          </a:p>
          <a:p>
            <a:pPr indent="-325755" lvl="0" marL="457200" rtl="0" algn="l">
              <a:spcBef>
                <a:spcPts val="0"/>
              </a:spcBef>
              <a:spcAft>
                <a:spcPts val="0"/>
              </a:spcAft>
              <a:buSzPct val="100000"/>
              <a:buChar char="●"/>
            </a:pPr>
            <a:r>
              <a:rPr lang="en"/>
              <a:t>If someone doesn’t give any information about </a:t>
            </a:r>
            <a:r>
              <a:rPr lang="en"/>
              <a:t>themselves</a:t>
            </a:r>
            <a:r>
              <a:rPr lang="en"/>
              <a:t> then they can’t give the product to them</a:t>
            </a:r>
            <a:endParaRPr/>
          </a:p>
          <a:p>
            <a:pPr indent="-325755" lvl="0" marL="457200" rtl="0" algn="l">
              <a:spcBef>
                <a:spcPts val="0"/>
              </a:spcBef>
              <a:spcAft>
                <a:spcPts val="0"/>
              </a:spcAft>
              <a:buSzPct val="100000"/>
              <a:buChar char="●"/>
            </a:pPr>
            <a:r>
              <a:rPr lang="en"/>
              <a:t>They shouldn’t require a person who is buying their product to include their </a:t>
            </a:r>
            <a:r>
              <a:rPr lang="en"/>
              <a:t>physical</a:t>
            </a:r>
            <a:r>
              <a:rPr lang="en"/>
              <a:t> home address, because it is a software, not a physical tool.</a:t>
            </a:r>
            <a:endParaRPr/>
          </a:p>
          <a:p>
            <a:pPr indent="-325755" lvl="0" marL="457200" rtl="0" algn="l">
              <a:spcBef>
                <a:spcPts val="0"/>
              </a:spcBef>
              <a:spcAft>
                <a:spcPts val="0"/>
              </a:spcAft>
              <a:buSzPct val="100000"/>
              <a:buChar char="●"/>
            </a:pPr>
            <a:r>
              <a:rPr lang="en"/>
              <a:t>By ensuring data privacy you also must ensure </a:t>
            </a:r>
            <a:r>
              <a:rPr lang="en"/>
              <a:t>utilitarianism</a:t>
            </a:r>
            <a:r>
              <a:rPr lang="en"/>
              <a:t> to decide what is better for the company, its ok to share some information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Transparency</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Transparency is a key issue I found while conducting the ethical framework, everyone needs to know about</a:t>
            </a:r>
            <a:endParaRPr/>
          </a:p>
          <a:p>
            <a:pPr indent="-342900" lvl="0" marL="457200" rtl="0" algn="l">
              <a:spcBef>
                <a:spcPts val="0"/>
              </a:spcBef>
              <a:spcAft>
                <a:spcPts val="0"/>
              </a:spcAft>
              <a:buSzPts val="1800"/>
              <a:buChar char="●"/>
            </a:pPr>
            <a:r>
              <a:rPr lang="en"/>
              <a:t>Everyone needs an honest knowledge about the software and tools the company uses </a:t>
            </a:r>
            <a:endParaRPr/>
          </a:p>
          <a:p>
            <a:pPr indent="-342900" lvl="0" marL="457200" rtl="0" algn="l">
              <a:spcBef>
                <a:spcPts val="0"/>
              </a:spcBef>
              <a:spcAft>
                <a:spcPts val="0"/>
              </a:spcAft>
              <a:buSzPts val="1800"/>
              <a:buChar char="●"/>
            </a:pPr>
            <a:r>
              <a:rPr lang="en"/>
              <a:t>Without </a:t>
            </a:r>
            <a:r>
              <a:rPr lang="en"/>
              <a:t>transparency, there’ll be a lack of trust among individuals, and if there is a lack of trust the amount of consumers will go down, everyone has the right to be informed</a:t>
            </a:r>
            <a:endParaRPr/>
          </a:p>
          <a:p>
            <a:pPr indent="-342900" lvl="0" marL="457200" rtl="0" algn="l">
              <a:spcBef>
                <a:spcPts val="0"/>
              </a:spcBef>
              <a:spcAft>
                <a:spcPts val="0"/>
              </a:spcAft>
              <a:buSzPts val="1800"/>
              <a:buChar char="●"/>
            </a:pPr>
            <a:r>
              <a:rPr lang="en"/>
              <a:t>All companies need to show how they gather data, how they use their tools, how they plan on fixing their problems</a:t>
            </a:r>
            <a:endParaRPr/>
          </a:p>
        </p:txBody>
      </p:sp>
      <p:pic>
        <p:nvPicPr>
          <p:cNvPr id="96" name="Google Shape;96;p18"/>
          <p:cNvPicPr preferRelativeResize="0"/>
          <p:nvPr/>
        </p:nvPicPr>
        <p:blipFill>
          <a:blip r:embed="rId3">
            <a:alphaModFix/>
          </a:blip>
          <a:stretch>
            <a:fillRect/>
          </a:stretch>
        </p:blipFill>
        <p:spPr>
          <a:xfrm>
            <a:off x="6824575" y="44700"/>
            <a:ext cx="1233725" cy="123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ensure transparency</a:t>
            </a:r>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The company firm must share how the tools will be used in the company </a:t>
            </a:r>
            <a:endParaRPr sz="1600"/>
          </a:p>
          <a:p>
            <a:pPr indent="-330200" lvl="0" marL="457200" rtl="0" algn="l">
              <a:lnSpc>
                <a:spcPct val="115000"/>
              </a:lnSpc>
              <a:spcBef>
                <a:spcPts val="0"/>
              </a:spcBef>
              <a:spcAft>
                <a:spcPts val="0"/>
              </a:spcAft>
              <a:buSzPts val="1600"/>
              <a:buChar char="●"/>
            </a:pPr>
            <a:r>
              <a:rPr lang="en" sz="1600"/>
              <a:t>The company must also show how the data they </a:t>
            </a:r>
            <a:r>
              <a:rPr lang="en" sz="1600"/>
              <a:t>receive</a:t>
            </a:r>
            <a:r>
              <a:rPr lang="en" sz="1600"/>
              <a:t> from the clients will be used for </a:t>
            </a:r>
            <a:r>
              <a:rPr lang="en" sz="1600"/>
              <a:t>positive</a:t>
            </a:r>
            <a:r>
              <a:rPr lang="en" sz="1600"/>
              <a:t> reasons, because they need some data but not all data to help them make decisions and make money</a:t>
            </a:r>
            <a:endParaRPr sz="1600"/>
          </a:p>
          <a:p>
            <a:pPr indent="-330200" lvl="0" marL="457200" rtl="0" algn="l">
              <a:lnSpc>
                <a:spcPct val="115000"/>
              </a:lnSpc>
              <a:spcBef>
                <a:spcPts val="0"/>
              </a:spcBef>
              <a:spcAft>
                <a:spcPts val="0"/>
              </a:spcAft>
              <a:buSzPts val="1600"/>
              <a:buChar char="●"/>
            </a:pPr>
            <a:r>
              <a:rPr lang="en" sz="1600"/>
              <a:t> companies should obtain informed consent before collecting personal data and be transparent about how that data will be used, regardless of the potential benefits</a:t>
            </a:r>
            <a:r>
              <a:rPr lang="en" sz="1600"/>
              <a:t> </a:t>
            </a:r>
            <a:endParaRPr sz="1600"/>
          </a:p>
          <a:p>
            <a:pPr indent="-330200" lvl="0" marL="457200" rtl="0" algn="l">
              <a:lnSpc>
                <a:spcPct val="115000"/>
              </a:lnSpc>
              <a:spcBef>
                <a:spcPts val="0"/>
              </a:spcBef>
              <a:spcAft>
                <a:spcPts val="0"/>
              </a:spcAft>
              <a:buSzPts val="1600"/>
              <a:buChar char="●"/>
            </a:pPr>
            <a:r>
              <a:rPr lang="en" sz="1600"/>
              <a:t>Deontological</a:t>
            </a:r>
            <a:r>
              <a:rPr lang="en" sz="1600"/>
              <a:t> ethics talks about how everyone should be aware of how their data is being used and how they should share data properly</a:t>
            </a:r>
            <a:endParaRPr sz="1600"/>
          </a:p>
          <a:p>
            <a:pPr indent="-330200" lvl="0" marL="457200" rtl="0" algn="l">
              <a:lnSpc>
                <a:spcPct val="115000"/>
              </a:lnSpc>
              <a:spcBef>
                <a:spcPts val="0"/>
              </a:spcBef>
              <a:spcAft>
                <a:spcPts val="0"/>
              </a:spcAft>
              <a:buSzPts val="1600"/>
              <a:buChar char="●"/>
            </a:pPr>
            <a:r>
              <a:rPr lang="en" sz="1600"/>
              <a:t>By being transparent about data collection and access methods, organizations enable user to make informed decisions about their privacy.</a:t>
            </a:r>
            <a:endParaRPr sz="1600"/>
          </a:p>
          <a:p>
            <a:pPr indent="-330200" lvl="0" marL="457200" rtl="0" algn="l">
              <a:lnSpc>
                <a:spcPct val="115000"/>
              </a:lnSpc>
              <a:spcBef>
                <a:spcPts val="0"/>
              </a:spcBef>
              <a:spcAft>
                <a:spcPts val="0"/>
              </a:spcAft>
              <a:buSzPts val="1600"/>
              <a:buChar char="●"/>
            </a:pPr>
            <a:r>
              <a:rPr lang="en" sz="1600"/>
              <a:t>Transparency fosters accountability.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Accountability</a:t>
            </a:r>
            <a:r>
              <a:rPr lang="en"/>
              <a:t>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 the event of a cyber </a:t>
            </a:r>
            <a:r>
              <a:rPr lang="en"/>
              <a:t>attack, </a:t>
            </a:r>
            <a:r>
              <a:rPr lang="en"/>
              <a:t>a data breach, or a </a:t>
            </a:r>
            <a:r>
              <a:rPr lang="en"/>
              <a:t>software</a:t>
            </a:r>
            <a:r>
              <a:rPr lang="en"/>
              <a:t> error in the company or the tools the company uses all the developers and other employees who created the software must be held responsible and be </a:t>
            </a:r>
            <a:r>
              <a:rPr lang="en"/>
              <a:t>accountable</a:t>
            </a:r>
            <a:r>
              <a:rPr lang="en"/>
              <a:t> for </a:t>
            </a:r>
            <a:r>
              <a:rPr lang="en"/>
              <a:t>their</a:t>
            </a:r>
            <a:r>
              <a:rPr lang="en"/>
              <a:t> mistakes</a:t>
            </a:r>
            <a:endParaRPr/>
          </a:p>
          <a:p>
            <a:pPr indent="-342900" lvl="0" marL="457200" rtl="0" algn="l">
              <a:lnSpc>
                <a:spcPct val="115000"/>
              </a:lnSpc>
              <a:spcBef>
                <a:spcPts val="0"/>
              </a:spcBef>
              <a:spcAft>
                <a:spcPts val="0"/>
              </a:spcAft>
              <a:buSzPts val="1800"/>
              <a:buChar char="●"/>
            </a:pPr>
            <a:r>
              <a:rPr lang="en">
                <a:latin typeface="Times New Roman"/>
                <a:ea typeface="Times New Roman"/>
                <a:cs typeface="Times New Roman"/>
                <a:sym typeface="Times New Roman"/>
              </a:rPr>
              <a:t>Accountability in cybersecurity for businesses is essential for safeguarding data, maintaining trust, and managing legal and ethical obligations.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All employees must be accountable for some part of the damage that happens in a company because they didn’t design the things to withhold against the </a:t>
            </a:r>
            <a:r>
              <a:rPr lang="en">
                <a:latin typeface="Times New Roman"/>
                <a:ea typeface="Times New Roman"/>
                <a:cs typeface="Times New Roman"/>
                <a:sym typeface="Times New Roman"/>
              </a:rPr>
              <a:t>negative</a:t>
            </a:r>
            <a:r>
              <a:rPr lang="en">
                <a:latin typeface="Times New Roman"/>
                <a:ea typeface="Times New Roman"/>
                <a:cs typeface="Times New Roman"/>
                <a:sym typeface="Times New Roman"/>
              </a:rPr>
              <a:t> thing</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 If an attack does happen, the organization must then take every practical step to mitigate its impact on customers, partners, and employees. And must be held </a:t>
            </a:r>
            <a:r>
              <a:rPr lang="en">
                <a:latin typeface="Times New Roman"/>
                <a:ea typeface="Times New Roman"/>
                <a:cs typeface="Times New Roman"/>
                <a:sym typeface="Times New Roman"/>
              </a:rPr>
              <a:t>responsible</a:t>
            </a:r>
            <a:r>
              <a:rPr lang="en">
                <a:latin typeface="Times New Roman"/>
                <a:ea typeface="Times New Roman"/>
                <a:cs typeface="Times New Roman"/>
                <a:sym typeface="Times New Roman"/>
              </a:rPr>
              <a:t> for every step it takes</a:t>
            </a:r>
            <a:endParaRPr>
              <a:latin typeface="Times New Roman"/>
              <a:ea typeface="Times New Roman"/>
              <a:cs typeface="Times New Roman"/>
              <a:sym typeface="Times New Roman"/>
            </a:endParaRPr>
          </a:p>
        </p:txBody>
      </p:sp>
      <p:pic>
        <p:nvPicPr>
          <p:cNvPr id="109" name="Google Shape;109;p20"/>
          <p:cNvPicPr preferRelativeResize="0"/>
          <p:nvPr/>
        </p:nvPicPr>
        <p:blipFill>
          <a:blip r:embed="rId3">
            <a:alphaModFix/>
          </a:blip>
          <a:stretch>
            <a:fillRect/>
          </a:stretch>
        </p:blipFill>
        <p:spPr>
          <a:xfrm>
            <a:off x="5957000" y="76975"/>
            <a:ext cx="1168049" cy="115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ensure </a:t>
            </a:r>
            <a:r>
              <a:rPr lang="en"/>
              <a:t>Accountability</a:t>
            </a:r>
            <a:r>
              <a:rPr lang="en"/>
              <a:t>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One way to ensure that </a:t>
            </a:r>
            <a:r>
              <a:rPr lang="en"/>
              <a:t>Accountability</a:t>
            </a:r>
            <a:r>
              <a:rPr lang="en"/>
              <a:t> can be ensured is to define a role based access platform for employees so we can decide which employee is </a:t>
            </a:r>
            <a:r>
              <a:rPr lang="en"/>
              <a:t>responsible</a:t>
            </a:r>
            <a:r>
              <a:rPr lang="en"/>
              <a:t> for certain things and identify the things that happen in the company</a:t>
            </a:r>
            <a:endParaRPr/>
          </a:p>
          <a:p>
            <a:pPr indent="-342900" lvl="0" marL="457200" rtl="0" algn="l">
              <a:lnSpc>
                <a:spcPct val="115000"/>
              </a:lnSpc>
              <a:spcBef>
                <a:spcPts val="0"/>
              </a:spcBef>
              <a:spcAft>
                <a:spcPts val="0"/>
              </a:spcAft>
              <a:buSzPts val="1800"/>
              <a:buChar char="●"/>
            </a:pPr>
            <a:r>
              <a:rPr lang="en"/>
              <a:t>Accountability is aligned with Utilitarianism because it maximizes positive outcomes by preventing harm from breaches and ensuring the protection of all stakeholders’ data. </a:t>
            </a:r>
            <a:endParaRPr/>
          </a:p>
          <a:p>
            <a:pPr indent="-342900" lvl="0" marL="457200" rtl="0" algn="l">
              <a:lnSpc>
                <a:spcPct val="115000"/>
              </a:lnSpc>
              <a:spcBef>
                <a:spcPts val="0"/>
              </a:spcBef>
              <a:spcAft>
                <a:spcPts val="0"/>
              </a:spcAft>
              <a:buSzPts val="1800"/>
              <a:buChar char="●"/>
            </a:pPr>
            <a:r>
              <a:rPr lang="en"/>
              <a:t>By ensuring accountability, it helps us balance in making good decisions, it helps us make the proper sacrifices and decide the benefits and disadvantages </a:t>
            </a:r>
            <a:endParaRPr/>
          </a:p>
          <a:p>
            <a:pPr indent="-342900" lvl="0" marL="457200" rtl="0" algn="l">
              <a:lnSpc>
                <a:spcPct val="115000"/>
              </a:lnSpc>
              <a:spcBef>
                <a:spcPts val="0"/>
              </a:spcBef>
              <a:spcAft>
                <a:spcPts val="0"/>
              </a:spcAft>
              <a:buSzPts val="1800"/>
              <a:buChar char="●"/>
            </a:pPr>
            <a:r>
              <a:rPr lang="en"/>
              <a:t>We also need to schedule regular meetings to ensure any status updates, changes, or any thing that dramatically changed the company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