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2"/>
  </p:notesMasterIdLst>
  <p:handoutMasterIdLst>
    <p:handoutMasterId r:id="rId63"/>
  </p:handoutMasterIdLst>
  <p:sldIdLst>
    <p:sldId id="256" r:id="rId3"/>
    <p:sldId id="257" r:id="rId4"/>
    <p:sldId id="309" r:id="rId5"/>
    <p:sldId id="261" r:id="rId6"/>
    <p:sldId id="258" r:id="rId7"/>
    <p:sldId id="259" r:id="rId8"/>
    <p:sldId id="311" r:id="rId9"/>
    <p:sldId id="260" r:id="rId10"/>
    <p:sldId id="330" r:id="rId11"/>
    <p:sldId id="331" r:id="rId12"/>
    <p:sldId id="332" r:id="rId13"/>
    <p:sldId id="333" r:id="rId14"/>
    <p:sldId id="269" r:id="rId15"/>
    <p:sldId id="270" r:id="rId16"/>
    <p:sldId id="271" r:id="rId17"/>
    <p:sldId id="272" r:id="rId18"/>
    <p:sldId id="273" r:id="rId19"/>
    <p:sldId id="274" r:id="rId20"/>
    <p:sldId id="275" r:id="rId21"/>
    <p:sldId id="276" r:id="rId22"/>
    <p:sldId id="277" r:id="rId23"/>
    <p:sldId id="278" r:id="rId24"/>
    <p:sldId id="340" r:id="rId25"/>
    <p:sldId id="281" r:id="rId26"/>
    <p:sldId id="282" r:id="rId27"/>
    <p:sldId id="283" r:id="rId28"/>
    <p:sldId id="279" r:id="rId29"/>
    <p:sldId id="285" r:id="rId30"/>
    <p:sldId id="286" r:id="rId31"/>
    <p:sldId id="316" r:id="rId32"/>
    <p:sldId id="288" r:id="rId33"/>
    <p:sldId id="317" r:id="rId34"/>
    <p:sldId id="291" r:id="rId35"/>
    <p:sldId id="334" r:id="rId36"/>
    <p:sldId id="292" r:id="rId37"/>
    <p:sldId id="335" r:id="rId38"/>
    <p:sldId id="320" r:id="rId39"/>
    <p:sldId id="294" r:id="rId40"/>
    <p:sldId id="295" r:id="rId41"/>
    <p:sldId id="296" r:id="rId42"/>
    <p:sldId id="298" r:id="rId43"/>
    <p:sldId id="299" r:id="rId44"/>
    <p:sldId id="321" r:id="rId45"/>
    <p:sldId id="300" r:id="rId46"/>
    <p:sldId id="301" r:id="rId47"/>
    <p:sldId id="322" r:id="rId48"/>
    <p:sldId id="302" r:id="rId49"/>
    <p:sldId id="324" r:id="rId50"/>
    <p:sldId id="325" r:id="rId51"/>
    <p:sldId id="326" r:id="rId52"/>
    <p:sldId id="304" r:id="rId53"/>
    <p:sldId id="328" r:id="rId54"/>
    <p:sldId id="305" r:id="rId55"/>
    <p:sldId id="313" r:id="rId56"/>
    <p:sldId id="267" r:id="rId57"/>
    <p:sldId id="268" r:id="rId58"/>
    <p:sldId id="290" r:id="rId59"/>
    <p:sldId id="339" r:id="rId60"/>
    <p:sldId id="338" r:id="rId6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8" autoAdjust="0"/>
    <p:restoredTop sz="95107" autoAdjust="0"/>
  </p:normalViewPr>
  <p:slideViewPr>
    <p:cSldViewPr>
      <p:cViewPr varScale="1">
        <p:scale>
          <a:sx n="81" d="100"/>
          <a:sy n="81" d="100"/>
        </p:scale>
        <p:origin x="108"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smtClean="0">
              <a:solidFill>
                <a:schemeClr val="tx1"/>
              </a:solidFill>
            </a:rPr>
            <a:t>Processor</a:t>
          </a:r>
          <a:endParaRPr lang="en-US" b="1" i="0" dirty="0">
            <a:solidFill>
              <a:schemeClr val="tx1"/>
            </a:solidFill>
          </a:endParaRP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smtClean="0">
              <a:solidFill>
                <a:schemeClr val="tx1"/>
              </a:solidFill>
            </a:rPr>
            <a:t>Main Memory</a:t>
          </a:r>
          <a:endParaRPr lang="en-US" b="1" i="0" dirty="0">
            <a:solidFill>
              <a:schemeClr val="tx1"/>
            </a:solidFill>
          </a:endParaRP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smtClean="0">
              <a:solidFill>
                <a:schemeClr val="tx1"/>
              </a:solidFill>
            </a:rPr>
            <a:t>I/O Modules</a:t>
          </a:r>
          <a:endParaRPr lang="en-US" b="1" i="0" dirty="0">
            <a:solidFill>
              <a:schemeClr val="tx1"/>
            </a:solidFill>
          </a:endParaRP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smtClean="0">
              <a:solidFill>
                <a:schemeClr val="tx1"/>
              </a:solidFill>
            </a:rPr>
            <a:t>System Bus</a:t>
          </a:r>
          <a:endParaRPr lang="en-NZ" b="1" i="0" dirty="0">
            <a:solidFill>
              <a:schemeClr val="tx1"/>
            </a:solidFill>
          </a:endParaRP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t>
        <a:bodyPr/>
        <a:lstStyle/>
        <a:p>
          <a:endParaRPr lang="en-US"/>
        </a:p>
      </dgm:t>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t>
        <a:bodyPr/>
        <a:lstStyle/>
        <a:p>
          <a:endParaRPr lang="en-US"/>
        </a:p>
      </dgm:t>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t>
        <a:bodyPr/>
        <a:lstStyle/>
        <a:p>
          <a:endParaRPr lang="en-US"/>
        </a:p>
      </dgm:t>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t>
        <a:bodyPr/>
        <a:lstStyle/>
        <a:p>
          <a:endParaRPr lang="en-US"/>
        </a:p>
      </dgm:t>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t>
        <a:bodyPr/>
        <a:lstStyle/>
        <a:p>
          <a:endParaRPr lang="en-US"/>
        </a:p>
      </dgm:t>
    </dgm:pt>
    <dgm:pt modelId="{1E1F2C4A-2BDB-2845-B636-4FD5F2A42CA9}" type="pres">
      <dgm:prSet presAssocID="{4FF0682A-7A72-AA45-874A-3D82461EAAF8}" presName="hierChild2" presStyleCnt="0"/>
      <dgm:spPr/>
    </dgm:pt>
  </dgm:ptLst>
  <dgm:cxnLst>
    <dgm:cxn modelId="{EB6406F6-0ACE-A644-AEFD-396112994E39}" srcId="{4A201520-DA4B-6A4F-937F-F2E7D335BA54}" destId="{4FF0682A-7A72-AA45-874A-3D82461EAAF8}" srcOrd="3" destOrd="0" parTransId="{2D361571-D644-4E4D-98B6-7B751354F9F6}" sibTransId="{937AABB6-A09B-BF41-B997-B574BB0EB45F}"/>
    <dgm:cxn modelId="{FA3D2240-7243-D04F-8642-C1AC58E1A379}" type="presOf" srcId="{43FFB74A-612C-4B4F-A3EA-E0677208A2BD}" destId="{A314E1AC-3785-F44A-B4FB-B71FE99B7F60}" srcOrd="0" destOrd="0" presId="urn:microsoft.com/office/officeart/2005/8/layout/hierarchy1"/>
    <dgm:cxn modelId="{5096D804-7E47-F745-843B-8229E1246BF4}" srcId="{4A201520-DA4B-6A4F-937F-F2E7D335BA54}" destId="{D542C43F-977F-4748-9FAD-A3A4F288EB1A}" srcOrd="2" destOrd="0" parTransId="{EDDD905E-ABD7-9B4D-86AB-AF4A35FC8CE5}" sibTransId="{9393BF2F-7D6B-0149-80E9-589F0F666EBE}"/>
    <dgm:cxn modelId="{B56056DF-0963-4146-874B-962F4E5B58BA}" type="presOf" srcId="{B14B7A2E-F111-6149-BD6E-F00E0838A63A}" destId="{3F419C36-6726-324B-979F-AB0836BDCF1F}" srcOrd="0" destOrd="0" presId="urn:microsoft.com/office/officeart/2005/8/layout/hierarchy1"/>
    <dgm:cxn modelId="{5F21D57F-2A0A-534C-A524-C22FB48CC7D1}" type="presOf" srcId="{D542C43F-977F-4748-9FAD-A3A4F288EB1A}" destId="{D2104015-BE93-8649-B182-2B94DB828B9A}" srcOrd="0" destOrd="0" presId="urn:microsoft.com/office/officeart/2005/8/layout/hierarchy1"/>
    <dgm:cxn modelId="{CBECC3E9-A3CF-7448-BDBA-DD3D0092BECF}" type="presOf" srcId="{4A201520-DA4B-6A4F-937F-F2E7D335BA54}" destId="{22EE6820-3E11-8A41-8A05-3A03B5E5E62B}"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3959D9B2-22F3-E24D-882E-F15819FE0AFD}" type="presOf" srcId="{4FF0682A-7A72-AA45-874A-3D82461EAAF8}" destId="{952688EA-822B-DD4F-B66D-B56BACAC091A}"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smtClean="0"/>
            <a:t>Two constraints affect design:</a:t>
          </a:r>
          <a:endParaRPr lang="en-US" dirty="0"/>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smtClean="0"/>
            <a:t>When one block is read in, another may have to be replaced</a:t>
          </a:r>
          <a:endParaRPr lang="en-US" dirty="0"/>
        </a:p>
      </dgm:t>
    </dgm:pt>
    <dgm:pt modelId="{4F3E1CD5-B305-1A44-B8E9-901F9BA0DD72}" type="parTrans" cxnId="{D9991E3C-BF89-F248-BCAD-6A3F04706AAD}">
      <dgm:prSet/>
      <dgm:spPr>
        <a:ln>
          <a:solidFill>
            <a:schemeClr val="tx2"/>
          </a:solidFill>
        </a:ln>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smtClean="0"/>
            <a:t>The more flexible the mapping function, the more complex is the circuitry required to search the cache </a:t>
          </a:r>
          <a:endParaRPr lang="en-US" dirty="0"/>
        </a:p>
      </dgm:t>
    </dgm:pt>
    <dgm:pt modelId="{6C2857FE-EFF8-BF44-A9F2-5439460E18D0}" type="parTrans" cxnId="{E99889B3-BA88-8841-80BF-A46B1C3434E2}">
      <dgm:prSet/>
      <dgm:spPr>
        <a:ln>
          <a:solidFill>
            <a:schemeClr val="tx2"/>
          </a:solidFill>
        </a:ln>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t>
        <a:bodyPr/>
        <a:lstStyle/>
        <a:p>
          <a:endParaRPr lang="en-US"/>
        </a:p>
      </dgm:t>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t>
        <a:bodyPr/>
        <a:lstStyle/>
        <a:p>
          <a:endParaRPr lang="en-US"/>
        </a:p>
      </dgm:t>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t>
        <a:bodyPr/>
        <a:lstStyle/>
        <a:p>
          <a:endParaRPr lang="en-US"/>
        </a:p>
      </dgm:t>
    </dgm:pt>
    <dgm:pt modelId="{CF589E4D-B27A-F140-8317-C581EFC1A8E4}" type="pres">
      <dgm:prSet presAssocID="{4F3E1CD5-B305-1A44-B8E9-901F9BA0DD72}" presName="connTx" presStyleLbl="parChTrans1D2" presStyleIdx="0" presStyleCnt="2"/>
      <dgm:spPr/>
      <dgm:t>
        <a:bodyPr/>
        <a:lstStyle/>
        <a:p>
          <a:endParaRPr lang="en-US"/>
        </a:p>
      </dgm:t>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t>
        <a:bodyPr/>
        <a:lstStyle/>
        <a:p>
          <a:endParaRPr lang="en-US"/>
        </a:p>
      </dgm:t>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t>
        <a:bodyPr/>
        <a:lstStyle/>
        <a:p>
          <a:endParaRPr lang="en-US"/>
        </a:p>
      </dgm:t>
    </dgm:pt>
    <dgm:pt modelId="{C9A4275E-18EC-1D40-84DA-D9D21F791036}" type="pres">
      <dgm:prSet presAssocID="{6C2857FE-EFF8-BF44-A9F2-5439460E18D0}" presName="connTx" presStyleLbl="parChTrans1D2" presStyleIdx="1" presStyleCnt="2"/>
      <dgm:spPr/>
      <dgm:t>
        <a:bodyPr/>
        <a:lstStyle/>
        <a:p>
          <a:endParaRPr lang="en-US"/>
        </a:p>
      </dgm:t>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t>
        <a:bodyPr/>
        <a:lstStyle/>
        <a:p>
          <a:endParaRPr lang="en-US"/>
        </a:p>
      </dgm:t>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866CEBAC-0BFA-F943-821E-821E80408C2D}" type="presOf" srcId="{F695C496-F298-864F-AA7D-AAB64918DCAB}" destId="{D070C3BB-810D-554B-B104-8B133CA4EB92}"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C4DE0669-EB04-5048-96D2-314AA076ECC1}" type="presOf" srcId="{4F3E1CD5-B305-1A44-B8E9-901F9BA0DD72}" destId="{CF589E4D-B27A-F140-8317-C581EFC1A8E4}"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2C91F14-3D62-5F44-9186-84A51D7220E4}" type="presOf" srcId="{83D8A0A3-07D6-8047-8892-EA7E972E7BFC}" destId="{03EF0AC0-96CA-FD4B-A6F5-E1337688433E}"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53123D3C-839F-3E45-A029-D3995D208582}" type="presOf" srcId="{6C2857FE-EFF8-BF44-A9F2-5439460E18D0}" destId="{C9A4275E-18EC-1D40-84DA-D9D21F791036}" srcOrd="1" destOrd="0" presId="urn:microsoft.com/office/officeart/2005/8/layout/hierarchy5"/>
    <dgm:cxn modelId="{44869BB5-0DAF-874E-BCD1-241AC58309A2}" type="presOf" srcId="{C79B61D1-5860-D245-8845-786950607B0C}" destId="{6C1A5724-EEC5-5047-B6F3-8A3992529503}"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1E66C75F-D01B-6B48-9E63-FF46A35C5022}" type="presOf" srcId="{4F3E1CD5-B305-1A44-B8E9-901F9BA0DD72}" destId="{533F3058-1B00-BE4A-94CB-A60E74871AEF}" srcOrd="0"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600" dirty="0" smtClean="0"/>
            <a:t>Dictates when the memory write operation takes place</a:t>
          </a:r>
          <a:endParaRPr lang="en-US" sz="2600" dirty="0"/>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custT="1"/>
      <dgm:spPr/>
      <dgm:t>
        <a:bodyPr/>
        <a:lstStyle/>
        <a:p>
          <a:pPr rtl="0"/>
          <a:r>
            <a:rPr lang="en-US" sz="2400" dirty="0" smtClean="0"/>
            <a:t>Can occur every time the block is updated</a:t>
          </a:r>
          <a:endParaRPr lang="en-US" sz="2400" dirty="0"/>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custT="1"/>
      <dgm:spPr/>
      <dgm:t>
        <a:bodyPr/>
        <a:lstStyle/>
        <a:p>
          <a:pPr rtl="0"/>
          <a:r>
            <a:rPr lang="en-US" sz="2400" dirty="0" smtClean="0"/>
            <a:t>Can occur when the block is replaced</a:t>
          </a:r>
          <a:endParaRPr lang="en-US" sz="2400" dirty="0"/>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200" dirty="0" smtClean="0"/>
            <a:t>Minimizes write operations</a:t>
          </a:r>
          <a:endParaRPr lang="en-US" sz="2200" dirty="0"/>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200" dirty="0" smtClean="0"/>
            <a:t>Leaves main memory in an obsolete state</a:t>
          </a:r>
          <a:endParaRPr lang="en-US" sz="2200" dirty="0"/>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t>
        <a:bodyPr/>
        <a:lstStyle/>
        <a:p>
          <a:endParaRPr lang="en-US"/>
        </a:p>
      </dgm:t>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t>
        <a:bodyPr/>
        <a:lstStyle/>
        <a:p>
          <a:endParaRPr lang="en-US"/>
        </a:p>
      </dgm:t>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t>
        <a:bodyPr/>
        <a:lstStyle/>
        <a:p>
          <a:endParaRPr lang="en-US"/>
        </a:p>
      </dgm:t>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ScaleY="116989" custLinFactNeighborY="27797">
        <dgm:presLayoutVars>
          <dgm:bulletEnabled val="1"/>
        </dgm:presLayoutVars>
      </dgm:prSet>
      <dgm:spPr/>
      <dgm:t>
        <a:bodyPr/>
        <a:lstStyle/>
        <a:p>
          <a:endParaRPr lang="en-US"/>
        </a:p>
      </dgm:t>
    </dgm:pt>
  </dgm:ptLst>
  <dgm:cxnLst>
    <dgm:cxn modelId="{0E4CE569-0EE8-9D4A-BAF5-5E6EE431C5B9}" type="presOf" srcId="{14073E36-94D4-314D-8626-48819447B1C5}" destId="{C71F34C1-BA88-5143-BFD8-6E7F4313E38D}" srcOrd="0" destOrd="0"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9125E1D5-5D16-124D-8E35-5BC5872F9300}" srcId="{8C53982C-3545-7845-A0EE-ABD955D5A94A}" destId="{24A529E1-651E-C44A-B4C0-D7A36E08331E}" srcOrd="0" destOrd="0" parTransId="{1B07A278-6892-D94D-ADF0-166CEBD31509}" sibTransId="{21EACC12-F887-6643-BF81-C43655D21001}"/>
    <dgm:cxn modelId="{75F6A09A-5826-F84A-8E51-3BA6E2C2E63E}" type="presOf" srcId="{01627466-1AB6-B94E-9C59-3353B397FC5A}" destId="{DBC8F292-4D92-F545-BA96-E42A364CA857}" srcOrd="0" destOrd="0" presId="urn:microsoft.com/office/officeart/2005/8/layout/list1"/>
    <dgm:cxn modelId="{B4A149D0-F7C0-E64F-BA00-267F9039CC0E}" type="presOf" srcId="{3FAE6076-0D24-8946-9540-35B37D85EFF3}" destId="{3BB4CDDF-D6CD-5B4D-9222-7B541575C81C}" srcOrd="0" destOrd="0" presId="urn:microsoft.com/office/officeart/2005/8/layout/list1"/>
    <dgm:cxn modelId="{B5E7BB52-151C-4B4D-9D0F-8639B11F785A}" srcId="{01627466-1AB6-B94E-9C59-3353B397FC5A}" destId="{8C53982C-3545-7845-A0EE-ABD955D5A94A}" srcOrd="1" destOrd="0" parTransId="{F4A1E3F1-4253-F74B-A1EC-E49E98B27E59}" sibTransId="{56D1A604-1288-2245-813C-14A7AEA5A069}"/>
    <dgm:cxn modelId="{1243C14F-7E0F-6A48-8D89-D73E35425F19}" type="presOf" srcId="{8C53982C-3545-7845-A0EE-ABD955D5A94A}" destId="{3BB4CDDF-D6CD-5B4D-9222-7B541575C81C}" srcOrd="0" destOrd="1" presId="urn:microsoft.com/office/officeart/2005/8/layout/list1"/>
    <dgm:cxn modelId="{11714069-7332-8F47-A845-1A830EDAAF00}" type="presOf" srcId="{24A529E1-651E-C44A-B4C0-D7A36E08331E}" destId="{3BB4CDDF-D6CD-5B4D-9222-7B541575C81C}" srcOrd="0" destOrd="2" presId="urn:microsoft.com/office/officeart/2005/8/layout/list1"/>
    <dgm:cxn modelId="{49A1D064-78DC-7F4E-808E-52F838BFA7DA}" srcId="{8C53982C-3545-7845-A0EE-ABD955D5A94A}" destId="{F9E3F7B9-17C7-EB41-851A-5F12892F7717}" srcOrd="1" destOrd="0" parTransId="{1C08902A-6D6B-1F4C-BA83-7952BAC7BF7F}" sibTransId="{5939220E-D407-F54F-8C9D-DBC51ED6EA42}"/>
    <dgm:cxn modelId="{94AB36DC-E689-8445-AF2D-95A286F64C23}" type="presOf" srcId="{01627466-1AB6-B94E-9C59-3353B397FC5A}" destId="{0EE621EE-7ADD-E344-84F4-86EEE9B48B86}" srcOrd="1" destOrd="0" presId="urn:microsoft.com/office/officeart/2005/8/layout/list1"/>
    <dgm:cxn modelId="{329CC842-0861-2B4D-AA48-99F5E1A03F25}" srcId="{01627466-1AB6-B94E-9C59-3353B397FC5A}" destId="{3FAE6076-0D24-8946-9540-35B37D85EFF3}" srcOrd="0" destOrd="0" parTransId="{2D370765-0A9E-EE49-A7F7-41263CD5E518}" sibTransId="{8D227CB1-B09C-FD49-AC5F-C50D94F09EFD}"/>
    <dgm:cxn modelId="{710F2D8B-CFB2-B94D-9391-B515F574FA62}" type="presOf" srcId="{F9E3F7B9-17C7-EB41-851A-5F12892F7717}" destId="{3BB4CDDF-D6CD-5B4D-9222-7B541575C81C}" srcOrd="0" destOrd="3"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2800" dirty="0" smtClean="0"/>
            <a:t>Three techniques are possible for I/O operations:</a:t>
          </a:r>
          <a:endParaRPr lang="en-US" sz="2800" dirty="0"/>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a:solidFill>
          <a:schemeClr val="bg1"/>
        </a:solidFill>
      </dgm:spPr>
      <dgm:t>
        <a:bodyPr/>
        <a:lstStyle/>
        <a:p>
          <a:pPr rtl="0"/>
          <a:r>
            <a:rPr lang="en-US" sz="2600" dirty="0" smtClean="0"/>
            <a:t>Programmed I/O</a:t>
          </a:r>
          <a:endParaRPr lang="en-US" sz="2600" dirty="0"/>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a:solidFill>
          <a:schemeClr val="bg1"/>
        </a:solidFill>
      </dgm:spPr>
      <dgm:t>
        <a:bodyPr/>
        <a:lstStyle/>
        <a:p>
          <a:pPr rtl="0"/>
          <a:r>
            <a:rPr lang="en-US" sz="2600" dirty="0" smtClean="0"/>
            <a:t>Interrupt-Driven I/O</a:t>
          </a:r>
          <a:endParaRPr lang="en-US" sz="2600" dirty="0"/>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a:solidFill>
          <a:schemeClr val="bg1"/>
        </a:solidFill>
      </dgm:spPr>
      <dgm:t>
        <a:bodyPr/>
        <a:lstStyle/>
        <a:p>
          <a:pPr rtl="0"/>
          <a:r>
            <a:rPr lang="en-NZ" sz="2600" dirty="0" smtClean="0"/>
            <a:t>Direct Memory Access (DMA)</a:t>
          </a:r>
          <a:endParaRPr lang="en-NZ" sz="2600" dirty="0"/>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t>
        <a:bodyPr/>
        <a:lstStyle/>
        <a:p>
          <a:endParaRPr lang="en-US"/>
        </a:p>
      </dgm:t>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t>
        <a:bodyPr/>
        <a:lstStyle/>
        <a:p>
          <a:endParaRPr lang="en-US"/>
        </a:p>
      </dgm:t>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t>
        <a:bodyPr/>
        <a:lstStyle/>
        <a:p>
          <a:endParaRPr lang="en-US"/>
        </a:p>
      </dgm:t>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t>
        <a:bodyPr/>
        <a:lstStyle/>
        <a:p>
          <a:endParaRPr lang="en-US"/>
        </a:p>
      </dgm:t>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t>
        <a:bodyPr/>
        <a:lstStyle/>
        <a:p>
          <a:endParaRPr lang="en-US"/>
        </a:p>
      </dgm:t>
    </dgm:pt>
  </dgm:ptLst>
  <dgm:cxnLst>
    <dgm:cxn modelId="{869833F6-47B9-EC43-909F-E3E2FCD692B9}" srcId="{838C7FF3-B8BB-E54F-945D-DC7264F50BE6}" destId="{E8C2B118-6BDC-7E48-B7D6-C66DE87139DA}" srcOrd="0" destOrd="0" parTransId="{966BC0DE-BD16-6E4C-B9DC-30E2C72E1F9A}" sibTransId="{13ED3279-946C-E947-87C9-32CCE62D5695}"/>
    <dgm:cxn modelId="{BF1FF65B-D72B-1240-97C7-62ACBAFE12BD}" type="presOf" srcId="{5384BCB3-AF0B-E244-96C3-6CCBA45A81E3}" destId="{33A2B240-3BDD-4F42-B776-19B257CDA092}" srcOrd="0" destOrd="0" presId="urn:microsoft.com/office/officeart/2005/8/layout/target2"/>
    <dgm:cxn modelId="{3107170B-7EF1-6C47-A7FC-43D926B17685}" type="presOf" srcId="{AB96E7FB-3E82-2C41-82E9-C7107DC59E64}" destId="{8B48EDD3-DB5E-7841-9838-7B45F1B6FCF3}"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C3DB517-FE78-2E4E-B4C4-017D683D6EFE}" type="presOf" srcId="{E8C2B118-6BDC-7E48-B7D6-C66DE87139DA}" destId="{32606DC8-654F-EF46-B4B5-5C3B0D266A42}" srcOrd="0" destOrd="0" presId="urn:microsoft.com/office/officeart/2005/8/layout/target2"/>
    <dgm:cxn modelId="{5C7F35FD-51E9-0340-B7C3-E26042D693C7}" srcId="{838C7FF3-B8BB-E54F-945D-DC7264F50BE6}" destId="{5384BCB3-AF0B-E244-96C3-6CCBA45A81E3}" srcOrd="1" destOrd="0" parTransId="{AFCC2CE0-81EE-5D44-8AFC-FB39944F4945}" sibTransId="{C4E7130D-FCC1-2941-B9A2-5057549E7246}"/>
    <dgm:cxn modelId="{A3AA8735-22CB-7A4B-88A4-B3A9F5CDB2D1}" srcId="{AB96E7FB-3E82-2C41-82E9-C7107DC59E64}" destId="{838C7FF3-B8BB-E54F-945D-DC7264F50BE6}" srcOrd="0" destOrd="0" parTransId="{F774FF3A-F76A-7745-97E3-9EE1661E8212}" sibTransId="{11A46697-C77E-FE4F-8165-7DA43613C3A9}"/>
    <dgm:cxn modelId="{427880E2-3C0C-B246-83F8-7DFAF52A1551}" type="presOf" srcId="{B5CE3B60-FF18-154D-8491-C21821B1A544}" destId="{0466B519-BD67-E64C-A017-BFF8956BF7B9}" srcOrd="0" destOrd="0" presId="urn:microsoft.com/office/officeart/2005/8/layout/target2"/>
    <dgm:cxn modelId="{2828F1D5-4C23-694B-B4B9-D4B0C18CF5F7}" type="presOf" srcId="{838C7FF3-B8BB-E54F-945D-DC7264F50BE6}" destId="{7E8965CA-124C-5841-A1D7-8FE02BBA98D1}" srcOrd="0" destOrd="0" presId="urn:microsoft.com/office/officeart/2005/8/layout/target2"/>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smtClean="0"/>
            <a:t>Processor issues an I/O command to a module and then goes on to do some other useful work</a:t>
          </a:r>
          <a:endParaRPr lang="en-US" sz="1600" dirty="0"/>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smtClean="0"/>
            <a:t>The processor executes the data transfer and then resumes its former processing</a:t>
          </a:r>
          <a:endParaRPr lang="en-NZ" sz="1600" dirty="0"/>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smtClean="0"/>
            <a:t>The I/O module will then interrupt the processor to request service when it is ready to exchange data with the processor</a:t>
          </a:r>
          <a:endParaRPr lang="en-US" sz="1600" dirty="0"/>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smtClean="0"/>
            <a:t>More efficient than Programmed I/O but still requires active intervention of the processor to transfer data between memory and an I/O module</a:t>
          </a:r>
          <a:endParaRPr lang="en-NZ" sz="1600" dirty="0"/>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t>
        <a:bodyPr/>
        <a:lstStyle/>
        <a:p>
          <a:endParaRPr lang="en-US"/>
        </a:p>
      </dgm:t>
    </dgm:pt>
    <dgm:pt modelId="{97E0227D-6B09-8B4F-AABA-B17EFB065008}" type="pres">
      <dgm:prSet presAssocID="{FF0B86CF-3BD1-0C41-9C2D-DF55A1B123AF}" presName="arrow" presStyleLbl="bgShp" presStyleIdx="0" presStyleCnt="1"/>
      <dgm:spPr>
        <a:solidFill>
          <a:srgbClr val="A4740A"/>
        </a:solidFill>
      </dgm:spPr>
      <dgm:t>
        <a:bodyPr/>
        <a:lstStyle/>
        <a:p>
          <a:endParaRPr lang="en-US"/>
        </a:p>
      </dgm:t>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t>
        <a:bodyPr/>
        <a:lstStyle/>
        <a:p>
          <a:endParaRPr lang="en-US"/>
        </a:p>
      </dgm:t>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t>
        <a:bodyPr/>
        <a:lstStyle/>
        <a:p>
          <a:endParaRPr lang="en-US"/>
        </a:p>
      </dgm:t>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t>
        <a:bodyPr/>
        <a:lstStyle/>
        <a:p>
          <a:endParaRPr lang="en-US"/>
        </a:p>
      </dgm:t>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t>
        <a:bodyPr/>
        <a:lstStyle/>
        <a:p>
          <a:endParaRPr lang="en-US"/>
        </a:p>
      </dgm:t>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60A4B2AD-C974-274C-9498-279D6B9ED8C4}" srcId="{FF0B86CF-3BD1-0C41-9C2D-DF55A1B123AF}" destId="{943184AB-E686-264B-A52E-A56111949DE4}" srcOrd="0" destOrd="0" parTransId="{C6EAA304-D087-6449-91BF-6E5C24DFB089}" sibTransId="{A458CAB3-E04B-834E-BB13-F93D030CF02A}"/>
    <dgm:cxn modelId="{B5258824-3747-E840-8E74-0418DE307044}" srcId="{FF0B86CF-3BD1-0C41-9C2D-DF55A1B123AF}" destId="{D8023CC2-D9A3-AD45-A009-3C4933CB4067}" srcOrd="1" destOrd="0" parTransId="{C605EDA5-5443-9F49-904A-DD467C0052D5}" sibTransId="{4BAB3A52-4E1D-FD4A-B487-2D21733C0943}"/>
    <dgm:cxn modelId="{0B5701B8-8B6E-3A4C-925C-5F8EC83D55C9}" srcId="{FF0B86CF-3BD1-0C41-9C2D-DF55A1B123AF}" destId="{98FD4C71-9608-1044-A588-E33EF801365B}" srcOrd="2" destOrd="0" parTransId="{F7ABC2D9-A14C-754E-AB08-293D3785F5EC}" sibTransId="{4005EB97-F874-2B44-B959-C894DAD09935}"/>
    <dgm:cxn modelId="{9213C4CF-69D0-C446-9D6F-655AAB835797}" type="presOf" srcId="{D8023CC2-D9A3-AD45-A009-3C4933CB4067}" destId="{6C128C76-A1F9-894B-8511-9BE2FC724C06}" srcOrd="0" destOrd="0" presId="urn:microsoft.com/office/officeart/2005/8/layout/hProcess11"/>
    <dgm:cxn modelId="{B6BC5069-35FF-5048-81D7-B9166E31AF62}" type="presOf" srcId="{FF0B86CF-3BD1-0C41-9C2D-DF55A1B123AF}" destId="{CD48599E-E54B-0D49-99CF-0D95C1AAEC4D}"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057462BD-B335-9145-98CD-7FC4AC3C253C}" type="presOf" srcId="{943184AB-E686-264B-A52E-A56111949DE4}" destId="{D955B9FD-6178-B54D-A30E-A9A63325AAE2}"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AA6B4824-442A-6746-88DA-809E3113F07A}" type="presOf" srcId="{98FD4C71-9608-1044-A588-E33EF801365B}" destId="{632F3586-5621-1748-B3C6-38FFD512AABB}"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smtClean="0"/>
            <a:t>When the processor wishes to read or write data it issues a command to the DMA module containing:</a:t>
          </a:r>
          <a:endParaRPr lang="en-US" dirty="0"/>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a:ln>
          <a:solidFill>
            <a:schemeClr val="accent1"/>
          </a:solidFill>
        </a:ln>
      </dgm:spPr>
      <dgm:t>
        <a:bodyPr/>
        <a:lstStyle/>
        <a:p>
          <a:pPr rtl="0"/>
          <a:r>
            <a:rPr lang="en-US" dirty="0" smtClean="0"/>
            <a:t>Whether a read or write is requested </a:t>
          </a:r>
          <a:endParaRPr lang="en-US" dirty="0"/>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a:ln>
          <a:solidFill>
            <a:schemeClr val="accent1"/>
          </a:solidFill>
        </a:ln>
      </dgm:spPr>
      <dgm:t>
        <a:bodyPr/>
        <a:lstStyle/>
        <a:p>
          <a:pPr rtl="0"/>
          <a:r>
            <a:rPr lang="en-US" dirty="0" smtClean="0"/>
            <a:t>The address of the I/O device involved</a:t>
          </a:r>
          <a:endParaRPr lang="en-US" dirty="0"/>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a:ln>
          <a:solidFill>
            <a:schemeClr val="accent1"/>
          </a:solidFill>
        </a:ln>
      </dgm:spPr>
      <dgm:t>
        <a:bodyPr/>
        <a:lstStyle/>
        <a:p>
          <a:pPr rtl="0"/>
          <a:r>
            <a:rPr lang="en-US" dirty="0" smtClean="0"/>
            <a:t>The starting location in memory to read/write</a:t>
          </a:r>
          <a:endParaRPr lang="en-US" dirty="0"/>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a:ln>
          <a:solidFill>
            <a:schemeClr val="accent1"/>
          </a:solidFill>
        </a:ln>
      </dgm:spPr>
      <dgm:t>
        <a:bodyPr/>
        <a:lstStyle/>
        <a:p>
          <a:pPr rtl="0"/>
          <a:r>
            <a:rPr lang="en-US" dirty="0" smtClean="0"/>
            <a:t>The number of words to be read/written</a:t>
          </a:r>
          <a:endParaRPr lang="en-US" dirty="0"/>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a:ln>
          <a:solidFill>
            <a:schemeClr val="accent1"/>
          </a:solidFill>
        </a:ln>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t>
        <a:bodyPr/>
        <a:lstStyle/>
        <a:p>
          <a:endParaRPr lang="en-US"/>
        </a:p>
      </dgm:t>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t>
        <a:bodyPr/>
        <a:lstStyle/>
        <a:p>
          <a:endParaRPr lang="en-US"/>
        </a:p>
      </dgm:t>
    </dgm:pt>
    <dgm:pt modelId="{755BED14-B317-D644-AE61-61E59E10D292}" type="pres">
      <dgm:prSet presAssocID="{F89C640C-B258-A94F-89D5-6AACB5953640}" presName="desTx" presStyleLbl="alignAccFollowNode1" presStyleIdx="0" presStyleCnt="1">
        <dgm:presLayoutVars>
          <dgm:bulletEnabled val="1"/>
        </dgm:presLayoutVars>
      </dgm:prSet>
      <dgm:spPr/>
      <dgm:t>
        <a:bodyPr/>
        <a:lstStyle/>
        <a:p>
          <a:endParaRPr lang="en-US"/>
        </a:p>
      </dgm:t>
    </dgm:pt>
  </dgm:ptLst>
  <dgm:cxnLst>
    <dgm:cxn modelId="{26FA948B-0418-2245-B617-1AD8B43DEE96}" type="presOf" srcId="{E639D8A3-43DA-1948-A67B-4327A3AEDB9F}" destId="{198BB890-3133-E34F-9A29-9A161A15F1D1}" srcOrd="0" destOrd="0" presId="urn:microsoft.com/office/officeart/2005/8/layout/hList1"/>
    <dgm:cxn modelId="{CC0225D5-BFC3-9F47-86E3-B98D90A44AB2}" type="presOf" srcId="{6CAE0B0E-4793-EE44-95A1-C58F7887DD75}" destId="{755BED14-B317-D644-AE61-61E59E10D292}" srcOrd="0" destOrd="2"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0AEDA207-BDD8-1C46-9012-D71CFD40669E}" type="presOf" srcId="{F89C640C-B258-A94F-89D5-6AACB5953640}" destId="{E8F374D4-E010-1448-9581-DAC9505B7743}" srcOrd="0" destOrd="0" presId="urn:microsoft.com/office/officeart/2005/8/layout/hList1"/>
    <dgm:cxn modelId="{94856834-FEEF-AD4F-8150-05E06144D668}" type="presOf" srcId="{F6721D9D-EFD0-384C-9B1E-45D8CD07D0EE}" destId="{755BED14-B317-D644-AE61-61E59E10D292}" srcOrd="0" destOrd="0" presId="urn:microsoft.com/office/officeart/2005/8/layout/hList1"/>
    <dgm:cxn modelId="{2D38FCA6-3192-0841-B7E4-B40FC8A0FDEF}" type="presOf" srcId="{1EB828A1-9747-614C-8229-303A1BE44993}" destId="{755BED14-B317-D644-AE61-61E59E10D292}" srcOrd="0" destOrd="4" presId="urn:microsoft.com/office/officeart/2005/8/layout/hList1"/>
    <dgm:cxn modelId="{1342D084-BB08-4546-B963-6FA119FC5624}" srcId="{F89C640C-B258-A94F-89D5-6AACB5953640}" destId="{1EB828A1-9747-614C-8229-303A1BE44993}" srcOrd="4" destOrd="0" parTransId="{471BF28A-7E6B-1849-A6CD-BB2CC64988B0}" sibTransId="{2344D804-4BC3-5C4B-AFF0-0646B2E8464A}"/>
    <dgm:cxn modelId="{8D687622-91BD-8E4F-BC61-269309585F46}" srcId="{F89C640C-B258-A94F-89D5-6AACB5953640}" destId="{6CAE0B0E-4793-EE44-95A1-C58F7887DD75}" srcOrd="2" destOrd="0" parTransId="{63BDAD42-939D-F84B-B4D7-DBD635899C18}" sibTransId="{DC8FA4B7-D8C8-204F-A3A1-75F778D3315F}"/>
    <dgm:cxn modelId="{5E9EA889-2723-4B40-8D17-3D3713D751D7}" type="presOf" srcId="{D224F5F0-34DB-5545-9004-D999F10B3C22}" destId="{755BED14-B317-D644-AE61-61E59E10D292}" srcOrd="0" destOrd="1" presId="urn:microsoft.com/office/officeart/2005/8/layout/hList1"/>
    <dgm:cxn modelId="{3835737E-E019-EC4F-B352-C0BF767738E4}" srcId="{F89C640C-B258-A94F-89D5-6AACB5953640}" destId="{F6721D9D-EFD0-384C-9B1E-45D8CD07D0EE}" srcOrd="0" destOrd="0" parTransId="{D38EBD97-7FDF-5F43-9160-62C436260B18}" sibTransId="{3AA5FBDB-0EFF-A948-B412-DF9BA9E4975D}"/>
    <dgm:cxn modelId="{A8DA017B-41BB-644C-BAAF-96A5E8F7A7E2}" srcId="{E639D8A3-43DA-1948-A67B-4327A3AEDB9F}" destId="{F89C640C-B258-A94F-89D5-6AACB5953640}" srcOrd="0" destOrd="0" parTransId="{8F8FA120-5BAD-6244-81F9-5DCC5D92E331}" sibTransId="{5091CD62-2626-304B-B35B-A143787EEDCD}"/>
    <dgm:cxn modelId="{43F5F701-5C9E-834C-BC2E-B7BB15BA690C}" srcId="{F89C640C-B258-A94F-89D5-6AACB5953640}" destId="{0DEF6720-5A35-1F4D-AE99-EEE7413A586B}" srcOrd="3" destOrd="0" parTransId="{371B5393-9BB3-D844-A6BA-41A602E229FC}" sibTransId="{7E48D897-6C0B-874F-A8B8-A7BAA32A85BC}"/>
    <dgm:cxn modelId="{AEFBD339-A52E-EF4E-8BD9-3F7916F06FC3}" type="presOf" srcId="{0DEF6720-5A35-1F4D-AE99-EEE7413A586B}" destId="{755BED14-B317-D644-AE61-61E59E10D292}" srcOrd="0" destOrd="3"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smtClean="0"/>
            <a:t>Performance</a:t>
          </a:r>
          <a:endParaRPr lang="en-US" dirty="0"/>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a:solidFill>
          <a:schemeClr val="bg1"/>
        </a:solidFill>
        <a:ln>
          <a:solidFill>
            <a:schemeClr val="accent1">
              <a:alpha val="90000"/>
            </a:schemeClr>
          </a:solidFill>
        </a:ln>
      </dgm:spPr>
      <dgm:t>
        <a:bodyPr/>
        <a:lstStyle/>
        <a:p>
          <a:endParaRPr lang="en-US" dirty="0"/>
        </a:p>
      </dgm:t>
    </dgm:pt>
    <dgm:pt modelId="{F0719869-0A70-DA4E-BC78-A1998FAFE565}">
      <dgm:prSet/>
      <dgm:spPr/>
      <dgm:t>
        <a:bodyPr/>
        <a:lstStyle/>
        <a:p>
          <a:pPr rtl="0"/>
          <a:r>
            <a:rPr lang="en-US" dirty="0" smtClean="0"/>
            <a:t>A system with multiple processors will yield greater performance if work can be done in parallel</a:t>
          </a:r>
          <a:endParaRPr lang="en-US" dirty="0"/>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smtClean="0"/>
            <a:t>Availability</a:t>
          </a:r>
          <a:endParaRPr lang="en-US" dirty="0"/>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a:solidFill>
          <a:schemeClr val="bg1"/>
        </a:solidFill>
        <a:ln>
          <a:solidFill>
            <a:schemeClr val="accent1">
              <a:alpha val="90000"/>
            </a:schemeClr>
          </a:solidFill>
        </a:ln>
      </dgm:spPr>
      <dgm:t>
        <a:bodyPr/>
        <a:lstStyle/>
        <a:p>
          <a:endParaRPr lang="en-US" dirty="0"/>
        </a:p>
      </dgm:t>
    </dgm:pt>
    <dgm:pt modelId="{26B170FE-9DB6-FB42-B483-C27D33F9331D}">
      <dgm:prSet/>
      <dgm:spPr/>
      <dgm:t>
        <a:bodyPr/>
        <a:lstStyle/>
        <a:p>
          <a:pPr rtl="0"/>
          <a:r>
            <a:rPr lang="en-US" dirty="0" smtClean="0"/>
            <a:t>The failure of a single processor does not halt the machine</a:t>
          </a:r>
          <a:endParaRPr lang="en-US" dirty="0"/>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smtClean="0"/>
            <a:t>Incremental Growth</a:t>
          </a:r>
          <a:endParaRPr lang="en-US" dirty="0"/>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a:solidFill>
          <a:schemeClr val="bg1"/>
        </a:solidFill>
        <a:ln>
          <a:solidFill>
            <a:schemeClr val="accent1">
              <a:alpha val="90000"/>
            </a:schemeClr>
          </a:solidFill>
        </a:ln>
      </dgm:spPr>
      <dgm:t>
        <a:bodyPr/>
        <a:lstStyle/>
        <a:p>
          <a:endParaRPr lang="en-US" dirty="0"/>
        </a:p>
      </dgm:t>
    </dgm:pt>
    <dgm:pt modelId="{7252DDE6-22C7-8940-8BA3-3C77E766407E}">
      <dgm:prSet/>
      <dgm:spPr/>
      <dgm:t>
        <a:bodyPr/>
        <a:lstStyle/>
        <a:p>
          <a:pPr rtl="0"/>
          <a:r>
            <a:rPr lang="en-US" dirty="0" smtClean="0"/>
            <a:t>An additional processor can be added to enhance performance</a:t>
          </a:r>
          <a:endParaRPr lang="en-US" dirty="0"/>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smtClean="0"/>
            <a:t>Scaling</a:t>
          </a:r>
          <a:endParaRPr lang="en-US" dirty="0"/>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smtClean="0"/>
            <a:t>Vendors can offer a range of products with different price and performance characteristics</a:t>
          </a:r>
          <a:endParaRPr lang="en-US" dirty="0"/>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t>
        <a:bodyPr/>
        <a:lstStyle/>
        <a:p>
          <a:endParaRPr lang="en-US"/>
        </a:p>
      </dgm:t>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t>
        <a:bodyPr/>
        <a:lstStyle/>
        <a:p>
          <a:endParaRPr lang="en-US"/>
        </a:p>
      </dgm:t>
    </dgm:pt>
    <dgm:pt modelId="{57156A5F-5C81-8041-AF06-2D774109E205}" type="pres">
      <dgm:prSet presAssocID="{EDCF6AC3-3D70-7C4B-9F81-801EE614353A}" presName="sibTrans" presStyleLbl="bgSibTrans2D1" presStyleIdx="0" presStyleCnt="3"/>
      <dgm:spPr/>
      <dgm:t>
        <a:bodyPr/>
        <a:lstStyle/>
        <a:p>
          <a:endParaRPr lang="en-US"/>
        </a:p>
      </dgm:t>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t>
        <a:bodyPr/>
        <a:lstStyle/>
        <a:p>
          <a:endParaRPr lang="en-US"/>
        </a:p>
      </dgm:t>
    </dgm:pt>
    <dgm:pt modelId="{2BE430A8-E5F4-514B-9379-D42B6BB62557}" type="pres">
      <dgm:prSet presAssocID="{7541F988-1FFC-F24D-BA9C-19D301A8E7DD}" presName="sibTrans" presStyleLbl="bgSibTrans2D1" presStyleIdx="1" presStyleCnt="3"/>
      <dgm:spPr/>
      <dgm:t>
        <a:bodyPr/>
        <a:lstStyle/>
        <a:p>
          <a:endParaRPr lang="en-US"/>
        </a:p>
      </dgm:t>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t>
        <a:bodyPr/>
        <a:lstStyle/>
        <a:p>
          <a:endParaRPr lang="en-US"/>
        </a:p>
      </dgm:t>
    </dgm:pt>
    <dgm:pt modelId="{E21EC75D-96AD-7C4A-8699-BE859CB688BE}" type="pres">
      <dgm:prSet presAssocID="{4AD618F7-A81B-544D-B639-85D36E287274}" presName="sibTrans" presStyleLbl="bgSibTrans2D1" presStyleIdx="2" presStyleCnt="3"/>
      <dgm:spPr/>
      <dgm:t>
        <a:bodyPr/>
        <a:lstStyle/>
        <a:p>
          <a:endParaRPr lang="en-US"/>
        </a:p>
      </dgm:t>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t>
        <a:bodyPr/>
        <a:lstStyle/>
        <a:p>
          <a:endParaRPr lang="en-US"/>
        </a:p>
      </dgm:t>
    </dgm:pt>
  </dgm:ptLst>
  <dgm:cxnLst>
    <dgm:cxn modelId="{8853887D-E2A1-0540-B2DC-EC34C0DCBC29}" srcId="{45B86229-4C7C-8149-B0CA-E1DC43B6BD32}" destId="{7252DDE6-22C7-8940-8BA3-3C77E766407E}" srcOrd="0" destOrd="0" parTransId="{0E5C20E0-AE3D-CD4F-ADE5-225362F62DEE}" sibTransId="{4B838EFE-2BCD-014E-B40F-D4D787228DF5}"/>
    <dgm:cxn modelId="{03B6513D-C2B4-5542-805F-D187036740BE}" type="presOf" srcId="{B69DF90F-044A-1148-8BFA-115632C71C7C}" destId="{90AC56CC-20EA-BC4D-9739-42C5F93BB9B9}"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4E2E7C05-60BF-3B43-8712-C0573D671890}" type="presOf" srcId="{F0719869-0A70-DA4E-BC78-A1998FAFE565}" destId="{4F0A6739-89F1-9D49-9BCE-093F07891350}" srcOrd="0" destOrd="1"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4E9BEB37-44AB-E941-9468-95BB5D4BE64E}" srcId="{3FF9C8E6-CA62-A24F-BA0D-84451CDF4A22}" destId="{26B170FE-9DB6-FB42-B483-C27D33F9331D}" srcOrd="0" destOrd="0" parTransId="{97AA75CD-DBBC-4D42-8CD8-71E632A2C1B8}" sibTransId="{CABBE03D-D385-8542-8D65-98E8EBD1822E}"/>
    <dgm:cxn modelId="{DCB1506E-419E-B24C-B06A-25EC09BA680F}" type="presOf" srcId="{0F5B62A0-CE3B-5F4A-A1BA-04553DDB54DB}" destId="{33DB8B0C-8469-E043-9272-1BC16C98E1CF}"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A2613EE9-0E81-0243-82AB-6928C39C13BC}" type="presOf" srcId="{4515DE4F-954E-A74C-A52D-B54823E7E787}" destId="{90AC56CC-20EA-BC4D-9739-42C5F93BB9B9}"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575FE698-7E52-7740-8973-5F255F6411EB}" type="presOf" srcId="{7252DDE6-22C7-8940-8BA3-3C77E766407E}" destId="{9EEA4761-437E-2447-AEF1-80F6AEAAE1CD}" srcOrd="0" destOrd="1" presId="urn:microsoft.com/office/officeart/2005/8/layout/bProcess4"/>
    <dgm:cxn modelId="{1064AC8B-8275-CA4B-829D-0D877E2016BE}" type="presOf" srcId="{26B170FE-9DB6-FB42-B483-C27D33F9331D}" destId="{E085D1BB-EE4A-EF41-8C95-AA24FBC9B667}" srcOrd="0" destOrd="1"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49FED08F-8A59-8C41-AA98-9FC3F74CD4F9}" type="presOf" srcId="{EDCF6AC3-3D70-7C4B-9F81-801EE614353A}" destId="{57156A5F-5C81-8041-AF06-2D774109E205}"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2B78E48A-59BC-E145-B585-8667B0902828}" srcId="{E7C1FB02-03C4-434A-8A56-BF7B60B0B679}" destId="{F0719869-0A70-DA4E-BC78-A1998FAFE565}" srcOrd="0" destOrd="0" parTransId="{936C5351-23AA-E846-B110-6D31984AB1F9}" sibTransId="{368F2C33-4E02-0943-ADED-B2BE5EBA032C}"/>
    <dgm:cxn modelId="{E647CAE8-B716-BE42-9366-0709332144ED}" srcId="{0F5B62A0-CE3B-5F4A-A1BA-04553DDB54DB}" destId="{45B86229-4C7C-8149-B0CA-E1DC43B6BD32}" srcOrd="2" destOrd="0" parTransId="{BAA5497B-150F-AE44-876C-8DB3BA34E4D9}" sibTransId="{4AD618F7-A81B-544D-B639-85D36E287274}"/>
    <dgm:cxn modelId="{1DE2BFB5-DA80-8540-BAE8-4372F7B22333}" type="presOf" srcId="{7541F988-1FFC-F24D-BA9C-19D301A8E7DD}" destId="{2BE430A8-E5F4-514B-9379-D42B6BB62557}" srcOrd="0" destOrd="0"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2"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smtClean="0"/>
            <a:t>Controls the operation of the computer</a:t>
          </a:r>
          <a:endParaRPr lang="en-US" dirty="0"/>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smtClean="0"/>
            <a:t>Performs the data processing functions</a:t>
          </a:r>
          <a:endParaRPr lang="en-US" dirty="0"/>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smtClean="0"/>
            <a:t>Referred to as the </a:t>
          </a:r>
          <a:r>
            <a:rPr lang="en-US" i="1" dirty="0" smtClean="0"/>
            <a:t>Central Processing Unit </a:t>
          </a:r>
          <a:r>
            <a:rPr lang="en-US" dirty="0" smtClean="0"/>
            <a:t>(CPU)</a:t>
          </a:r>
          <a:endParaRPr lang="en-US" dirty="0"/>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t>
        <a:bodyPr/>
        <a:lstStyle/>
        <a:p>
          <a:endParaRPr lang="en-US"/>
        </a:p>
      </dgm:t>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t>
        <a:bodyPr/>
        <a:lstStyle/>
        <a:p>
          <a:endParaRPr lang="en-US"/>
        </a:p>
      </dgm:t>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t>
        <a:bodyPr/>
        <a:lstStyle/>
        <a:p>
          <a:endParaRPr lang="en-US"/>
        </a:p>
      </dgm:t>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t>
        <a:bodyPr/>
        <a:lstStyle/>
        <a:p>
          <a:endParaRPr lang="en-US"/>
        </a:p>
      </dgm:t>
    </dgm:pt>
  </dgm:ptLst>
  <dgm:cxnLst>
    <dgm:cxn modelId="{48C00C8E-9A5D-8A44-94D2-488E6370981A}" srcId="{6606A2E3-1043-9D46-A25F-90ADF1BF5E20}" destId="{E6ACA15B-D42E-E24B-B4D7-4D933CAD95F5}" srcOrd="2" destOrd="0" parTransId="{FD37EBE6-185D-CE4B-B255-F22213F2AC18}" sibTransId="{4FD171B1-434C-784F-938A-2595CC0C420D}"/>
    <dgm:cxn modelId="{0A9F465B-BCE9-1D46-AC40-955CFFE641FA}" srcId="{6606A2E3-1043-9D46-A25F-90ADF1BF5E20}" destId="{211B828E-6174-D747-8D45-31F211622F30}" srcOrd="0" destOrd="0" parTransId="{D262110A-53C7-D04E-9899-94616493F444}" sibTransId="{D1D77116-E4EE-B248-98DC-CC50A1BF792F}"/>
    <dgm:cxn modelId="{A238136E-AFC0-C74C-A145-A1CBF5648E86}" type="presOf" srcId="{5F43A7C9-4D9F-D54F-82D7-4C7F6618EC72}" destId="{FB16DC6B-9AEC-7E4A-825E-4890CE4FF49B}" srcOrd="0" destOrd="0" presId="urn:microsoft.com/office/officeart/2005/8/layout/default#2"/>
    <dgm:cxn modelId="{4F2DEC1C-EAD3-0246-AA71-1695873C1CCA}" type="presOf" srcId="{E6ACA15B-D42E-E24B-B4D7-4D933CAD95F5}" destId="{C1868225-F9F8-5B4B-8DA1-9E5EAF33AFC1}" srcOrd="0" destOrd="0" presId="urn:microsoft.com/office/officeart/2005/8/layout/default#2"/>
    <dgm:cxn modelId="{69BCB76B-8763-F14E-A48D-2633EDA45A05}" type="presOf" srcId="{211B828E-6174-D747-8D45-31F211622F30}" destId="{421477D8-87FB-CB46-800C-AF5BE18708CF}" srcOrd="0" destOrd="0" presId="urn:microsoft.com/office/officeart/2005/8/layout/default#2"/>
    <dgm:cxn modelId="{3AF7A72D-2387-6C47-A70F-E1F796B647E6}" type="presOf" srcId="{6606A2E3-1043-9D46-A25F-90ADF1BF5E20}" destId="{97CEFB03-0ACD-6E46-B3D3-4AF3F2AEFC9F}" srcOrd="0" destOrd="0" presId="urn:microsoft.com/office/officeart/2005/8/layout/default#2"/>
    <dgm:cxn modelId="{C322C727-EDC1-5B42-81FC-BC9F2C2670D7}" srcId="{6606A2E3-1043-9D46-A25F-90ADF1BF5E20}" destId="{5F43A7C9-4D9F-D54F-82D7-4C7F6618EC72}" srcOrd="1" destOrd="0" parTransId="{F6B8B4DF-DEC1-DD46-9450-5F52CCBEB5FB}" sibTransId="{EB084FCC-6BD8-4F47-A104-FAE3DD568DEC}"/>
    <dgm:cxn modelId="{1F5EE3DF-04A5-2946-ACA0-5C8520487C89}" type="presParOf" srcId="{97CEFB03-0ACD-6E46-B3D3-4AF3F2AEFC9F}" destId="{421477D8-87FB-CB46-800C-AF5BE18708CF}" srcOrd="0" destOrd="0" presId="urn:microsoft.com/office/officeart/2005/8/layout/default#2"/>
    <dgm:cxn modelId="{C801CDF4-1EFD-8D49-A1A6-B80D7E1EEC06}" type="presParOf" srcId="{97CEFB03-0ACD-6E46-B3D3-4AF3F2AEFC9F}" destId="{5B4C77BF-B560-244E-8C63-9174112AB3FD}" srcOrd="1" destOrd="0" presId="urn:microsoft.com/office/officeart/2005/8/layout/default#2"/>
    <dgm:cxn modelId="{774A2048-94F3-C946-8DA4-A5E8330A06C6}" type="presParOf" srcId="{97CEFB03-0ACD-6E46-B3D3-4AF3F2AEFC9F}" destId="{FB16DC6B-9AEC-7E4A-825E-4890CE4FF49B}" srcOrd="2" destOrd="0" presId="urn:microsoft.com/office/officeart/2005/8/layout/default#2"/>
    <dgm:cxn modelId="{C024FFD7-DF17-334A-BE37-C06E0ECA92F9}" type="presParOf" srcId="{97CEFB03-0ACD-6E46-B3D3-4AF3F2AEFC9F}" destId="{96322CF8-6DD8-0B44-8A58-209DFBCF5C01}" srcOrd="3" destOrd="0" presId="urn:microsoft.com/office/officeart/2005/8/layout/default#2"/>
    <dgm:cxn modelId="{753102E2-D019-8F4A-B59A-B537F9E63F1E}" type="presParOf" srcId="{97CEFB03-0ACD-6E46-B3D3-4AF3F2AEFC9F}" destId="{C1868225-F9F8-5B4B-8DA1-9E5EAF33AFC1}" srcOrd="4"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a:solidFill>
          <a:schemeClr val="bg1"/>
        </a:solidFill>
        <a:ln>
          <a:solidFill>
            <a:schemeClr val="accent1"/>
          </a:solidFill>
        </a:ln>
      </dgm:spPr>
      <dgm:t>
        <a:bodyPr/>
        <a:lstStyle/>
        <a:p>
          <a:pPr rtl="0"/>
          <a:r>
            <a:rPr lang="en-US" sz="3200" dirty="0" smtClean="0">
              <a:solidFill>
                <a:schemeClr val="tx1"/>
              </a:solidFill>
            </a:rPr>
            <a:t>Move data between the computer and  its external environment</a:t>
          </a:r>
          <a:endParaRPr lang="en-US" sz="3200" dirty="0">
            <a:solidFill>
              <a:schemeClr val="tx1"/>
            </a:solidFill>
          </a:endParaRP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a:solidFill>
          <a:schemeClr val="bg1"/>
        </a:solidFill>
        <a:ln>
          <a:solidFill>
            <a:schemeClr val="accent1"/>
          </a:solidFill>
        </a:ln>
      </dgm:spPr>
      <dgm:t>
        <a:bodyPr/>
        <a:lstStyle/>
        <a:p>
          <a:pPr rtl="0"/>
          <a:r>
            <a:rPr lang="en-US" dirty="0" smtClean="0">
              <a:solidFill>
                <a:schemeClr val="tx1"/>
              </a:solidFill>
            </a:rPr>
            <a:t>Secondary memory devices (e.g. disks)</a:t>
          </a:r>
          <a:endParaRPr lang="en-US" dirty="0">
            <a:solidFill>
              <a:schemeClr val="tx1"/>
            </a:solidFill>
          </a:endParaRP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a:solidFill>
          <a:schemeClr val="bg1"/>
        </a:solidFill>
        <a:ln>
          <a:solidFill>
            <a:schemeClr val="accent1"/>
          </a:solidFill>
        </a:ln>
      </dgm:spPr>
      <dgm:t>
        <a:bodyPr/>
        <a:lstStyle/>
        <a:p>
          <a:pPr rtl="0"/>
          <a:r>
            <a:rPr lang="en-US" dirty="0" smtClean="0">
              <a:solidFill>
                <a:schemeClr val="tx1"/>
              </a:solidFill>
            </a:rPr>
            <a:t>Communications equipment</a:t>
          </a:r>
          <a:endParaRPr lang="en-US" dirty="0">
            <a:solidFill>
              <a:schemeClr val="tx1"/>
            </a:solidFill>
          </a:endParaRP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a:solidFill>
          <a:schemeClr val="bg1"/>
        </a:solidFill>
        <a:ln>
          <a:solidFill>
            <a:schemeClr val="accent1"/>
          </a:solidFill>
        </a:ln>
      </dgm:spPr>
      <dgm:t>
        <a:bodyPr/>
        <a:lstStyle/>
        <a:p>
          <a:pPr rtl="0"/>
          <a:r>
            <a:rPr lang="en-US" dirty="0" smtClean="0">
              <a:solidFill>
                <a:schemeClr val="tx1"/>
              </a:solidFill>
            </a:rPr>
            <a:t>Terminals</a:t>
          </a:r>
          <a:endParaRPr lang="en-US" dirty="0">
            <a:solidFill>
              <a:schemeClr val="tx1"/>
            </a:solidFill>
          </a:endParaRP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t>
        <a:bodyPr/>
        <a:lstStyle/>
        <a:p>
          <a:endParaRPr lang="en-US"/>
        </a:p>
      </dgm:t>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t>
        <a:bodyPr/>
        <a:lstStyle/>
        <a:p>
          <a:endParaRPr lang="en-US"/>
        </a:p>
      </dgm:t>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t>
        <a:bodyPr/>
        <a:lstStyle/>
        <a:p>
          <a:endParaRPr lang="en-US"/>
        </a:p>
      </dgm:t>
    </dgm:pt>
    <dgm:pt modelId="{7DFDED8C-5B5E-3248-9C35-343FAC1D1ED5}" type="pres">
      <dgm:prSet presAssocID="{D597B50C-11BB-394D-B818-DA50C2C7943D}" presName="connTx" presStyleLbl="parChTrans1D2" presStyleIdx="0" presStyleCnt="3"/>
      <dgm:spPr/>
      <dgm:t>
        <a:bodyPr/>
        <a:lstStyle/>
        <a:p>
          <a:endParaRPr lang="en-US"/>
        </a:p>
      </dgm:t>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t>
        <a:bodyPr/>
        <a:lstStyle/>
        <a:p>
          <a:endParaRPr lang="en-US"/>
        </a:p>
      </dgm:t>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t>
        <a:bodyPr/>
        <a:lstStyle/>
        <a:p>
          <a:endParaRPr lang="en-US"/>
        </a:p>
      </dgm:t>
    </dgm:pt>
    <dgm:pt modelId="{EE4943FE-39BA-C44A-9739-E30FFB19C540}" type="pres">
      <dgm:prSet presAssocID="{9F53347B-0A37-9E47-8A36-A015DFA4688A}" presName="connTx" presStyleLbl="parChTrans1D2" presStyleIdx="1" presStyleCnt="3"/>
      <dgm:spPr/>
      <dgm:t>
        <a:bodyPr/>
        <a:lstStyle/>
        <a:p>
          <a:endParaRPr lang="en-US"/>
        </a:p>
      </dgm:t>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t>
        <a:bodyPr/>
        <a:lstStyle/>
        <a:p>
          <a:endParaRPr lang="en-US"/>
        </a:p>
      </dgm:t>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t>
        <a:bodyPr/>
        <a:lstStyle/>
        <a:p>
          <a:endParaRPr lang="en-US"/>
        </a:p>
      </dgm:t>
    </dgm:pt>
    <dgm:pt modelId="{8FB34180-4636-BB45-9DD3-07197FCC8D9A}" type="pres">
      <dgm:prSet presAssocID="{B09460E4-89CE-EB46-9D27-B834E60B077C}" presName="connTx" presStyleLbl="parChTrans1D2" presStyleIdx="2" presStyleCnt="3"/>
      <dgm:spPr/>
      <dgm:t>
        <a:bodyPr/>
        <a:lstStyle/>
        <a:p>
          <a:endParaRPr lang="en-US"/>
        </a:p>
      </dgm:t>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t>
        <a:bodyPr/>
        <a:lstStyle/>
        <a:p>
          <a:endParaRPr lang="en-US"/>
        </a:p>
      </dgm:t>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3899724-4203-2E4B-9E7D-435C1478A384}" type="presOf" srcId="{B09460E4-89CE-EB46-9D27-B834E60B077C}" destId="{8FB34180-4636-BB45-9DD3-07197FCC8D9A}" srcOrd="1" destOrd="0" presId="urn:microsoft.com/office/officeart/2005/8/layout/hierarchy5"/>
    <dgm:cxn modelId="{4E8BCC0A-9B34-264C-8958-C0BCFC2BEBCD}" type="presOf" srcId="{4B479AE9-1E14-9B4B-B58C-2BE94915783B}" destId="{0A4B2E8D-11E8-0B43-B8E6-B0FC31F8806C}" srcOrd="0" destOrd="0" presId="urn:microsoft.com/office/officeart/2005/8/layout/hierarchy5"/>
    <dgm:cxn modelId="{DC4292FA-C50D-C54E-A793-22AA83E9B774}" type="presOf" srcId="{D597B50C-11BB-394D-B818-DA50C2C7943D}" destId="{7DFDED8C-5B5E-3248-9C35-343FAC1D1ED5}" srcOrd="1" destOrd="0" presId="urn:microsoft.com/office/officeart/2005/8/layout/hierarchy5"/>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A69D36B7-6F1B-1E43-BF0D-63D7AA0F17BA}" srcId="{EEFA41DF-5A8B-3D4D-97A0-FB4A48D62AEB}" destId="{62798AD3-A234-374F-872D-8C94832D946E}" srcOrd="0" destOrd="0" parTransId="{D597B50C-11BB-394D-B818-DA50C2C7943D}" sibTransId="{ABFE6964-F7ED-9245-9D24-A747C1790289}"/>
    <dgm:cxn modelId="{89545939-D653-F348-9BC1-8812F89B80EF}" type="presOf" srcId="{9F53347B-0A37-9E47-8A36-A015DFA4688A}" destId="{EE4943FE-39BA-C44A-9739-E30FFB19C540}" srcOrd="1"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AB11E6F6-BAC8-AD43-B037-A4E36CB6552F}" srcId="{EEFA41DF-5A8B-3D4D-97A0-FB4A48D62AEB}" destId="{4B479AE9-1E14-9B4B-B58C-2BE94915783B}" srcOrd="1" destOrd="0" parTransId="{9F53347B-0A37-9E47-8A36-A015DFA4688A}" sibTransId="{1AD8A2FB-CD95-6442-9623-F4607643298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4" qsCatId="simple" csTypeId="urn:microsoft.com/office/officeart/2005/8/colors/accent1_2" csCatId="accent1" phldr="1"/>
      <dgm:spPr/>
      <dgm:t>
        <a:bodyPr/>
        <a:lstStyle/>
        <a:p>
          <a:endParaRPr lang="en-US"/>
        </a:p>
      </dgm:t>
    </dgm:pt>
    <dgm:pt modelId="{EC8F9867-988D-4B45-AAFF-E032C295F482}">
      <dgm:prSet/>
      <dgm:spPr/>
      <dgm:t>
        <a:bodyPr/>
        <a:lstStyle/>
        <a:p>
          <a:r>
            <a:rPr lang="en-US" dirty="0" smtClean="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smtClean="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t>
        <a:bodyPr/>
        <a:lstStyle/>
        <a:p>
          <a:endParaRPr lang="en-US"/>
        </a:p>
      </dgm:t>
    </dgm:pt>
    <dgm:pt modelId="{36DB873E-21A1-144A-9AD7-E6EBFB71C30C}" type="pres">
      <dgm:prSet presAssocID="{A99EE2F2-96E3-E94E-AAF2-CDDA508BAD94}" presName="arrow" presStyleLbl="bgShp" presStyleIdx="0" presStyleCnt="1"/>
      <dgm:spPr>
        <a:solidFill>
          <a:schemeClr val="bg1"/>
        </a:solidFill>
        <a:ln>
          <a:solidFill>
            <a:schemeClr val="accent1"/>
          </a:solidFill>
        </a:ln>
      </dgm:spPr>
      <dgm:t>
        <a:bodyPr/>
        <a:lstStyle/>
        <a:p>
          <a:endParaRPr lang="en-US"/>
        </a:p>
      </dgm:t>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t>
        <a:bodyPr/>
        <a:lstStyle/>
        <a:p>
          <a:endParaRPr lang="en-US"/>
        </a:p>
      </dgm:t>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t>
        <a:bodyPr/>
        <a:lstStyle/>
        <a:p>
          <a:endParaRPr lang="en-US"/>
        </a:p>
      </dgm:t>
    </dgm:pt>
  </dgm:ptLst>
  <dgm:cxnLst>
    <dgm:cxn modelId="{FF74B327-0DB8-9E46-9C2D-0EC4EB488474}" srcId="{A99EE2F2-96E3-E94E-AAF2-CDDA508BAD94}" destId="{EC8F9867-988D-4B45-AAFF-E032C295F482}" srcOrd="0" destOrd="0" parTransId="{15BBB3AD-BACE-824E-B823-9A0F8B0B731B}" sibTransId="{694342DE-2DFE-DA4D-B949-20B362624EF5}"/>
    <dgm:cxn modelId="{743F8849-E515-D143-A8E4-AD3DEDECCD47}" type="presOf" srcId="{CE52B32C-06C4-6443-AD16-DB864EB959C0}" destId="{AA5A79E6-F2A8-FE46-95C5-F961763B77BB}" srcOrd="0" destOrd="0" presId="urn:microsoft.com/office/officeart/2005/8/layout/hProcess9"/>
    <dgm:cxn modelId="{DBC5028D-802E-0844-8A19-213ECF561A26}" type="presOf" srcId="{EC8F9867-988D-4B45-AAFF-E032C295F482}" destId="{559AD022-6B47-494A-989A-66B40C1EA3D9}" srcOrd="0" destOrd="0" presId="urn:microsoft.com/office/officeart/2005/8/layout/hProcess9"/>
    <dgm:cxn modelId="{93E52592-810D-1943-9C80-4E5353568392}" type="presOf" srcId="{A99EE2F2-96E3-E94E-AAF2-CDDA508BAD94}" destId="{43B9C9C2-F8C7-0749-9652-0164D1693909}" srcOrd="0" destOrd="0" presId="urn:microsoft.com/office/officeart/2005/8/layout/hProcess9"/>
    <dgm:cxn modelId="{B55F1616-839C-AA48-8DFB-1AB748CEE23B}" srcId="{A99EE2F2-96E3-E94E-AAF2-CDDA508BAD94}" destId="{CE52B32C-06C4-6443-AD16-DB864EB959C0}" srcOrd="1" destOrd="0" parTransId="{FB739005-8423-0B42-914A-553E152678D6}" sibTransId="{AC400D9B-818A-D544-85DA-EA297AC9D299}"/>
    <dgm:cxn modelId="{ADA15697-1C76-6540-A136-9E8F904349A5}" type="presParOf" srcId="{43B9C9C2-F8C7-0749-9652-0164D1693909}" destId="{36DB873E-21A1-144A-9AD7-E6EBFB71C30C}" srcOrd="0" destOrd="0" presId="urn:microsoft.com/office/officeart/2005/8/layout/hProcess9"/>
    <dgm:cxn modelId="{E0DCADAD-68A3-4946-8454-A514ED3F9EF8}" type="presParOf" srcId="{43B9C9C2-F8C7-0749-9652-0164D1693909}" destId="{A586CFED-CCBF-DB4B-8AE1-64958958146A}" srcOrd="1" destOrd="0" presId="urn:microsoft.com/office/officeart/2005/8/layout/hProcess9"/>
    <dgm:cxn modelId="{B3836562-6158-9948-895D-47FFFBF24286}" type="presParOf" srcId="{A586CFED-CCBF-DB4B-8AE1-64958958146A}" destId="{559AD022-6B47-494A-989A-66B40C1EA3D9}" srcOrd="0" destOrd="0" presId="urn:microsoft.com/office/officeart/2005/8/layout/hProcess9"/>
    <dgm:cxn modelId="{CE8ED8F8-04C0-5741-A566-59D4DB56165B}" type="presParOf" srcId="{A586CFED-CCBF-DB4B-8AE1-64958958146A}" destId="{D0D10D6D-9B73-554F-B8B4-33FC07A77D56}" srcOrd="1" destOrd="0" presId="urn:microsoft.com/office/officeart/2005/8/layout/hProcess9"/>
    <dgm:cxn modelId="{1FADC05C-E1FF-FA4F-AA44-F47E0C8CC613}"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smtClean="0"/>
            <a:t>An interrupt occurs while another interrupt is being processed</a:t>
          </a:r>
          <a:endParaRPr lang="en-NZ" dirty="0"/>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custT="1"/>
      <dgm:spPr>
        <a:solidFill>
          <a:schemeClr val="bg1"/>
        </a:solidFill>
        <a:ln>
          <a:solidFill>
            <a:schemeClr val="accent1"/>
          </a:solidFill>
        </a:ln>
      </dgm:spPr>
      <dgm:t>
        <a:bodyPr/>
        <a:lstStyle/>
        <a:p>
          <a:pPr rtl="0"/>
          <a:r>
            <a:rPr lang="en-US" sz="2600" dirty="0" smtClean="0"/>
            <a:t>e.g. receiving data from a communications line and printing results at the same time</a:t>
          </a:r>
          <a:endParaRPr lang="en-US" sz="2600" dirty="0"/>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smtClean="0"/>
            <a:t>Two approaches:</a:t>
          </a:r>
          <a:endParaRPr lang="en-NZ" dirty="0"/>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custT="1"/>
      <dgm:spPr>
        <a:solidFill>
          <a:schemeClr val="bg1"/>
        </a:solidFill>
        <a:ln>
          <a:solidFill>
            <a:schemeClr val="accent1"/>
          </a:solidFill>
        </a:ln>
      </dgm:spPr>
      <dgm:t>
        <a:bodyPr/>
        <a:lstStyle/>
        <a:p>
          <a:pPr rtl="0"/>
          <a:r>
            <a:rPr lang="en-NZ" sz="2600" dirty="0" smtClean="0"/>
            <a:t>Disable interrupts while an interrupt is being processed</a:t>
          </a:r>
          <a:endParaRPr lang="en-NZ" sz="2600" dirty="0"/>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custT="1"/>
      <dgm:spPr>
        <a:solidFill>
          <a:schemeClr val="bg1"/>
        </a:solidFill>
        <a:ln>
          <a:solidFill>
            <a:schemeClr val="accent1"/>
          </a:solidFill>
        </a:ln>
      </dgm:spPr>
      <dgm:t>
        <a:bodyPr/>
        <a:lstStyle/>
        <a:p>
          <a:pPr rtl="0"/>
          <a:r>
            <a:rPr lang="en-US" sz="2600" dirty="0" smtClean="0"/>
            <a:t>Use a priority scheme</a:t>
          </a:r>
          <a:endParaRPr lang="en-US" sz="2600" dirty="0"/>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t>
        <a:bodyPr/>
        <a:lstStyle/>
        <a:p>
          <a:endParaRPr lang="en-US"/>
        </a:p>
      </dgm:t>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t>
        <a:bodyPr/>
        <a:lstStyle/>
        <a:p>
          <a:endParaRPr lang="en-US"/>
        </a:p>
      </dgm:t>
    </dgm:pt>
    <dgm:pt modelId="{EAEBF06E-CDBA-5D42-ACA0-CDB013F15D32}" type="pres">
      <dgm:prSet presAssocID="{61725039-EDE0-0241-BB1F-68A904D35115}" presName="desTx" presStyleLbl="alignAccFollowNode1" presStyleIdx="0" presStyleCnt="2">
        <dgm:presLayoutVars>
          <dgm:bulletEnabled val="1"/>
        </dgm:presLayoutVars>
      </dgm:prSet>
      <dgm:spPr/>
      <dgm:t>
        <a:bodyPr/>
        <a:lstStyle/>
        <a:p>
          <a:endParaRPr lang="en-US"/>
        </a:p>
      </dgm:t>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t>
        <a:bodyPr/>
        <a:lstStyle/>
        <a:p>
          <a:endParaRPr lang="en-US"/>
        </a:p>
      </dgm:t>
    </dgm:pt>
    <dgm:pt modelId="{2584F76F-3CB1-A44A-BC5D-6B2AE9488314}" type="pres">
      <dgm:prSet presAssocID="{C034143B-51AE-A74F-A366-CED5E94A34DC}" presName="desTx" presStyleLbl="alignAccFollowNode1" presStyleIdx="1" presStyleCnt="2">
        <dgm:presLayoutVars>
          <dgm:bulletEnabled val="1"/>
        </dgm:presLayoutVars>
      </dgm:prSet>
      <dgm:spPr/>
      <dgm:t>
        <a:bodyPr/>
        <a:lstStyle/>
        <a:p>
          <a:endParaRPr lang="en-US"/>
        </a:p>
      </dgm:t>
    </dgm:pt>
  </dgm:ptLst>
  <dgm:cxnLst>
    <dgm:cxn modelId="{90183FEE-9F26-C64E-A4AE-ABE1B1B78026}" type="presOf" srcId="{69007BB0-3A6D-B942-AE4B-A89E9F6F0971}" destId="{D5A35BEA-5153-D24B-B1DD-2371FF44373E}" srcOrd="0" destOrd="0" presId="urn:microsoft.com/office/officeart/2005/8/layout/hList1"/>
    <dgm:cxn modelId="{368BF2E9-83B0-2D46-8C5A-D52EDE9812CF}" srcId="{C034143B-51AE-A74F-A366-CED5E94A34DC}" destId="{C8AC9EE9-B6CC-7C46-B15E-2C7B9AEF8A70}" srcOrd="1" destOrd="0" parTransId="{0EEAC409-36B0-2947-BBD4-21BEE30775B9}" sibTransId="{548D858A-F6C1-2E42-B8C6-F7CBA0C9A3E3}"/>
    <dgm:cxn modelId="{9ADDE226-1382-3142-A6CB-03D80A59193D}" srcId="{61725039-EDE0-0241-BB1F-68A904D35115}" destId="{19EFBAB3-8C73-4B4E-BFD4-390288903C8D}" srcOrd="0" destOrd="0" parTransId="{AB70C653-986A-0A41-BF91-176B6CB57711}" sibTransId="{21531D86-4A75-834D-B047-A359759A7B04}"/>
    <dgm:cxn modelId="{0BD26519-EF88-C84C-BF99-B5664EFC962C}" type="presOf" srcId="{19EFBAB3-8C73-4B4E-BFD4-390288903C8D}" destId="{EAEBF06E-CDBA-5D42-ACA0-CDB013F15D32}" srcOrd="0" destOrd="0" presId="urn:microsoft.com/office/officeart/2005/8/layout/hList1"/>
    <dgm:cxn modelId="{46B6AF9F-5310-7B45-9BFF-3B8CE7BD6BF6}" type="presOf" srcId="{7B979FB0-5748-5947-87A5-F4D24F0FB489}" destId="{2584F76F-3CB1-A44A-BC5D-6B2AE9488314}" srcOrd="0" destOrd="0" presId="urn:microsoft.com/office/officeart/2005/8/layout/hList1"/>
    <dgm:cxn modelId="{F46A0B17-70D3-5341-BB53-E49E221AFA8F}" type="presOf" srcId="{61725039-EDE0-0241-BB1F-68A904D35115}" destId="{A80F1619-2A2E-4440-879E-1CD49AE3B62E}" srcOrd="0" destOrd="0"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75487FEF-DAAA-084B-BC37-A6646C75B3AE}" type="presOf" srcId="{C8AC9EE9-B6CC-7C46-B15E-2C7B9AEF8A70}" destId="{2584F76F-3CB1-A44A-BC5D-6B2AE9488314}" srcOrd="0" destOrd="1"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115B6332-2489-4D4D-9686-EC9CD015E505}" type="presOf" srcId="{C034143B-51AE-A74F-A366-CED5E94A34DC}" destId="{05EE9C55-7598-D34F-BE05-E40A82C0CF1B}"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smtClean="0"/>
            <a:t>Faster access time = greater cost per bit</a:t>
          </a:r>
          <a:endParaRPr lang="en-US" dirty="0"/>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smtClean="0"/>
            <a:t>Greater capacity = smaller cost per bit</a:t>
          </a:r>
          <a:endParaRPr lang="en-US" dirty="0"/>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smtClean="0"/>
            <a:t>Greater capacity = slower access speed</a:t>
          </a:r>
          <a:endParaRPr lang="en-US" dirty="0"/>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t>
        <a:bodyPr/>
        <a:lstStyle/>
        <a:p>
          <a:endParaRPr lang="en-US"/>
        </a:p>
      </dgm:t>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t>
        <a:bodyPr/>
        <a:lstStyle/>
        <a:p>
          <a:endParaRPr lang="en-US"/>
        </a:p>
      </dgm:t>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custLinFactNeighborX="-10171" custLinFactNeighborY="-60986">
        <dgm:presLayoutVars>
          <dgm:chMax val="1"/>
          <dgm:bulletEnabled val="1"/>
        </dgm:presLayoutVars>
      </dgm:prSet>
      <dgm:spPr/>
      <dgm:t>
        <a:bodyPr/>
        <a:lstStyle/>
        <a:p>
          <a:endParaRPr lang="en-US"/>
        </a:p>
      </dgm:t>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custLinFactNeighborX="29315" custLinFactNeighborY="-12910"/>
      <dgm:spPr/>
      <dgm:t>
        <a:bodyPr/>
        <a:lstStyle/>
        <a:p>
          <a:endParaRPr lang="en-US"/>
        </a:p>
      </dgm:t>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custLinFactNeighborX="334" custLinFactNeighborY="49982">
        <dgm:presLayoutVars>
          <dgm:chMax val="0"/>
          <dgm:bulletEnabled val="1"/>
        </dgm:presLayoutVars>
      </dgm:prSet>
      <dgm:spPr/>
      <dgm:t>
        <a:bodyPr/>
        <a:lstStyle/>
        <a:p>
          <a:endParaRPr lang="en-US"/>
        </a:p>
      </dgm:t>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custLinFactNeighborX="25656" custLinFactNeighborY="15102"/>
      <dgm:spPr/>
      <dgm:t>
        <a:bodyPr/>
        <a:lstStyle/>
        <a:p>
          <a:endParaRPr lang="en-US"/>
        </a:p>
      </dgm:t>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custLinFactNeighborX="-446" custLinFactNeighborY="-2661">
        <dgm:presLayoutVars>
          <dgm:chMax val="1"/>
          <dgm:bulletEnabled val="1"/>
        </dgm:presLayoutVars>
      </dgm:prSet>
      <dgm:spPr/>
      <dgm:t>
        <a:bodyPr/>
        <a:lstStyle/>
        <a:p>
          <a:endParaRPr lang="en-US"/>
        </a:p>
      </dgm:t>
    </dgm:pt>
    <dgm:pt modelId="{71C2D9E6-8F1A-5141-9A1A-DEE2C5D2FAA9}" type="pres">
      <dgm:prSet presAssocID="{67674154-E75E-F942-88B5-DC1BF507A229}" presName="connSite1" presStyleCnt="0"/>
      <dgm:spPr/>
    </dgm:pt>
  </dgm:ptLst>
  <dgm:cxnLst>
    <dgm:cxn modelId="{51E4ADD5-8772-9E46-85EB-62F8130F832B}" srcId="{EF75B3B3-68E8-074C-ABF0-337964E7A2D7}" destId="{EE734E43-2709-9741-B02F-D5CE2AA11502}" srcOrd="0" destOrd="0" parTransId="{BD836A13-6061-7447-81DE-5AC13302B04E}" sibTransId="{4AF61A00-579E-784C-9987-4FA25037B114}"/>
    <dgm:cxn modelId="{5E6DFF8F-22FE-3A48-8A70-D08901BF9153}" type="presOf" srcId="{67674154-E75E-F942-88B5-DC1BF507A229}" destId="{A5CAA5E9-0C84-0F4A-B7F9-9A2FB183C957}"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EB395B29-CE7F-864F-94D4-1F3EF0CE75C2}" type="presOf" srcId="{FFA3272C-9CF1-1743-AE10-241542A803C6}" destId="{3B6DD367-37DE-6F46-A02B-7B831D8AB759}"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E2F9B763-1F77-F240-86F0-B5B2D1AE727A}" type="presOf" srcId="{1C15254A-7675-5C4E-A30C-076850EA6603}" destId="{36ED39BC-97BF-9649-BAD0-0858DA0CB2F8}"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smtClean="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smtClean="0">
              <a:solidFill>
                <a:schemeClr val="accent1">
                  <a:lumMod val="75000"/>
                </a:schemeClr>
              </a:solidFill>
            </a:rPr>
            <a:t>Also referred to as auxiliary memory</a:t>
          </a:r>
          <a:endParaRPr lang="en-US" b="1" i="0" dirty="0">
            <a:solidFill>
              <a:schemeClr val="accent1">
                <a:lumMod val="75000"/>
              </a:schemeClr>
            </a:solidFill>
          </a:endParaRP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smtClean="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smtClean="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smtClean="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t>
        <a:bodyPr/>
        <a:lstStyle/>
        <a:p>
          <a:endParaRPr lang="en-US"/>
        </a:p>
      </dgm:t>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t>
        <a:bodyPr/>
        <a:lstStyle/>
        <a:p>
          <a:endParaRPr lang="en-US"/>
        </a:p>
      </dgm:t>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93839" custLinFactX="-8049" custLinFactY="12260" custLinFactNeighborX="-100000" custLinFactNeighborY="100000">
        <dgm:presLayoutVars>
          <dgm:bulletEnabled val="1"/>
        </dgm:presLayoutVars>
      </dgm:prSet>
      <dgm:spPr/>
      <dgm:t>
        <a:bodyPr/>
        <a:lstStyle/>
        <a:p>
          <a:endParaRPr lang="en-US"/>
        </a:p>
      </dgm:t>
    </dgm:pt>
  </dgm:ptLst>
  <dgm:cxnLst>
    <dgm:cxn modelId="{C48A06AB-ABD4-E74D-AC31-A8353A980372}" srcId="{54892FE1-425C-544B-BC60-F285FB536EA1}" destId="{BF181567-7121-4542-A101-01B592EB901F}" srcOrd="2" destOrd="0" parTransId="{20FEDE42-B839-AF47-B50D-6D25ADD594DB}" sibTransId="{4C37D257-8050-F34F-B393-493A8DF9C3C6}"/>
    <dgm:cxn modelId="{8AC56509-0070-A340-9C60-BD8473AA528C}" srcId="{54892FE1-425C-544B-BC60-F285FB536EA1}" destId="{F967E9AC-D9D9-344C-B086-D9FCB33D0AFF}" srcOrd="1" destOrd="0" parTransId="{FE77EDD4-D9D0-2844-A7EB-75EAD9B1E0A5}" sibTransId="{BAB18CC8-3A4D-304F-8AAB-1901AE38D975}"/>
    <dgm:cxn modelId="{D9902C3E-9DB1-A743-AFDD-2CB082C7328B}" srcId="{54892FE1-425C-544B-BC60-F285FB536EA1}" destId="{0BCDDA9E-BCBA-A547-B425-05BBDFA55B70}" srcOrd="0" destOrd="0" parTransId="{95E09E98-5716-834F-A8A8-22B0095F04AB}" sibTransId="{4C91F34A-33D9-E843-A930-A51B24EF2C6D}"/>
    <dgm:cxn modelId="{C3DE36C5-569C-B942-8022-E59FA18F893B}" type="presOf" srcId="{F967E9AC-D9D9-344C-B086-D9FCB33D0AFF}" destId="{F74A3067-0BE3-F34A-964B-C151F7DE1B35}" srcOrd="0" destOrd="2"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CF88C6C8-9888-5346-91C8-5BC72DCA6A12}" type="presOf" srcId="{89C0B980-160C-CD47-9E1D-9D9734FBA703}" destId="{1352029B-DF4D-9142-B301-2F7B2DA2D33D}" srcOrd="0" destOrd="0" presId="urn:microsoft.com/office/officeart/2005/8/layout/lProcess3"/>
    <dgm:cxn modelId="{58E890AF-4B3A-B04B-9B99-594754178B97}" type="presOf" srcId="{175B0D45-A947-2B48-8402-F380B0D27260}" destId="{6840D052-5EFA-D046-A639-AD21F883913E}" srcOrd="0" destOrd="0" presId="urn:microsoft.com/office/officeart/2005/8/layout/lProcess3"/>
    <dgm:cxn modelId="{01E6586D-F8DA-F243-81B9-4B15BC35AE43}" type="presOf" srcId="{54892FE1-425C-544B-BC60-F285FB536EA1}" destId="{F74A3067-0BE3-F34A-964B-C151F7DE1B35}" srcOrd="0" destOrd="0" presId="urn:microsoft.com/office/officeart/2005/8/layout/lProcess3"/>
    <dgm:cxn modelId="{70F51B56-0AA9-5F42-9885-F58CDA6FCF0A}" type="presOf" srcId="{BF181567-7121-4542-A101-01B592EB901F}" destId="{F74A3067-0BE3-F34A-964B-C151F7DE1B35}" srcOrd="0" destOrd="3" presId="urn:microsoft.com/office/officeart/2005/8/layout/lProcess3"/>
    <dgm:cxn modelId="{14E0A106-3A8E-074E-9355-FD7D34C2D993}" type="presOf" srcId="{0BCDDA9E-BCBA-A547-B425-05BBDFA55B70}" destId="{F74A3067-0BE3-F34A-964B-C151F7DE1B35}" srcOrd="0" destOrd="1" presId="urn:microsoft.com/office/officeart/2005/8/layout/lProcess3"/>
    <dgm:cxn modelId="{0F2616E1-C618-5641-B03D-3D0727383C37}" srcId="{89C0B980-160C-CD47-9E1D-9D9734FBA703}" destId="{175B0D45-A947-2B48-8402-F380B0D27260}" srcOrd="0" destOrd="0" parTransId="{AB5B8FAE-28D1-3E4B-87B6-159E83F52300}" sibTransId="{DCCC82D3-F28C-EF45-AF62-02CC708720FC}"/>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dirty="0" smtClean="0">
              <a:solidFill>
                <a:schemeClr val="tx1"/>
              </a:solidFill>
            </a:rPr>
            <a:t>Main categories are:</a:t>
          </a:r>
          <a:endParaRPr lang="en-US" dirty="0">
            <a:solidFill>
              <a:schemeClr val="tx1"/>
            </a:solidFill>
          </a:endParaRPr>
        </a:p>
      </dgm: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Cache size</a:t>
          </a:r>
        </a:p>
      </dgm:t>
    </dgm:pt>
    <dgm:pt modelId="{7958A09B-5EEE-DC46-8C36-9B68BE9ED5D0}" type="parTrans" cxnId="{25200577-C5CE-1D41-B819-D085362B608E}">
      <dgm:prSet/>
      <dgm:spPr>
        <a:solidFill>
          <a:schemeClr val="tx1">
            <a:lumMod val="85000"/>
            <a:lumOff val="15000"/>
            <a:alpha val="90000"/>
          </a:schemeClr>
        </a:solidFill>
        <a:ln>
          <a:noFill/>
        </a:ln>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Block size</a:t>
          </a:r>
        </a:p>
      </dgm:t>
    </dgm:pt>
    <dgm:pt modelId="{831C031B-1632-5047-9EF0-E9A260FEEA5E}" type="parTrans" cxnId="{7D4AC27D-FAFB-8642-99FD-9DCDB568C5FE}">
      <dgm:prSet/>
      <dgm:spPr>
        <a:solidFill>
          <a:schemeClr val="tx1">
            <a:lumMod val="85000"/>
            <a:lumOff val="15000"/>
            <a:alpha val="90000"/>
          </a:schemeClr>
        </a:solidFill>
        <a:ln>
          <a:noFill/>
        </a:ln>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Mapping function</a:t>
          </a:r>
        </a:p>
      </dgm:t>
    </dgm:pt>
    <dgm:pt modelId="{CAC393E0-2B35-074D-97A7-114F50E1E562}" type="parTrans" cxnId="{30149AEA-B13E-BD42-9C22-658464C522D3}">
      <dgm:prSet/>
      <dgm:spPr>
        <a:solidFill>
          <a:schemeClr val="tx1">
            <a:lumMod val="85000"/>
            <a:lumOff val="15000"/>
            <a:alpha val="90000"/>
          </a:schemeClr>
        </a:solidFill>
        <a:ln>
          <a:noFill/>
        </a:ln>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Write policy</a:t>
          </a:r>
        </a:p>
      </dgm:t>
    </dgm:pt>
    <dgm:pt modelId="{2242F9F8-DD62-F949-9905-D5E5314B0D8C}" type="parTrans" cxnId="{01D23C76-8F09-2A4F-A9A3-1A2BB9E5B42F}">
      <dgm:prSet/>
      <dgm:spPr>
        <a:solidFill>
          <a:schemeClr val="tx1">
            <a:lumMod val="85000"/>
            <a:lumOff val="15000"/>
            <a:alpha val="90000"/>
          </a:schemeClr>
        </a:solidFill>
        <a:ln>
          <a:noFill/>
        </a:ln>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800" dirty="0" smtClean="0">
              <a:solidFill>
                <a:schemeClr val="tx1"/>
              </a:solidFill>
            </a:rPr>
            <a:t>Number of cache levels</a:t>
          </a:r>
        </a:p>
      </dgm:t>
    </dgm:pt>
    <dgm:pt modelId="{7FC038B7-9BC1-554B-A8E9-E3B01C1E8AE7}" type="parTrans" cxnId="{804C3C44-0CF8-144C-A063-3F4D714C9B4C}">
      <dgm:prSet/>
      <dgm:spPr>
        <a:solidFill>
          <a:schemeClr val="tx1">
            <a:lumMod val="85000"/>
            <a:lumOff val="15000"/>
            <a:alpha val="90000"/>
          </a:schemeClr>
        </a:solidFill>
        <a:ln>
          <a:noFill/>
        </a:ln>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a:solidFill>
          <a:schemeClr val="bg1">
            <a:alpha val="90000"/>
          </a:schemeClr>
        </a:solidFill>
        <a:ln>
          <a:solidFill>
            <a:schemeClr val="accent1">
              <a:alpha val="90000"/>
            </a:schemeClr>
          </a:solidFill>
        </a:ln>
        <a:effectLst>
          <a:glow rad="88900">
            <a:schemeClr val="accent1">
              <a:alpha val="75000"/>
            </a:schemeClr>
          </a:glow>
          <a:softEdge rad="50800"/>
        </a:effectLst>
      </dgm:spPr>
      <dgm:t>
        <a:bodyPr/>
        <a:lstStyle/>
        <a:p>
          <a:r>
            <a:rPr lang="en-NZ" sz="1600" dirty="0" smtClean="0">
              <a:solidFill>
                <a:schemeClr val="tx1"/>
              </a:solidFill>
            </a:rPr>
            <a:t>Replacement algorithm</a:t>
          </a:r>
        </a:p>
      </dgm:t>
    </dgm:pt>
    <dgm:pt modelId="{DEAE0287-2433-FB49-9465-F186181BCEDD}" type="parTrans" cxnId="{FCA42294-4E9A-054C-BE3F-1DA02F2F19EA}">
      <dgm:prSet/>
      <dgm:spPr>
        <a:solidFill>
          <a:schemeClr val="tx1">
            <a:lumMod val="85000"/>
            <a:lumOff val="15000"/>
            <a:alpha val="90000"/>
          </a:schemeClr>
        </a:solidFill>
        <a:ln>
          <a:noFill/>
        </a:ln>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t>
        <a:bodyPr/>
        <a:lstStyle/>
        <a:p>
          <a:endParaRPr lang="en-US"/>
        </a:p>
      </dgm:t>
    </dgm:pt>
    <dgm:pt modelId="{3FA397E1-7C52-9E40-B934-14D19DD40891}" type="pres">
      <dgm:prSet presAssocID="{F4400882-3102-2841-AC76-D4D425E98448}" presName="centerShape" presStyleLbl="node0" presStyleIdx="0" presStyleCnt="1"/>
      <dgm:spPr/>
      <dgm:t>
        <a:bodyPr/>
        <a:lstStyle/>
        <a:p>
          <a:endParaRPr lang="en-US"/>
        </a:p>
      </dgm:t>
    </dgm:pt>
    <dgm:pt modelId="{0CE9912B-CB3D-474A-8CC6-7D0D15FCC68A}" type="pres">
      <dgm:prSet presAssocID="{7958A09B-5EEE-DC46-8C36-9B68BE9ED5D0}" presName="parTrans" presStyleLbl="sibTrans2D1" presStyleIdx="0" presStyleCnt="6"/>
      <dgm:spPr/>
      <dgm:t>
        <a:bodyPr/>
        <a:lstStyle/>
        <a:p>
          <a:endParaRPr lang="en-US"/>
        </a:p>
      </dgm:t>
    </dgm:pt>
    <dgm:pt modelId="{4CE99F9E-979C-1E49-A03B-C814662FFDA9}" type="pres">
      <dgm:prSet presAssocID="{7958A09B-5EEE-DC46-8C36-9B68BE9ED5D0}" presName="connectorText" presStyleLbl="sibTrans2D1" presStyleIdx="0" presStyleCnt="6"/>
      <dgm:spPr/>
      <dgm:t>
        <a:bodyPr/>
        <a:lstStyle/>
        <a:p>
          <a:endParaRPr lang="en-US"/>
        </a:p>
      </dgm:t>
    </dgm:pt>
    <dgm:pt modelId="{BD27A3AF-D2CF-A047-B6F7-04098E8CD5CB}" type="pres">
      <dgm:prSet presAssocID="{70599669-D876-F14A-8B24-210DD8FDDEAC}" presName="node" presStyleLbl="node1" presStyleIdx="0" presStyleCnt="6">
        <dgm:presLayoutVars>
          <dgm:bulletEnabled val="1"/>
        </dgm:presLayoutVars>
      </dgm:prSet>
      <dgm:spPr/>
      <dgm:t>
        <a:bodyPr/>
        <a:lstStyle/>
        <a:p>
          <a:endParaRPr lang="en-US"/>
        </a:p>
      </dgm:t>
    </dgm:pt>
    <dgm:pt modelId="{47B684DF-B714-1E42-B923-713D0524893F}" type="pres">
      <dgm:prSet presAssocID="{831C031B-1632-5047-9EF0-E9A260FEEA5E}" presName="parTrans" presStyleLbl="sibTrans2D1" presStyleIdx="1" presStyleCnt="6"/>
      <dgm:spPr/>
      <dgm:t>
        <a:bodyPr/>
        <a:lstStyle/>
        <a:p>
          <a:endParaRPr lang="en-US"/>
        </a:p>
      </dgm:t>
    </dgm:pt>
    <dgm:pt modelId="{A5878825-8F01-D94A-B4FF-5EE703B3FA90}" type="pres">
      <dgm:prSet presAssocID="{831C031B-1632-5047-9EF0-E9A260FEEA5E}" presName="connectorText" presStyleLbl="sibTrans2D1" presStyleIdx="1" presStyleCnt="6"/>
      <dgm:spPr/>
      <dgm:t>
        <a:bodyPr/>
        <a:lstStyle/>
        <a:p>
          <a:endParaRPr lang="en-US"/>
        </a:p>
      </dgm:t>
    </dgm:pt>
    <dgm:pt modelId="{4B2B8829-71AB-AF43-83AA-885F4124C847}" type="pres">
      <dgm:prSet presAssocID="{AAE1D245-610A-1943-9BA3-BE1C5A496E9A}" presName="node" presStyleLbl="node1" presStyleIdx="1" presStyleCnt="6">
        <dgm:presLayoutVars>
          <dgm:bulletEnabled val="1"/>
        </dgm:presLayoutVars>
      </dgm:prSet>
      <dgm:spPr/>
      <dgm:t>
        <a:bodyPr/>
        <a:lstStyle/>
        <a:p>
          <a:endParaRPr lang="en-US"/>
        </a:p>
      </dgm:t>
    </dgm:pt>
    <dgm:pt modelId="{289654D2-F4F8-B54C-BB11-89463C432F13}" type="pres">
      <dgm:prSet presAssocID="{CAC393E0-2B35-074D-97A7-114F50E1E562}" presName="parTrans" presStyleLbl="sibTrans2D1" presStyleIdx="2" presStyleCnt="6"/>
      <dgm:spPr/>
      <dgm:t>
        <a:bodyPr/>
        <a:lstStyle/>
        <a:p>
          <a:endParaRPr lang="en-US"/>
        </a:p>
      </dgm:t>
    </dgm:pt>
    <dgm:pt modelId="{A2AFE4C9-A432-0240-8108-D2B30ECD2494}" type="pres">
      <dgm:prSet presAssocID="{CAC393E0-2B35-074D-97A7-114F50E1E562}" presName="connectorText" presStyleLbl="sibTrans2D1" presStyleIdx="2" presStyleCnt="6"/>
      <dgm:spPr/>
      <dgm:t>
        <a:bodyPr/>
        <a:lstStyle/>
        <a:p>
          <a:endParaRPr lang="en-US"/>
        </a:p>
      </dgm:t>
    </dgm:pt>
    <dgm:pt modelId="{B9FC0CC6-5794-8D44-9D5C-EF8A2B28FD16}" type="pres">
      <dgm:prSet presAssocID="{BBD80658-9F24-5947-B228-734210C01F19}" presName="node" presStyleLbl="node1" presStyleIdx="2" presStyleCnt="6">
        <dgm:presLayoutVars>
          <dgm:bulletEnabled val="1"/>
        </dgm:presLayoutVars>
      </dgm:prSet>
      <dgm:spPr/>
      <dgm:t>
        <a:bodyPr/>
        <a:lstStyle/>
        <a:p>
          <a:endParaRPr lang="en-US"/>
        </a:p>
      </dgm:t>
    </dgm:pt>
    <dgm:pt modelId="{EECDA9A7-212F-1046-9A38-3512EA3050BC}" type="pres">
      <dgm:prSet presAssocID="{DEAE0287-2433-FB49-9465-F186181BCEDD}" presName="parTrans" presStyleLbl="sibTrans2D1" presStyleIdx="3" presStyleCnt="6"/>
      <dgm:spPr/>
      <dgm:t>
        <a:bodyPr/>
        <a:lstStyle/>
        <a:p>
          <a:endParaRPr lang="en-US"/>
        </a:p>
      </dgm:t>
    </dgm:pt>
    <dgm:pt modelId="{831E6BFA-7515-A141-B84F-8148019BF6BB}" type="pres">
      <dgm:prSet presAssocID="{DEAE0287-2433-FB49-9465-F186181BCEDD}" presName="connectorText" presStyleLbl="sibTrans2D1" presStyleIdx="3" presStyleCnt="6"/>
      <dgm:spPr/>
      <dgm:t>
        <a:bodyPr/>
        <a:lstStyle/>
        <a:p>
          <a:endParaRPr lang="en-US"/>
        </a:p>
      </dgm:t>
    </dgm:pt>
    <dgm:pt modelId="{BCB8DC9A-CEC1-7E4E-9C78-9534F2EC03C1}" type="pres">
      <dgm:prSet presAssocID="{850F11DE-6849-0E48-AD42-1256F3F3DC8D}" presName="node" presStyleLbl="node1" presStyleIdx="3" presStyleCnt="6" custScaleX="112131">
        <dgm:presLayoutVars>
          <dgm:bulletEnabled val="1"/>
        </dgm:presLayoutVars>
      </dgm:prSet>
      <dgm:spPr/>
      <dgm:t>
        <a:bodyPr/>
        <a:lstStyle/>
        <a:p>
          <a:endParaRPr lang="en-US"/>
        </a:p>
      </dgm:t>
    </dgm:pt>
    <dgm:pt modelId="{99D146F3-C688-5848-9F3C-93A81D825FF9}" type="pres">
      <dgm:prSet presAssocID="{2242F9F8-DD62-F949-9905-D5E5314B0D8C}" presName="parTrans" presStyleLbl="sibTrans2D1" presStyleIdx="4" presStyleCnt="6"/>
      <dgm:spPr/>
      <dgm:t>
        <a:bodyPr/>
        <a:lstStyle/>
        <a:p>
          <a:endParaRPr lang="en-US"/>
        </a:p>
      </dgm:t>
    </dgm:pt>
    <dgm:pt modelId="{5E21C6B1-1337-DE41-8E05-4D27118E142B}" type="pres">
      <dgm:prSet presAssocID="{2242F9F8-DD62-F949-9905-D5E5314B0D8C}" presName="connectorText" presStyleLbl="sibTrans2D1" presStyleIdx="4" presStyleCnt="6"/>
      <dgm:spPr/>
      <dgm:t>
        <a:bodyPr/>
        <a:lstStyle/>
        <a:p>
          <a:endParaRPr lang="en-US"/>
        </a:p>
      </dgm:t>
    </dgm:pt>
    <dgm:pt modelId="{E2DB8AD2-B770-244C-848D-9975C9B2F8B3}" type="pres">
      <dgm:prSet presAssocID="{815460D6-468F-734A-B619-7537C568DCFD}" presName="node" presStyleLbl="node1" presStyleIdx="4" presStyleCnt="6">
        <dgm:presLayoutVars>
          <dgm:bulletEnabled val="1"/>
        </dgm:presLayoutVars>
      </dgm:prSet>
      <dgm:spPr/>
      <dgm:t>
        <a:bodyPr/>
        <a:lstStyle/>
        <a:p>
          <a:endParaRPr lang="en-US"/>
        </a:p>
      </dgm:t>
    </dgm:pt>
    <dgm:pt modelId="{1E9B6624-6511-B947-8BEE-05DEAFFDBF83}" type="pres">
      <dgm:prSet presAssocID="{7FC038B7-9BC1-554B-A8E9-E3B01C1E8AE7}" presName="parTrans" presStyleLbl="sibTrans2D1" presStyleIdx="5" presStyleCnt="6"/>
      <dgm:spPr/>
      <dgm:t>
        <a:bodyPr/>
        <a:lstStyle/>
        <a:p>
          <a:endParaRPr lang="en-US"/>
        </a:p>
      </dgm:t>
    </dgm:pt>
    <dgm:pt modelId="{C470BF10-7558-604C-B5AE-FBC0380BB45F}" type="pres">
      <dgm:prSet presAssocID="{7FC038B7-9BC1-554B-A8E9-E3B01C1E8AE7}" presName="connectorText" presStyleLbl="sibTrans2D1" presStyleIdx="5" presStyleCnt="6"/>
      <dgm:spPr/>
      <dgm:t>
        <a:bodyPr/>
        <a:lstStyle/>
        <a:p>
          <a:endParaRPr lang="en-US"/>
        </a:p>
      </dgm:t>
    </dgm:pt>
    <dgm:pt modelId="{0BE5F01D-D17C-D44A-A17A-17F1E6D7771F}" type="pres">
      <dgm:prSet presAssocID="{D7DEF92A-37B4-7842-88BF-9F910CA37D06}" presName="node" presStyleLbl="node1" presStyleIdx="5" presStyleCnt="6">
        <dgm:presLayoutVars>
          <dgm:bulletEnabled val="1"/>
        </dgm:presLayoutVars>
      </dgm:prSet>
      <dgm:spPr/>
      <dgm:t>
        <a:bodyPr/>
        <a:lstStyle/>
        <a:p>
          <a:endParaRPr lang="en-US"/>
        </a:p>
      </dgm:t>
    </dgm:pt>
  </dgm:ptLst>
  <dgm:cxnLst>
    <dgm:cxn modelId="{7E5E4ECB-7F8D-8849-A1CC-102A9B2F906E}" type="presOf" srcId="{089B8AD7-DAEA-D54A-89DB-CF3FCB220AD0}" destId="{61EAFA89-4509-1641-BFF1-11EF1EB030CE}" srcOrd="0" destOrd="0" presId="urn:microsoft.com/office/officeart/2005/8/layout/radial5"/>
    <dgm:cxn modelId="{10A8454D-5A66-774B-A123-4ED642516DC2}" type="presOf" srcId="{7958A09B-5EEE-DC46-8C36-9B68BE9ED5D0}" destId="{4CE99F9E-979C-1E49-A03B-C814662FFDA9}"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F431EEB5-363D-4545-B4D6-5E57D9501ADD}" type="presOf" srcId="{AAE1D245-610A-1943-9BA3-BE1C5A496E9A}" destId="{4B2B8829-71AB-AF43-83AA-885F4124C847}" srcOrd="0" destOrd="0" presId="urn:microsoft.com/office/officeart/2005/8/layout/radial5"/>
    <dgm:cxn modelId="{DA3D3B7D-E5E1-744D-8622-1D1AABE81984}" type="presOf" srcId="{7958A09B-5EEE-DC46-8C36-9B68BE9ED5D0}" destId="{0CE9912B-CB3D-474A-8CC6-7D0D15FCC68A}"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CE96F323-037D-6745-9613-F3A05BFB900C}" type="presOf" srcId="{7FC038B7-9BC1-554B-A8E9-E3B01C1E8AE7}" destId="{1E9B6624-6511-B947-8BEE-05DEAFFDBF83}" srcOrd="0" destOrd="0" presId="urn:microsoft.com/office/officeart/2005/8/layout/radial5"/>
    <dgm:cxn modelId="{25200577-C5CE-1D41-B819-D085362B608E}" srcId="{F4400882-3102-2841-AC76-D4D425E98448}" destId="{70599669-D876-F14A-8B24-210DD8FDDEAC}" srcOrd="0" destOrd="0" parTransId="{7958A09B-5EEE-DC46-8C36-9B68BE9ED5D0}" sibTransId="{1A3BBB1E-F0C5-6D4E-91BB-966E506EE4C6}"/>
    <dgm:cxn modelId="{D7576962-97B8-8740-9740-9020064A93B2}" type="presOf" srcId="{CAC393E0-2B35-074D-97A7-114F50E1E562}" destId="{289654D2-F4F8-B54C-BB11-89463C432F1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96D80FC3-133A-6043-B418-73EB0EC1360B}" type="presOf" srcId="{DEAE0287-2433-FB49-9465-F186181BCEDD}" destId="{EECDA9A7-212F-1046-9A38-3512EA3050BC}"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E15B4505-8586-BA45-9B94-093423E1433C}" type="presOf" srcId="{815460D6-468F-734A-B619-7537C568DCFD}" destId="{E2DB8AD2-B770-244C-848D-9975C9B2F8B3}" srcOrd="0" destOrd="0" presId="urn:microsoft.com/office/officeart/2005/8/layout/radial5"/>
    <dgm:cxn modelId="{D13D57FA-AAE9-6D49-9304-AC03977F2C78}" type="presOf" srcId="{70599669-D876-F14A-8B24-210DD8FDDEAC}" destId="{BD27A3AF-D2CF-A047-B6F7-04098E8CD5CB}" srcOrd="0" destOrd="0" presId="urn:microsoft.com/office/officeart/2005/8/layout/radial5"/>
    <dgm:cxn modelId="{67F52E9E-3001-D448-AA0F-4CDF10B0EFCE}" type="presOf" srcId="{850F11DE-6849-0E48-AD42-1256F3F3DC8D}" destId="{BCB8DC9A-CEC1-7E4E-9C78-9534F2EC03C1}" srcOrd="0" destOrd="0" presId="urn:microsoft.com/office/officeart/2005/8/layout/radial5"/>
    <dgm:cxn modelId="{30149AEA-B13E-BD42-9C22-658464C522D3}" srcId="{F4400882-3102-2841-AC76-D4D425E98448}" destId="{BBD80658-9F24-5947-B228-734210C01F19}" srcOrd="2" destOrd="0" parTransId="{CAC393E0-2B35-074D-97A7-114F50E1E562}" sibTransId="{24BFB6C2-298D-974E-9971-17BFD0C401AB}"/>
    <dgm:cxn modelId="{01D23C76-8F09-2A4F-A9A3-1A2BB9E5B42F}" srcId="{F4400882-3102-2841-AC76-D4D425E98448}" destId="{815460D6-468F-734A-B619-7537C568DCFD}" srcOrd="4" destOrd="0" parTransId="{2242F9F8-DD62-F949-9905-D5E5314B0D8C}" sibTransId="{EF41D69E-DF3F-A148-8DB4-B3907EAD721F}"/>
    <dgm:cxn modelId="{3F8A6A10-0418-0C40-B236-27CCF1F3CDFA}" type="presOf" srcId="{F4400882-3102-2841-AC76-D4D425E98448}" destId="{3FA397E1-7C52-9E40-B934-14D19DD40891}" srcOrd="0"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03AE3F86-D8CE-E841-9E4F-9C8BB478338D}" type="presOf" srcId="{BBD80658-9F24-5947-B228-734210C01F19}" destId="{B9FC0CC6-5794-8D44-9D5C-EF8A2B28FD16}" srcOrd="0"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smtClean="0"/>
            <a:t>Cache Size</a:t>
          </a:r>
          <a:endParaRPr lang="en-US" sz="5200" dirty="0"/>
        </a:p>
      </dgm: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smtClean="0"/>
            <a:t>Small caches have significant impact on performance</a:t>
          </a:r>
          <a:endParaRPr lang="en-US" dirty="0"/>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smtClean="0"/>
            <a:t>Block Size</a:t>
          </a:r>
          <a:endParaRPr lang="en-US" dirty="0"/>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smtClean="0"/>
            <a:t>The unit of data exchanged between cache and main memory</a:t>
          </a:r>
          <a:endParaRPr lang="en-US" dirty="0"/>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t>
        <a:bodyPr/>
        <a:lstStyle/>
        <a:p>
          <a:endParaRPr lang="en-US"/>
        </a:p>
      </dgm:t>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t>
        <a:bodyPr/>
        <a:lstStyle/>
        <a:p>
          <a:endParaRPr lang="en-US"/>
        </a:p>
      </dgm:t>
    </dgm:pt>
    <dgm:pt modelId="{F10D9A5A-38D5-C84C-BF34-89D4EDD31CE8}" type="pres">
      <dgm:prSet presAssocID="{4359329C-AEE6-AB4D-A24E-E6DE72A33F78}" presName="rootConnector" presStyleLbl="node1" presStyleIdx="0" presStyleCnt="2"/>
      <dgm:spPr/>
      <dgm:t>
        <a:bodyPr/>
        <a:lstStyle/>
        <a:p>
          <a:endParaRPr lang="en-US"/>
        </a:p>
      </dgm:t>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t>
        <a:bodyPr/>
        <a:lstStyle/>
        <a:p>
          <a:endParaRPr lang="en-US"/>
        </a:p>
      </dgm:t>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t>
        <a:bodyPr/>
        <a:lstStyle/>
        <a:p>
          <a:endParaRPr lang="en-US"/>
        </a:p>
      </dgm:t>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t>
        <a:bodyPr/>
        <a:lstStyle/>
        <a:p>
          <a:endParaRPr lang="en-US"/>
        </a:p>
      </dgm:t>
    </dgm:pt>
    <dgm:pt modelId="{C063CC95-3712-754A-8D4A-861DC6FD66DC}" type="pres">
      <dgm:prSet presAssocID="{8CA0942B-60B8-3144-A8A8-416F83738447}" presName="rootConnector" presStyleLbl="node1" presStyleIdx="1" presStyleCnt="2"/>
      <dgm:spPr/>
      <dgm:t>
        <a:bodyPr/>
        <a:lstStyle/>
        <a:p>
          <a:endParaRPr lang="en-US"/>
        </a:p>
      </dgm:t>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t>
        <a:bodyPr/>
        <a:lstStyle/>
        <a:p>
          <a:endParaRPr lang="en-US"/>
        </a:p>
      </dgm:t>
    </dgm:pt>
    <dgm:pt modelId="{FEB8D0ED-9830-E94A-81F4-6094924293A7}" type="pres">
      <dgm:prSet presAssocID="{8DFD5182-B09A-624F-A740-E41EBDAC1273}" presName="childText" presStyleLbl="bgAcc1" presStyleIdx="1" presStyleCnt="2">
        <dgm:presLayoutVars>
          <dgm:bulletEnabled val="1"/>
        </dgm:presLayoutVars>
      </dgm:prSet>
      <dgm:spPr/>
      <dgm:t>
        <a:bodyPr/>
        <a:lstStyle/>
        <a:p>
          <a:endParaRPr lang="en-US"/>
        </a:p>
      </dgm:t>
    </dgm:pt>
  </dgm:ptLst>
  <dgm:cxnLst>
    <dgm:cxn modelId="{4998F44D-9325-C744-B93F-063B2B595D37}" srcId="{3E0ED9BA-2F7B-164F-9C8C-0ECCCAC52328}" destId="{4359329C-AEE6-AB4D-A24E-E6DE72A33F78}" srcOrd="0" destOrd="0" parTransId="{3636227B-64A1-EC46-AD20-A4E291F3B1BE}" sibTransId="{62235224-C8A5-9B43-807A-395123AF0410}"/>
    <dgm:cxn modelId="{99765948-0D6E-D446-88B4-1D6D6FA1B2F2}" type="presOf" srcId="{8CA0942B-60B8-3144-A8A8-416F83738447}" destId="{C063CC95-3712-754A-8D4A-861DC6FD66DC}" srcOrd="1"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1E354B0A-7D9B-274E-8D61-015C7C546022}" type="presOf" srcId="{4359329C-AEE6-AB4D-A24E-E6DE72A33F78}" destId="{24EF14F8-BE1F-AE4B-9370-44EBA265FE08}"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6BC1FDAA-66FE-8D42-B65B-79992B7866DA}" type="presOf" srcId="{3E0ED9BA-2F7B-164F-9C8C-0ECCCAC52328}" destId="{91E4FE33-C134-A14D-90DE-7B69ADCD97F1}" srcOrd="0" destOrd="0" presId="urn:microsoft.com/office/officeart/2005/8/layout/hierarchy3"/>
    <dgm:cxn modelId="{E5AD9C06-94DA-A044-8106-72666E8FF5B9}" srcId="{4359329C-AEE6-AB4D-A24E-E6DE72A33F78}" destId="{A146BC9D-0B8F-BA42-A0BC-FB3427F3C7B9}" srcOrd="0" destOrd="0" parTransId="{13D68B7B-7750-0F45-8FA8-3217C92E5BC1}" sibTransId="{81B1BFF0-07EE-0446-87DF-159145713563}"/>
    <dgm:cxn modelId="{CC16DFF3-A3A4-8649-8F2B-7FB217EE54EC}" type="presOf" srcId="{FDBFEA4E-8440-4C4E-B538-169660056C03}" destId="{D018A09F-8E79-8348-8335-D09F4154CCA4}"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A536A1A3-5A56-7D49-9091-2A543F7EF5D4}" srcId="{3E0ED9BA-2F7B-164F-9C8C-0ECCCAC52328}" destId="{8CA0942B-60B8-3144-A8A8-416F83738447}" srcOrd="1" destOrd="0" parTransId="{11800E5D-A381-F74C-B15A-9511800AC9DD}" sibTransId="{A4ACFAF2-2AE7-2E45-8EA4-F2CC2067AEA9}"/>
    <dgm:cxn modelId="{1BB05538-0ABC-2B48-B105-482DCCEF0D53}" type="presOf" srcId="{8DFD5182-B09A-624F-A740-E41EBDAC1273}" destId="{FEB8D0ED-9830-E94A-81F4-6094924293A7}"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tx1"/>
              </a:solidFill>
            </a:rPr>
            <a:t>Processor</a:t>
          </a:r>
          <a:endParaRPr lang="en-US" sz="2700" b="1" i="0" kern="1200" dirty="0">
            <a:solidFill>
              <a:schemeClr val="tx1"/>
            </a:solidFill>
          </a:endParaRPr>
        </a:p>
      </dsp:txBody>
      <dsp:txXfrm>
        <a:off x="1296301" y="524464"/>
        <a:ext cx="1703471" cy="1057683"/>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tx1"/>
              </a:solidFill>
            </a:rPr>
            <a:t>Main Memory</a:t>
          </a:r>
          <a:endParaRPr lang="en-US" sz="2700" b="1" i="0" kern="1200" dirty="0">
            <a:solidFill>
              <a:schemeClr val="tx1"/>
            </a:solidFill>
          </a:endParaRPr>
        </a:p>
      </dsp:txBody>
      <dsp:txXfrm>
        <a:off x="1448693" y="2734267"/>
        <a:ext cx="1703471" cy="1057683"/>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i="0" kern="1200" dirty="0" smtClean="0">
              <a:solidFill>
                <a:schemeClr val="tx1"/>
              </a:solidFill>
            </a:rPr>
            <a:t>I/O Modules</a:t>
          </a:r>
          <a:endParaRPr lang="en-US" sz="2700" b="1" i="0" kern="1200" dirty="0">
            <a:solidFill>
              <a:schemeClr val="tx1"/>
            </a:solidFill>
          </a:endParaRPr>
        </a:p>
      </dsp:txBody>
      <dsp:txXfrm>
        <a:off x="5487299" y="448269"/>
        <a:ext cx="1703471" cy="1057683"/>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NZ" sz="2700" b="1" i="0" kern="1200" dirty="0" smtClean="0">
              <a:solidFill>
                <a:schemeClr val="tx1"/>
              </a:solidFill>
            </a:rPr>
            <a:t>System Bus</a:t>
          </a:r>
          <a:endParaRPr lang="en-NZ" sz="2700" b="1" i="0" kern="1200" dirty="0">
            <a:solidFill>
              <a:schemeClr val="tx1"/>
            </a:solidFill>
          </a:endParaRPr>
        </a:p>
      </dsp:txBody>
      <dsp:txXfrm>
        <a:off x="5715895" y="2581865"/>
        <a:ext cx="1703471" cy="10576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Two constraints affect design:</a:t>
          </a:r>
          <a:endParaRPr lang="en-US" sz="2400" kern="1200" dirty="0"/>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When one block is read in, another may have to be replaced</a:t>
          </a:r>
          <a:endParaRPr lang="en-US" sz="2400" kern="1200" dirty="0"/>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tx2"/>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US" sz="2400" kern="1200" dirty="0" smtClean="0"/>
            <a:t>The more flexible the mapping function, the more complex is the circuitry required to search the cache </a:t>
          </a:r>
          <a:endParaRPr lang="en-US" sz="2400" kern="1200" dirty="0"/>
        </a:p>
      </dsp:txBody>
      <dsp:txXfrm>
        <a:off x="5029730" y="2280744"/>
        <a:ext cx="3448477" cy="16722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022546"/>
          <a:ext cx="8382000" cy="3413373"/>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t>Can occur every time the block is updated</a:t>
          </a:r>
          <a:endParaRPr lang="en-US" sz="2400" kern="1200" dirty="0"/>
        </a:p>
        <a:p>
          <a:pPr marL="228600" lvl="1" indent="-228600" algn="l" defTabSz="1066800" rtl="0">
            <a:lnSpc>
              <a:spcPct val="90000"/>
            </a:lnSpc>
            <a:spcBef>
              <a:spcPct val="0"/>
            </a:spcBef>
            <a:spcAft>
              <a:spcPct val="15000"/>
            </a:spcAft>
            <a:buChar char="••"/>
          </a:pPr>
          <a:r>
            <a:rPr lang="en-US" sz="2400" kern="1200" dirty="0" smtClean="0"/>
            <a:t>Can occur when the block is replaced</a:t>
          </a:r>
          <a:endParaRPr lang="en-US" sz="2400" kern="1200" dirty="0"/>
        </a:p>
        <a:p>
          <a:pPr marL="457200" lvl="2" indent="-228600" algn="l" defTabSz="977900" rtl="0">
            <a:lnSpc>
              <a:spcPct val="90000"/>
            </a:lnSpc>
            <a:spcBef>
              <a:spcPct val="0"/>
            </a:spcBef>
            <a:spcAft>
              <a:spcPct val="15000"/>
            </a:spcAft>
            <a:buChar char="••"/>
          </a:pPr>
          <a:r>
            <a:rPr lang="en-US" sz="2200" kern="1200" dirty="0" smtClean="0"/>
            <a:t>Minimizes write operations</a:t>
          </a:r>
          <a:endParaRPr lang="en-US" sz="2200" kern="1200" dirty="0"/>
        </a:p>
        <a:p>
          <a:pPr marL="457200" lvl="2" indent="-228600" algn="l" defTabSz="977900" rtl="0">
            <a:lnSpc>
              <a:spcPct val="90000"/>
            </a:lnSpc>
            <a:spcBef>
              <a:spcPct val="0"/>
            </a:spcBef>
            <a:spcAft>
              <a:spcPct val="15000"/>
            </a:spcAft>
            <a:buChar char="••"/>
          </a:pPr>
          <a:r>
            <a:rPr lang="en-US" sz="2200" kern="1200" dirty="0" smtClean="0"/>
            <a:t>Leaves main memory in an obsolete state</a:t>
          </a:r>
          <a:endParaRPr lang="en-US" sz="2200" kern="1200" dirty="0"/>
        </a:p>
      </dsp:txBody>
      <dsp:txXfrm>
        <a:off x="0" y="1022546"/>
        <a:ext cx="8382000" cy="3413373"/>
      </dsp:txXfrm>
    </dsp:sp>
    <dsp:sp modelId="{0EE621EE-7ADD-E344-84F4-86EEE9B48B86}">
      <dsp:nvSpPr>
        <dsp:cNvPr id="0" name=""/>
        <dsp:cNvSpPr/>
      </dsp:nvSpPr>
      <dsp:spPr>
        <a:xfrm>
          <a:off x="228598" y="793950"/>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lvl="0" algn="l" defTabSz="1155700" rtl="0">
            <a:lnSpc>
              <a:spcPct val="90000"/>
            </a:lnSpc>
            <a:spcBef>
              <a:spcPct val="0"/>
            </a:spcBef>
            <a:spcAft>
              <a:spcPct val="35000"/>
            </a:spcAft>
          </a:pPr>
          <a:r>
            <a:rPr lang="en-US" sz="2600" kern="1200" dirty="0" smtClean="0"/>
            <a:t>Dictates when the memory write operation takes place</a:t>
          </a:r>
          <a:endParaRPr lang="en-US" sz="2600" kern="1200" dirty="0"/>
        </a:p>
      </dsp:txBody>
      <dsp:txXfrm>
        <a:off x="292669" y="858021"/>
        <a:ext cx="7103193" cy="11843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848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787631" numCol="1" spcCol="1270" anchor="t" anchorCtr="0">
          <a:noAutofit/>
        </a:bodyPr>
        <a:lstStyle/>
        <a:p>
          <a:pPr lvl="0" algn="l" defTabSz="1244600" rtl="0">
            <a:lnSpc>
              <a:spcPct val="90000"/>
            </a:lnSpc>
            <a:spcBef>
              <a:spcPct val="0"/>
            </a:spcBef>
            <a:spcAft>
              <a:spcPct val="35000"/>
            </a:spcAft>
          </a:pPr>
          <a:r>
            <a:rPr lang="en-US" sz="2800" kern="1200" dirty="0" smtClean="0"/>
            <a:t>Three techniques are possible for I/O operations:</a:t>
          </a:r>
          <a:endParaRPr lang="en-US" sz="2800" kern="1200" dirty="0"/>
        </a:p>
      </dsp:txBody>
      <dsp:txXfrm>
        <a:off x="72088" y="72088"/>
        <a:ext cx="7704424" cy="2751424"/>
      </dsp:txXfrm>
    </dsp:sp>
    <dsp:sp modelId="{32606DC8-654F-EF46-B4B5-5C3B0D266A42}">
      <dsp:nvSpPr>
        <dsp:cNvPr id="0" name=""/>
        <dsp:cNvSpPr/>
      </dsp:nvSpPr>
      <dsp:spPr>
        <a:xfrm>
          <a:off x="196215" y="1219203"/>
          <a:ext cx="2263105"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Programmed I/O</a:t>
          </a:r>
          <a:endParaRPr lang="en-US" sz="2600" kern="1200" dirty="0"/>
        </a:p>
      </dsp:txBody>
      <dsp:txXfrm>
        <a:off x="241443" y="1264431"/>
        <a:ext cx="2172649" cy="1380197"/>
      </dsp:txXfrm>
    </dsp:sp>
    <dsp:sp modelId="{33A2B240-3BDD-4F42-B776-19B257CDA092}">
      <dsp:nvSpPr>
        <dsp:cNvPr id="0" name=""/>
        <dsp:cNvSpPr/>
      </dsp:nvSpPr>
      <dsp:spPr>
        <a:xfrm>
          <a:off x="2500652" y="1219203"/>
          <a:ext cx="2431133"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kern="1200" dirty="0" smtClean="0"/>
            <a:t>Interrupt-Driven I/O</a:t>
          </a:r>
          <a:endParaRPr lang="en-US" sz="2600" kern="1200" dirty="0"/>
        </a:p>
      </dsp:txBody>
      <dsp:txXfrm>
        <a:off x="2545880" y="1264431"/>
        <a:ext cx="2340677" cy="1380197"/>
      </dsp:txXfrm>
    </dsp:sp>
    <dsp:sp modelId="{0466B519-BD67-E64C-A017-BFF8956BF7B9}">
      <dsp:nvSpPr>
        <dsp:cNvPr id="0" name=""/>
        <dsp:cNvSpPr/>
      </dsp:nvSpPr>
      <dsp:spPr>
        <a:xfrm>
          <a:off x="4973117" y="1219203"/>
          <a:ext cx="2673791" cy="1470653"/>
        </a:xfrm>
        <a:prstGeom prst="roundRect">
          <a:avLst>
            <a:gd name="adj" fmla="val 10500"/>
          </a:avLst>
        </a:prstGeom>
        <a:solidFill>
          <a:schemeClr val="bg1"/>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NZ" sz="2600" kern="1200" dirty="0" smtClean="0"/>
            <a:t>Direct Memory Access (DMA)</a:t>
          </a:r>
          <a:endParaRPr lang="en-NZ" sz="2600" kern="1200" dirty="0"/>
        </a:p>
      </dsp:txBody>
      <dsp:txXfrm>
        <a:off x="5018345" y="1264431"/>
        <a:ext cx="2583335" cy="13801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US" sz="1600" kern="1200" dirty="0" smtClean="0"/>
            <a:t>Processor issues an I/O command to a module and then goes on to do some other useful work</a:t>
          </a:r>
          <a:endParaRPr lang="en-US" sz="1600" kern="1200" dirty="0"/>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US" sz="1600" kern="1200" dirty="0" smtClean="0"/>
            <a:t>The I/O module will then interrupt the processor to request service when it is ready to exchange data with the processor</a:t>
          </a:r>
          <a:endParaRPr lang="en-US" sz="1600" kern="1200" dirty="0"/>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lvl="0" algn="ctr" defTabSz="711200" rtl="0">
            <a:lnSpc>
              <a:spcPct val="90000"/>
            </a:lnSpc>
            <a:spcBef>
              <a:spcPct val="0"/>
            </a:spcBef>
            <a:spcAft>
              <a:spcPct val="35000"/>
            </a:spcAft>
          </a:pPr>
          <a:r>
            <a:rPr lang="en-NZ" sz="1600" kern="1200" dirty="0" smtClean="0"/>
            <a:t>The processor executes the data transfer and then resumes its former processing</a:t>
          </a:r>
          <a:endParaRPr lang="en-NZ" sz="1600" kern="1200" dirty="0"/>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lvl="0" algn="ctr" defTabSz="711200" rtl="0">
            <a:lnSpc>
              <a:spcPct val="90000"/>
            </a:lnSpc>
            <a:spcBef>
              <a:spcPct val="0"/>
            </a:spcBef>
            <a:spcAft>
              <a:spcPct val="35000"/>
            </a:spcAft>
          </a:pPr>
          <a:r>
            <a:rPr lang="en-NZ" sz="1600" kern="1200" dirty="0" smtClean="0"/>
            <a:t>More efficient than Programmed I/O but still requires active intervention of the processor to transfer data between memory and an I/O module</a:t>
          </a:r>
          <a:endParaRPr lang="en-NZ" sz="1600" kern="1200" dirty="0"/>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8729"/>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rtl="0">
            <a:lnSpc>
              <a:spcPct val="90000"/>
            </a:lnSpc>
            <a:spcBef>
              <a:spcPct val="0"/>
            </a:spcBef>
            <a:spcAft>
              <a:spcPct val="35000"/>
            </a:spcAft>
          </a:pPr>
          <a:r>
            <a:rPr lang="en-US" sz="2600" kern="1200" dirty="0" smtClean="0"/>
            <a:t>When the processor wishes to read or write data it issues a command to the DMA module containing:</a:t>
          </a:r>
          <a:endParaRPr lang="en-US" sz="2600" kern="1200" dirty="0"/>
        </a:p>
      </dsp:txBody>
      <dsp:txXfrm>
        <a:off x="0" y="8729"/>
        <a:ext cx="8077200" cy="903929"/>
      </dsp:txXfrm>
    </dsp:sp>
    <dsp:sp modelId="{755BED14-B317-D644-AE61-61E59E10D292}">
      <dsp:nvSpPr>
        <dsp:cNvPr id="0" name=""/>
        <dsp:cNvSpPr/>
      </dsp:nvSpPr>
      <dsp:spPr>
        <a:xfrm>
          <a:off x="0" y="912659"/>
          <a:ext cx="8077200" cy="2355210"/>
        </a:xfrm>
        <a:prstGeom prst="rect">
          <a:avLst/>
        </a:prstGeom>
        <a:solidFill>
          <a:schemeClr val="bg1">
            <a:lumMod val="95000"/>
          </a:schemeClr>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Whether a read or write is requested </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address of the I/O device involved</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starting location in memory to read/write</a:t>
          </a:r>
          <a:endParaRPr lang="en-US" sz="2600" kern="1200" dirty="0"/>
        </a:p>
        <a:p>
          <a:pPr marL="228600" lvl="1" indent="-228600" algn="l" defTabSz="1155700" rtl="0">
            <a:lnSpc>
              <a:spcPct val="90000"/>
            </a:lnSpc>
            <a:spcBef>
              <a:spcPct val="0"/>
            </a:spcBef>
            <a:spcAft>
              <a:spcPct val="15000"/>
            </a:spcAft>
            <a:buChar char="••"/>
          </a:pPr>
          <a:r>
            <a:rPr lang="en-US" sz="2600" kern="1200" dirty="0" smtClean="0"/>
            <a:t>The number of words to be read/written</a:t>
          </a:r>
          <a:endParaRPr lang="en-US" sz="2600" kern="1200" dirty="0"/>
        </a:p>
        <a:p>
          <a:pPr marL="228600" lvl="1" indent="-228600" algn="l" defTabSz="1155700" rtl="0">
            <a:lnSpc>
              <a:spcPct val="90000"/>
            </a:lnSpc>
            <a:spcBef>
              <a:spcPct val="0"/>
            </a:spcBef>
            <a:spcAft>
              <a:spcPct val="15000"/>
            </a:spcAft>
            <a:buChar char="••"/>
          </a:pPr>
          <a:endParaRPr lang="en-NZ" sz="2600" kern="1200" dirty="0"/>
        </a:p>
      </dsp:txBody>
      <dsp:txXfrm>
        <a:off x="0" y="912659"/>
        <a:ext cx="8077200" cy="23552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Performance</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 system with multiple processors will yield greater performance if work can be done in parallel</a:t>
          </a:r>
          <a:endParaRPr lang="en-US" sz="1700" kern="1200" dirty="0"/>
        </a:p>
      </dsp:txBody>
      <dsp:txXfrm>
        <a:off x="709732" y="57222"/>
        <a:ext cx="2991419" cy="1751264"/>
      </dsp:txXfrm>
    </dsp:sp>
    <dsp:sp modelId="{2BE430A8-E5F4-514B-9379-D42B6BB62557}">
      <dsp:nvSpPr>
        <dsp:cNvPr id="0" name=""/>
        <dsp:cNvSpPr/>
      </dsp:nvSpPr>
      <dsp:spPr>
        <a:xfrm>
          <a:off x="1288404" y="2644606"/>
          <a:ext cx="4110437"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Availability</a:t>
          </a:r>
          <a:endParaRPr lang="en-US" sz="2200" kern="1200" dirty="0"/>
        </a:p>
        <a:p>
          <a:pPr marL="171450" lvl="1" indent="-171450" algn="l" defTabSz="755650" rtl="0">
            <a:lnSpc>
              <a:spcPct val="90000"/>
            </a:lnSpc>
            <a:spcBef>
              <a:spcPct val="0"/>
            </a:spcBef>
            <a:spcAft>
              <a:spcPct val="15000"/>
            </a:spcAft>
            <a:buChar char="••"/>
          </a:pPr>
          <a:r>
            <a:rPr lang="en-US" sz="1700" kern="1200" dirty="0" smtClean="0"/>
            <a:t>The failure of a single processor does not halt the machine</a:t>
          </a:r>
          <a:endParaRPr lang="en-US" sz="1700" kern="1200" dirty="0"/>
        </a:p>
      </dsp:txBody>
      <dsp:txXfrm>
        <a:off x="709732" y="2382513"/>
        <a:ext cx="2991419" cy="1751264"/>
      </dsp:txXfrm>
    </dsp:sp>
    <dsp:sp modelId="{E21EC75D-96AD-7C4A-8699-BE859CB688BE}">
      <dsp:nvSpPr>
        <dsp:cNvPr id="0" name=""/>
        <dsp:cNvSpPr/>
      </dsp:nvSpPr>
      <dsp:spPr>
        <a:xfrm rot="16200000">
          <a:off x="4249274" y="1481961"/>
          <a:ext cx="2312212" cy="279034"/>
        </a:xfrm>
        <a:prstGeom prst="rect">
          <a:avLst/>
        </a:prstGeom>
        <a:solidFill>
          <a:schemeClr val="bg1"/>
        </a:solidFill>
        <a:ln>
          <a:solidFill>
            <a:schemeClr val="accent1">
              <a:alpha val="90000"/>
            </a:schemeClr>
          </a:solid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Incremental Growth</a:t>
          </a:r>
          <a:endParaRPr lang="en-US" sz="2200" kern="1200" dirty="0"/>
        </a:p>
        <a:p>
          <a:pPr marL="171450" lvl="1" indent="-171450" algn="l" defTabSz="755650" rtl="0">
            <a:lnSpc>
              <a:spcPct val="90000"/>
            </a:lnSpc>
            <a:spcBef>
              <a:spcPct val="0"/>
            </a:spcBef>
            <a:spcAft>
              <a:spcPct val="15000"/>
            </a:spcAft>
            <a:buChar char="••"/>
          </a:pPr>
          <a:r>
            <a:rPr lang="en-US" sz="1700" kern="1200" dirty="0" smtClean="0"/>
            <a:t>An additional processor can be added to enhance performance</a:t>
          </a:r>
          <a:endParaRPr lang="en-US" sz="1700" kern="1200" dirty="0"/>
        </a:p>
      </dsp:txBody>
      <dsp:txXfrm>
        <a:off x="4833247" y="2382513"/>
        <a:ext cx="2991419" cy="1751264"/>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rtl="0">
            <a:lnSpc>
              <a:spcPct val="90000"/>
            </a:lnSpc>
            <a:spcBef>
              <a:spcPct val="0"/>
            </a:spcBef>
            <a:spcAft>
              <a:spcPct val="35000"/>
            </a:spcAft>
          </a:pPr>
          <a:r>
            <a:rPr lang="en-US" sz="2200" kern="1200" dirty="0" smtClean="0"/>
            <a:t>Scaling</a:t>
          </a:r>
          <a:endParaRPr lang="en-US" sz="2200" kern="1200" dirty="0"/>
        </a:p>
        <a:p>
          <a:pPr marL="171450" lvl="1" indent="-171450" algn="l" defTabSz="755650" rtl="0">
            <a:lnSpc>
              <a:spcPct val="90000"/>
            </a:lnSpc>
            <a:spcBef>
              <a:spcPct val="0"/>
            </a:spcBef>
            <a:spcAft>
              <a:spcPct val="15000"/>
            </a:spcAft>
            <a:buChar char="••"/>
          </a:pPr>
          <a:r>
            <a:rPr lang="en-US" sz="1700" kern="1200" dirty="0" smtClean="0"/>
            <a:t>Vendors can offer a range of products with different price and performance characteristics</a:t>
          </a:r>
          <a:endParaRPr lang="en-US" sz="1700" kern="1200" dirty="0"/>
        </a:p>
      </dsp:txBody>
      <dsp:txXfrm>
        <a:off x="4833247" y="57222"/>
        <a:ext cx="2991419" cy="1751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Controls the operation of the computer</a:t>
          </a:r>
          <a:endParaRPr lang="en-US" sz="3300" kern="1200" dirty="0"/>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Performs the data processing functions</a:t>
          </a:r>
          <a:endParaRPr lang="en-US" sz="3300" kern="1200" dirty="0"/>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en-US" sz="3300" kern="1200" dirty="0" smtClean="0"/>
            <a:t>Referred to as the </a:t>
          </a:r>
          <a:r>
            <a:rPr lang="en-US" sz="3300" i="1" kern="1200" dirty="0" smtClean="0"/>
            <a:t>Central Processing Unit </a:t>
          </a:r>
          <a:r>
            <a:rPr lang="en-US" sz="3300" kern="1200" dirty="0" smtClean="0"/>
            <a:t>(CPU)</a:t>
          </a:r>
          <a:endParaRPr lang="en-US" sz="3300" kern="1200" dirty="0"/>
        </a:p>
      </dsp:txBody>
      <dsp:txXfrm>
        <a:off x="2971787" y="2286003"/>
        <a:ext cx="3337917" cy="2002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1318260" y="149629"/>
          <a:ext cx="3095742" cy="3815540"/>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rtl="0">
            <a:lnSpc>
              <a:spcPct val="90000"/>
            </a:lnSpc>
            <a:spcBef>
              <a:spcPct val="0"/>
            </a:spcBef>
            <a:spcAft>
              <a:spcPct val="35000"/>
            </a:spcAft>
          </a:pPr>
          <a:r>
            <a:rPr lang="en-US" sz="3200" kern="1200" dirty="0" smtClean="0">
              <a:solidFill>
                <a:schemeClr val="tx1"/>
              </a:solidFill>
            </a:rPr>
            <a:t>Move data between the computer and  its external environment</a:t>
          </a:r>
          <a:endParaRPr lang="en-US" sz="3200" kern="1200" dirty="0">
            <a:solidFill>
              <a:schemeClr val="tx1"/>
            </a:solidFill>
          </a:endParaRPr>
        </a:p>
      </dsp:txBody>
      <dsp:txXfrm>
        <a:off x="1408931" y="240300"/>
        <a:ext cx="2914400" cy="3634198"/>
      </dsp:txXfrm>
    </dsp:sp>
    <dsp:sp modelId="{9F422072-8793-3945-A574-9BEF2CA9AF69}">
      <dsp:nvSpPr>
        <dsp:cNvPr id="0" name=""/>
        <dsp:cNvSpPr/>
      </dsp:nvSpPr>
      <dsp:spPr>
        <a:xfrm rot="18289469">
          <a:off x="40397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68652" y="1297500"/>
        <a:ext cx="87253" cy="87253"/>
      </dsp:txXfrm>
    </dsp:sp>
    <dsp:sp modelId="{27072FB2-AA70-0B42-8209-40CD36EC0342}">
      <dsp:nvSpPr>
        <dsp:cNvPr id="0" name=""/>
        <dsp:cNvSpPr/>
      </dsp:nvSpPr>
      <dsp:spPr>
        <a:xfrm>
          <a:off x="5410556" y="200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Secondary memory devices (e.g. disks)</a:t>
          </a:r>
          <a:endParaRPr lang="en-US" sz="2500" kern="1200" dirty="0">
            <a:solidFill>
              <a:schemeClr val="tx1"/>
            </a:solidFill>
          </a:endParaRPr>
        </a:p>
      </dsp:txBody>
      <dsp:txXfrm>
        <a:off x="5447041" y="38494"/>
        <a:ext cx="2418412" cy="1172721"/>
      </dsp:txXfrm>
    </dsp:sp>
    <dsp:sp modelId="{6B6E02F7-EF8A-014D-B232-4B4AF36796C0}">
      <dsp:nvSpPr>
        <dsp:cNvPr id="0" name=""/>
        <dsp:cNvSpPr/>
      </dsp:nvSpPr>
      <dsp:spPr>
        <a:xfrm>
          <a:off x="44140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87365" y="2032486"/>
        <a:ext cx="49827" cy="49827"/>
      </dsp:txXfrm>
    </dsp:sp>
    <dsp:sp modelId="{0A4B2E8D-11E8-0B43-B8E6-B0FC31F8806C}">
      <dsp:nvSpPr>
        <dsp:cNvPr id="0" name=""/>
        <dsp:cNvSpPr/>
      </dsp:nvSpPr>
      <dsp:spPr>
        <a:xfrm>
          <a:off x="5410556" y="1434554"/>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Communications equipment</a:t>
          </a:r>
          <a:endParaRPr lang="en-US" sz="2500" kern="1200" dirty="0">
            <a:solidFill>
              <a:schemeClr val="tx1"/>
            </a:solidFill>
          </a:endParaRPr>
        </a:p>
      </dsp:txBody>
      <dsp:txXfrm>
        <a:off x="5447041" y="1471039"/>
        <a:ext cx="2418412" cy="1172721"/>
      </dsp:txXfrm>
    </dsp:sp>
    <dsp:sp modelId="{6BEF47CA-0CBD-2B44-96A6-C027A82559FD}">
      <dsp:nvSpPr>
        <dsp:cNvPr id="0" name=""/>
        <dsp:cNvSpPr/>
      </dsp:nvSpPr>
      <dsp:spPr>
        <a:xfrm rot="3310531">
          <a:off x="40397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868652" y="2730045"/>
        <a:ext cx="87253" cy="87253"/>
      </dsp:txXfrm>
    </dsp:sp>
    <dsp:sp modelId="{71F696A8-4BBA-284A-A6A9-6E6BB10325F2}">
      <dsp:nvSpPr>
        <dsp:cNvPr id="0" name=""/>
        <dsp:cNvSpPr/>
      </dsp:nvSpPr>
      <dsp:spPr>
        <a:xfrm>
          <a:off x="5410556" y="2867099"/>
          <a:ext cx="2491382" cy="1245691"/>
        </a:xfrm>
        <a:prstGeom prst="roundRect">
          <a:avLst>
            <a:gd name="adj" fmla="val 10000"/>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rtl="0">
            <a:lnSpc>
              <a:spcPct val="90000"/>
            </a:lnSpc>
            <a:spcBef>
              <a:spcPct val="0"/>
            </a:spcBef>
            <a:spcAft>
              <a:spcPct val="35000"/>
            </a:spcAft>
          </a:pPr>
          <a:r>
            <a:rPr lang="en-US" sz="2500" kern="1200" dirty="0" smtClean="0">
              <a:solidFill>
                <a:schemeClr val="tx1"/>
              </a:solidFill>
            </a:rPr>
            <a:t>Terminals</a:t>
          </a:r>
          <a:endParaRPr lang="en-US" sz="2500" kern="1200" dirty="0">
            <a:solidFill>
              <a:schemeClr val="tx1"/>
            </a:solidFill>
          </a:endParaRPr>
        </a:p>
      </dsp:txBody>
      <dsp:txXfrm>
        <a:off x="54470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73E-21A1-144A-9AD7-E6EBFB71C30C}">
      <dsp:nvSpPr>
        <dsp:cNvPr id="0" name=""/>
        <dsp:cNvSpPr/>
      </dsp:nvSpPr>
      <dsp:spPr>
        <a:xfrm>
          <a:off x="560069" y="0"/>
          <a:ext cx="6347460" cy="3606800"/>
        </a:xfrm>
        <a:prstGeom prst="rightArrow">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sp>
    <dsp:sp modelId="{559AD022-6B47-494A-989A-66B40C1EA3D9}">
      <dsp:nvSpPr>
        <dsp:cNvPr id="0" name=""/>
        <dsp:cNvSpPr/>
      </dsp:nvSpPr>
      <dsp:spPr>
        <a:xfrm>
          <a:off x="258977" y="1082040"/>
          <a:ext cx="3383756"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Processor reads (fetches) instructions from memory</a:t>
          </a:r>
        </a:p>
      </dsp:txBody>
      <dsp:txXfrm>
        <a:off x="329405" y="1152468"/>
        <a:ext cx="3242900" cy="1301864"/>
      </dsp:txXfrm>
    </dsp:sp>
    <dsp:sp modelId="{AA5A79E6-F2A8-FE46-95C5-F961763B77BB}">
      <dsp:nvSpPr>
        <dsp:cNvPr id="0" name=""/>
        <dsp:cNvSpPr/>
      </dsp:nvSpPr>
      <dsp:spPr>
        <a:xfrm>
          <a:off x="3824866" y="1082040"/>
          <a:ext cx="3383756" cy="144272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Processor executes each instruction</a:t>
          </a:r>
        </a:p>
      </dsp:txBody>
      <dsp:txXfrm>
        <a:off x="3895294" y="1152468"/>
        <a:ext cx="3242900" cy="13018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40" y="313672"/>
          <a:ext cx="3881177" cy="131032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An interrupt occurs while another interrupt is being processed</a:t>
          </a:r>
          <a:endParaRPr lang="en-NZ" sz="2700" kern="1200" dirty="0"/>
        </a:p>
      </dsp:txBody>
      <dsp:txXfrm>
        <a:off x="40" y="313672"/>
        <a:ext cx="3881177" cy="1310323"/>
      </dsp:txXfrm>
    </dsp:sp>
    <dsp:sp modelId="{EAEBF06E-CDBA-5D42-ACA0-CDB013F15D32}">
      <dsp:nvSpPr>
        <dsp:cNvPr id="0" name=""/>
        <dsp:cNvSpPr/>
      </dsp:nvSpPr>
      <dsp:spPr>
        <a:xfrm>
          <a:off x="40" y="1623996"/>
          <a:ext cx="3881177" cy="179613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smtClean="0"/>
            <a:t>e.g. receiving data from a communications line and printing results at the same time</a:t>
          </a:r>
          <a:endParaRPr lang="en-US" sz="2600" kern="1200" dirty="0"/>
        </a:p>
      </dsp:txBody>
      <dsp:txXfrm>
        <a:off x="40" y="1623996"/>
        <a:ext cx="3881177" cy="1796130"/>
      </dsp:txXfrm>
    </dsp:sp>
    <dsp:sp modelId="{05EE9C55-7598-D34F-BE05-E40A82C0CF1B}">
      <dsp:nvSpPr>
        <dsp:cNvPr id="0" name=""/>
        <dsp:cNvSpPr/>
      </dsp:nvSpPr>
      <dsp:spPr>
        <a:xfrm>
          <a:off x="4424582" y="313672"/>
          <a:ext cx="3881177" cy="131032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NZ" sz="2700" kern="1200" dirty="0" smtClean="0"/>
            <a:t>Two approaches:</a:t>
          </a:r>
          <a:endParaRPr lang="en-NZ" sz="2700" kern="1200" dirty="0"/>
        </a:p>
      </dsp:txBody>
      <dsp:txXfrm>
        <a:off x="4424582" y="313672"/>
        <a:ext cx="3881177" cy="1310323"/>
      </dsp:txXfrm>
    </dsp:sp>
    <dsp:sp modelId="{2584F76F-3CB1-A44A-BC5D-6B2AE9488314}">
      <dsp:nvSpPr>
        <dsp:cNvPr id="0" name=""/>
        <dsp:cNvSpPr/>
      </dsp:nvSpPr>
      <dsp:spPr>
        <a:xfrm>
          <a:off x="4424582" y="1623996"/>
          <a:ext cx="3881177" cy="1796130"/>
        </a:xfrm>
        <a:prstGeom prst="rect">
          <a:avLst/>
        </a:prstGeom>
        <a:solidFill>
          <a:schemeClr val="bg1"/>
        </a:solidFill>
        <a:ln w="15875"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NZ" sz="2600" kern="1200" dirty="0" smtClean="0"/>
            <a:t>Disable interrupts while an interrupt is being processed</a:t>
          </a:r>
          <a:endParaRPr lang="en-NZ" sz="2600" kern="1200" dirty="0"/>
        </a:p>
        <a:p>
          <a:pPr marL="228600" lvl="1" indent="-228600" algn="l" defTabSz="1155700" rtl="0">
            <a:lnSpc>
              <a:spcPct val="90000"/>
            </a:lnSpc>
            <a:spcBef>
              <a:spcPct val="0"/>
            </a:spcBef>
            <a:spcAft>
              <a:spcPct val="15000"/>
            </a:spcAft>
            <a:buChar char="••"/>
          </a:pPr>
          <a:r>
            <a:rPr lang="en-US" sz="2600" kern="1200" dirty="0" smtClean="0"/>
            <a:t>Use a priority scheme</a:t>
          </a:r>
          <a:endParaRPr lang="en-US" sz="2600" kern="1200" dirty="0"/>
        </a:p>
      </dsp:txBody>
      <dsp:txXfrm>
        <a:off x="4424582" y="1623996"/>
        <a:ext cx="3881177" cy="1796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905012" y="1142991"/>
          <a:ext cx="2699402" cy="2699402"/>
        </a:xfrm>
        <a:prstGeom prst="leftCircularArrow">
          <a:avLst>
            <a:gd name="adj1" fmla="val 2869"/>
            <a:gd name="adj2" fmla="val 350713"/>
            <a:gd name="adj3" fmla="val 2782274"/>
            <a:gd name="adj4" fmla="val 9680539"/>
            <a:gd name="adj5" fmla="val 3347"/>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304806" y="1295400"/>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rtl="0">
            <a:lnSpc>
              <a:spcPct val="90000"/>
            </a:lnSpc>
            <a:spcBef>
              <a:spcPct val="0"/>
            </a:spcBef>
            <a:spcAft>
              <a:spcPct val="35000"/>
            </a:spcAft>
          </a:pPr>
          <a:r>
            <a:rPr lang="en-US" sz="2500" kern="1200" dirty="0" smtClean="0"/>
            <a:t>Faster access time = greater cost per bit</a:t>
          </a:r>
          <a:endParaRPr lang="en-US" sz="2500" kern="1200" dirty="0"/>
        </a:p>
      </dsp:txBody>
      <dsp:txXfrm>
        <a:off x="361000" y="1351594"/>
        <a:ext cx="1806209" cy="1838343"/>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4876810" y="457194"/>
          <a:ext cx="3099375" cy="3099375"/>
        </a:xfrm>
        <a:prstGeom prst="circularArrow">
          <a:avLst>
            <a:gd name="adj1" fmla="val 2499"/>
            <a:gd name="adj2" fmla="val 302829"/>
            <a:gd name="adj3" fmla="val 19063922"/>
            <a:gd name="adj4" fmla="val 12117772"/>
            <a:gd name="adj5" fmla="val 2915"/>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71794" y="990602"/>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Greater capacity = smaller cost per bit</a:t>
          </a:r>
          <a:endParaRPr lang="en-US" sz="2400" kern="1200" dirty="0"/>
        </a:p>
      </dsp:txBody>
      <dsp:txXfrm>
        <a:off x="3022514" y="1041322"/>
        <a:ext cx="2498796" cy="163026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48402" y="2057397"/>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lvl="0" algn="ctr" defTabSz="1066800" rtl="0">
            <a:lnSpc>
              <a:spcPct val="90000"/>
            </a:lnSpc>
            <a:spcBef>
              <a:spcPct val="0"/>
            </a:spcBef>
            <a:spcAft>
              <a:spcPct val="35000"/>
            </a:spcAft>
          </a:pPr>
          <a:r>
            <a:rPr lang="en-US" sz="2400" kern="1200" dirty="0" smtClean="0"/>
            <a:t>Greater capacity = slower access speed</a:t>
          </a:r>
          <a:endParaRPr lang="en-US" sz="2400" kern="1200" dirty="0"/>
        </a:p>
      </dsp:txBody>
      <dsp:txXfrm>
        <a:off x="6293420" y="2102415"/>
        <a:ext cx="2185740" cy="14469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bg1"/>
              </a:solidFill>
            </a:rPr>
            <a:t>Secondary Memory</a:t>
          </a:r>
          <a:endParaRPr lang="en-US" sz="3200" kern="1200" dirty="0">
            <a:solidFill>
              <a:schemeClr val="bg1"/>
            </a:solidFill>
          </a:endParaRPr>
        </a:p>
      </dsp:txBody>
      <dsp:txXfrm>
        <a:off x="1070343" y="558743"/>
        <a:ext cx="1905002" cy="1845594"/>
      </dsp:txXfrm>
    </dsp:sp>
    <dsp:sp modelId="{F74A3067-0BE3-F34A-964B-C151F7DE1B35}">
      <dsp:nvSpPr>
        <dsp:cNvPr id="0" name=""/>
        <dsp:cNvSpPr/>
      </dsp:nvSpPr>
      <dsp:spPr>
        <a:xfrm>
          <a:off x="2670214" y="2666998"/>
          <a:ext cx="5058455" cy="3230083"/>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17145" rIns="0" bIns="17145" numCol="1" spcCol="1270" anchor="t" anchorCtr="0">
          <a:noAutofit/>
        </a:bodyPr>
        <a:lstStyle/>
        <a:p>
          <a:pPr lvl="0" algn="l" defTabSz="1200150">
            <a:lnSpc>
              <a:spcPct val="90000"/>
            </a:lnSpc>
            <a:spcBef>
              <a:spcPct val="0"/>
            </a:spcBef>
            <a:spcAft>
              <a:spcPct val="35000"/>
            </a:spcAft>
          </a:pPr>
          <a:r>
            <a:rPr lang="en-US" sz="2700" b="1" i="0" kern="1200" dirty="0" smtClean="0">
              <a:solidFill>
                <a:schemeClr val="accent1">
                  <a:lumMod val="75000"/>
                </a:schemeClr>
              </a:solidFill>
            </a:rPr>
            <a:t>Also referred to as auxiliary memory</a:t>
          </a:r>
          <a:endParaRPr lang="en-US" sz="2700" b="1" i="0" kern="1200" dirty="0">
            <a:solidFill>
              <a:schemeClr val="accent1">
                <a:lumMod val="75000"/>
              </a:schemeClr>
            </a:solidFill>
          </a:endParaRP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External</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Nonvolatile</a:t>
          </a:r>
        </a:p>
        <a:p>
          <a:pPr marL="228600" lvl="1" indent="-228600" algn="l" defTabSz="933450">
            <a:lnSpc>
              <a:spcPct val="90000"/>
            </a:lnSpc>
            <a:spcBef>
              <a:spcPct val="0"/>
            </a:spcBef>
            <a:spcAft>
              <a:spcPct val="15000"/>
            </a:spcAft>
            <a:buChar char="••"/>
          </a:pPr>
          <a:r>
            <a:rPr lang="en-US" sz="2100" b="1" i="0" kern="1200" dirty="0" smtClean="0">
              <a:solidFill>
                <a:schemeClr val="accent1">
                  <a:lumMod val="75000"/>
                </a:schemeClr>
              </a:solidFill>
            </a:rPr>
            <a:t>Used to store program and data files</a:t>
          </a:r>
        </a:p>
      </dsp:txBody>
      <dsp:txXfrm>
        <a:off x="4285256" y="2666998"/>
        <a:ext cx="1828372" cy="32300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726627" y="2307527"/>
          <a:ext cx="1328544" cy="1328544"/>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Main categories are:</a:t>
          </a:r>
          <a:endParaRPr lang="en-US" sz="1600" kern="1200" dirty="0">
            <a:solidFill>
              <a:schemeClr val="tx1"/>
            </a:solidFill>
          </a:endParaRPr>
        </a:p>
      </dsp:txBody>
      <dsp:txXfrm>
        <a:off x="2921188" y="2502088"/>
        <a:ext cx="939422" cy="939422"/>
      </dsp:txXfrm>
    </dsp:sp>
    <dsp:sp modelId="{0CE9912B-CB3D-474A-8CC6-7D0D15FCC68A}">
      <dsp:nvSpPr>
        <dsp:cNvPr id="0" name=""/>
        <dsp:cNvSpPr/>
      </dsp:nvSpPr>
      <dsp:spPr>
        <a:xfrm rot="16200000">
          <a:off x="3194234" y="168188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1847167"/>
        <a:ext cx="275331" cy="318851"/>
      </dsp:txXfrm>
    </dsp:sp>
    <dsp:sp modelId="{BD27A3AF-D2CF-A047-B6F7-04098E8CD5CB}">
      <dsp:nvSpPr>
        <dsp:cNvPr id="0" name=""/>
        <dsp:cNvSpPr/>
      </dsp:nvSpPr>
      <dsp:spPr>
        <a:xfrm>
          <a:off x="2609403" y="2401"/>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Cache size</a:t>
          </a:r>
        </a:p>
      </dsp:txBody>
      <dsp:txXfrm>
        <a:off x="2838298" y="231296"/>
        <a:ext cx="1105202" cy="1105202"/>
      </dsp:txXfrm>
    </dsp:sp>
    <dsp:sp modelId="{47B684DF-B714-1E42-B923-713D0524893F}">
      <dsp:nvSpPr>
        <dsp:cNvPr id="0" name=""/>
        <dsp:cNvSpPr/>
      </dsp:nvSpPr>
      <dsp:spPr>
        <a:xfrm rot="19800000">
          <a:off x="4081223"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2329770"/>
        <a:ext cx="275331" cy="318851"/>
      </dsp:txXfrm>
    </dsp:sp>
    <dsp:sp modelId="{4B2B8829-71AB-AF43-83AA-885F4124C847}">
      <dsp:nvSpPr>
        <dsp:cNvPr id="0" name=""/>
        <dsp:cNvSpPr/>
      </dsp:nvSpPr>
      <dsp:spPr>
        <a:xfrm>
          <a:off x="4504181"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Block size</a:t>
          </a:r>
        </a:p>
      </dsp:txBody>
      <dsp:txXfrm>
        <a:off x="4733076" y="1325247"/>
        <a:ext cx="1105202" cy="1105202"/>
      </dsp:txXfrm>
    </dsp:sp>
    <dsp:sp modelId="{289654D2-F4F8-B54C-BB11-89463C432F13}">
      <dsp:nvSpPr>
        <dsp:cNvPr id="0" name=""/>
        <dsp:cNvSpPr/>
      </dsp:nvSpPr>
      <dsp:spPr>
        <a:xfrm rot="1800000">
          <a:off x="4081223"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4089127" y="3294977"/>
        <a:ext cx="275331" cy="318851"/>
      </dsp:txXfrm>
    </dsp:sp>
    <dsp:sp modelId="{B9FC0CC6-5794-8D44-9D5C-EF8A2B28FD16}">
      <dsp:nvSpPr>
        <dsp:cNvPr id="0" name=""/>
        <dsp:cNvSpPr/>
      </dsp:nvSpPr>
      <dsp:spPr>
        <a:xfrm>
          <a:off x="4504181"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Mapping function</a:t>
          </a:r>
        </a:p>
      </dsp:txBody>
      <dsp:txXfrm>
        <a:off x="4733076" y="3513149"/>
        <a:ext cx="1105202" cy="1105202"/>
      </dsp:txXfrm>
    </dsp:sp>
    <dsp:sp modelId="{EECDA9A7-212F-1046-9A38-3512EA3050BC}">
      <dsp:nvSpPr>
        <dsp:cNvPr id="0" name=""/>
        <dsp:cNvSpPr/>
      </dsp:nvSpPr>
      <dsp:spPr>
        <a:xfrm rot="5400000">
          <a:off x="3194234" y="373029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a:off x="3253234" y="3777581"/>
        <a:ext cx="275331" cy="318851"/>
      </dsp:txXfrm>
    </dsp:sp>
    <dsp:sp modelId="{BCB8DC9A-CEC1-7E4E-9C78-9534F2EC03C1}">
      <dsp:nvSpPr>
        <dsp:cNvPr id="0" name=""/>
        <dsp:cNvSpPr/>
      </dsp:nvSpPr>
      <dsp:spPr>
        <a:xfrm>
          <a:off x="2514600" y="4378205"/>
          <a:ext cx="1752599"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NZ" sz="1600" kern="1200" dirty="0" smtClean="0">
              <a:solidFill>
                <a:schemeClr val="tx1"/>
              </a:solidFill>
            </a:rPr>
            <a:t>Replacement algorithm</a:t>
          </a:r>
        </a:p>
      </dsp:txBody>
      <dsp:txXfrm>
        <a:off x="2771262" y="4607100"/>
        <a:ext cx="1239275" cy="1105202"/>
      </dsp:txXfrm>
    </dsp:sp>
    <dsp:sp modelId="{99D146F3-C688-5848-9F3C-93A81D825FF9}">
      <dsp:nvSpPr>
        <dsp:cNvPr id="0" name=""/>
        <dsp:cNvSpPr/>
      </dsp:nvSpPr>
      <dsp:spPr>
        <a:xfrm rot="9000000">
          <a:off x="2307245" y="3218194"/>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3294977"/>
        <a:ext cx="275331" cy="318851"/>
      </dsp:txXfrm>
    </dsp:sp>
    <dsp:sp modelId="{E2DB8AD2-B770-244C-848D-9975C9B2F8B3}">
      <dsp:nvSpPr>
        <dsp:cNvPr id="0" name=""/>
        <dsp:cNvSpPr/>
      </dsp:nvSpPr>
      <dsp:spPr>
        <a:xfrm>
          <a:off x="714625" y="3284254"/>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Write policy</a:t>
          </a:r>
        </a:p>
      </dsp:txBody>
      <dsp:txXfrm>
        <a:off x="943520" y="3513149"/>
        <a:ext cx="1105202" cy="1105202"/>
      </dsp:txXfrm>
    </dsp:sp>
    <dsp:sp modelId="{1E9B6624-6511-B947-8BEE-05DEAFFDBF83}">
      <dsp:nvSpPr>
        <dsp:cNvPr id="0" name=""/>
        <dsp:cNvSpPr/>
      </dsp:nvSpPr>
      <dsp:spPr>
        <a:xfrm rot="12600000">
          <a:off x="2307245" y="2193987"/>
          <a:ext cx="393330" cy="531417"/>
        </a:xfrm>
        <a:prstGeom prst="rightArrow">
          <a:avLst>
            <a:gd name="adj1" fmla="val 60000"/>
            <a:gd name="adj2" fmla="val 50000"/>
          </a:avLst>
        </a:prstGeom>
        <a:solidFill>
          <a:schemeClr val="tx1">
            <a:lumMod val="85000"/>
            <a:lumOff val="15000"/>
            <a:alpha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dirty="0"/>
        </a:p>
      </dsp:txBody>
      <dsp:txXfrm rot="10800000">
        <a:off x="2417340" y="2329770"/>
        <a:ext cx="275331" cy="318851"/>
      </dsp:txXfrm>
    </dsp:sp>
    <dsp:sp modelId="{0BE5F01D-D17C-D44A-A17A-17F1E6D7771F}">
      <dsp:nvSpPr>
        <dsp:cNvPr id="0" name=""/>
        <dsp:cNvSpPr/>
      </dsp:nvSpPr>
      <dsp:spPr>
        <a:xfrm>
          <a:off x="714625" y="1096352"/>
          <a:ext cx="1562992" cy="1562992"/>
        </a:xfrm>
        <a:prstGeom prst="ellipse">
          <a:avLst/>
        </a:prstGeom>
        <a:solidFill>
          <a:schemeClr val="bg1">
            <a:alpha val="90000"/>
          </a:schemeClr>
        </a:solidFill>
        <a:ln>
          <a:solidFill>
            <a:schemeClr val="accent1">
              <a:alpha val="90000"/>
            </a:schemeClr>
          </a:solidFill>
        </a:ln>
        <a:effectLst>
          <a:glow rad="88900">
            <a:schemeClr val="accent1">
              <a:alpha val="75000"/>
            </a:schemeClr>
          </a:glow>
          <a:softEdge rad="50800"/>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NZ" sz="1800" kern="1200" dirty="0" smtClean="0">
              <a:solidFill>
                <a:schemeClr val="tx1"/>
              </a:solidFill>
            </a:rPr>
            <a:t>Number of cache levels</a:t>
          </a:r>
        </a:p>
      </dsp:txBody>
      <dsp:txXfrm>
        <a:off x="943520" y="1325247"/>
        <a:ext cx="1105202" cy="1105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lvl="0" algn="ctr" defTabSz="2311400" rtl="0">
            <a:lnSpc>
              <a:spcPct val="90000"/>
            </a:lnSpc>
            <a:spcBef>
              <a:spcPct val="0"/>
            </a:spcBef>
            <a:spcAft>
              <a:spcPct val="35000"/>
            </a:spcAft>
          </a:pPr>
          <a:r>
            <a:rPr lang="en-US" sz="5200" kern="1200" dirty="0" smtClean="0"/>
            <a:t>Cache Size</a:t>
          </a:r>
          <a:endParaRPr lang="en-US" sz="5200" kern="1200" dirty="0"/>
        </a:p>
      </dsp:txBody>
      <dsp:txXfrm>
        <a:off x="441505" y="85915"/>
        <a:ext cx="3507043" cy="1491642"/>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Small caches have significant impact on performance</a:t>
          </a:r>
          <a:endParaRPr lang="en-US" sz="3000" kern="1200" dirty="0"/>
        </a:p>
      </dsp:txBody>
      <dsp:txXfrm>
        <a:off x="1166593" y="2268903"/>
        <a:ext cx="3173156" cy="1938002"/>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rtl="0">
            <a:lnSpc>
              <a:spcPct val="90000"/>
            </a:lnSpc>
            <a:spcBef>
              <a:spcPct val="0"/>
            </a:spcBef>
            <a:spcAft>
              <a:spcPct val="35000"/>
            </a:spcAft>
          </a:pPr>
          <a:r>
            <a:rPr lang="en-US" sz="5400" kern="1200" dirty="0" smtClean="0"/>
            <a:t>Block Size</a:t>
          </a:r>
          <a:endParaRPr lang="en-US" sz="5400" kern="1200" dirty="0"/>
        </a:p>
      </dsp:txBody>
      <dsp:txXfrm>
        <a:off x="4679546" y="52525"/>
        <a:ext cx="2949042" cy="1588910"/>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lvl="0" algn="ctr" defTabSz="1333500" rtl="0">
            <a:lnSpc>
              <a:spcPct val="90000"/>
            </a:lnSpc>
            <a:spcBef>
              <a:spcPct val="0"/>
            </a:spcBef>
            <a:spcAft>
              <a:spcPct val="35000"/>
            </a:spcAft>
          </a:pPr>
          <a:r>
            <a:rPr lang="en-US" sz="3000" kern="1200" dirty="0" smtClean="0"/>
            <a:t>The unit of data exchanged between cache and main memory</a:t>
          </a:r>
          <a:endParaRPr lang="en-US" sz="3000" kern="1200" dirty="0"/>
        </a:p>
      </dsp:txBody>
      <dsp:txXfrm>
        <a:off x="5299988" y="2265810"/>
        <a:ext cx="3173156" cy="193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6A1F84-92E0-B549-BE4F-92E239AA993A}" type="datetime1">
              <a:rPr lang="en-US" smtClean="0"/>
              <a:t>5/19/2017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 2017 Pearson Education, Inc., Hoboken, NJ. All rights reserved.</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B02766-913B-814E-B3C1-678F4BDB34D5}" type="slidenum">
              <a:rPr lang="en-US" smtClean="0"/>
              <a:t>‹#›</a:t>
            </a:fld>
            <a:endParaRPr lang="en-US"/>
          </a:p>
        </p:txBody>
      </p:sp>
    </p:spTree>
    <p:extLst>
      <p:ext uri="{BB962C8B-B14F-4D97-AF65-F5344CB8AC3E}">
        <p14:creationId xmlns:p14="http://schemas.microsoft.com/office/powerpoint/2010/main" val="168485564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44D5EFE-478A-AB44-AF91-783C7E33BFEB}" type="datetime1">
              <a:rPr lang="en-US" smtClean="0"/>
              <a:t>5/19/2017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50561173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9/e, by William Stallings, Chapter 1 “</a:t>
            </a:r>
            <a:r>
              <a:rPr kumimoji="1" lang="en-GB" dirty="0" smtClean="0">
                <a:latin typeface="Times New Roman" pitchFamily="-106" charset="0"/>
                <a:ea typeface="ＭＳ Ｐゴシック" pitchFamily="-106" charset="-128"/>
                <a:cs typeface="ＭＳ Ｐゴシック" pitchFamily="-106" charset="-128"/>
              </a:rPr>
              <a:t>Computer</a:t>
            </a:r>
            <a:r>
              <a:rPr kumimoji="1" lang="en-GB" baseline="0" dirty="0" smtClean="0">
                <a:latin typeface="Times New Roman" pitchFamily="-106" charset="0"/>
                <a:ea typeface="ＭＳ Ｐゴシック" pitchFamily="-106" charset="-128"/>
                <a:cs typeface="ＭＳ Ｐゴシック" pitchFamily="-106" charset="-128"/>
              </a:rPr>
              <a:t> System Overview</a:t>
            </a:r>
            <a:r>
              <a:rPr lang="en-US" dirty="0" smtClean="0">
                <a:latin typeface="Times New Roman" pitchFamily="-106" charset="0"/>
                <a:ea typeface="ＭＳ Ｐゴシック" pitchFamily="-106" charset="-128"/>
                <a:cs typeface="ＭＳ Ｐゴシック" pitchFamily="-106" charset="-128"/>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06" charset="0"/>
              <a:ea typeface="ＭＳ Ｐゴシック" pitchFamily="-106" charset="-128"/>
              <a:cs typeface="ＭＳ Ｐゴシック" pitchFamily="-106" charset="-128"/>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132262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Processors and GPUs are not the end of the computational story for the modern PC. </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7693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53582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48436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smtClean="0">
                <a:solidFill>
                  <a:schemeClr val="tx1"/>
                </a:solidFill>
                <a:latin typeface="+mn-lt"/>
                <a:ea typeface="+mn-ea"/>
                <a:cs typeface="+mn-cs"/>
              </a:rPr>
              <a:t>fetches ) instructions from memory one at a time and executes each </a:t>
            </a:r>
            <a:r>
              <a:rPr lang="en-US" sz="1200" kern="1200" baseline="0" dirty="0" smtClean="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44994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processing required for a single instruction is called an </a:t>
            </a:r>
            <a:r>
              <a:rPr lang="en-US" sz="1200" i="1" kern="1200" baseline="0" dirty="0" smtClean="0">
                <a:solidFill>
                  <a:schemeClr val="tx1"/>
                </a:solidFill>
                <a:latin typeface="+mn-lt"/>
                <a:ea typeface="+mn-ea"/>
                <a:cs typeface="+mn-cs"/>
              </a:rPr>
              <a:t>instruction cycle. </a:t>
            </a:r>
            <a:r>
              <a:rPr lang="en-US" sz="1200" kern="1200" baseline="0" dirty="0" smtClean="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smtClean="0">
                <a:solidFill>
                  <a:schemeClr val="tx1"/>
                </a:solidFill>
                <a:latin typeface="+mn-lt"/>
                <a:ea typeface="+mn-ea"/>
                <a:cs typeface="+mn-cs"/>
              </a:rPr>
              <a:t>fetch stage and the execute stage. Program execution </a:t>
            </a:r>
            <a:r>
              <a:rPr lang="en-US" sz="1200" kern="1200" baseline="0" dirty="0" smtClean="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80105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smtClean="0"/>
          </a:p>
          <a:p>
            <a:endParaRPr lang="en-US" dirty="0" smtClean="0"/>
          </a:p>
          <a:p>
            <a:r>
              <a:rPr lang="en-US" sz="1200" b="0" i="0" u="none" strike="noStrike" kern="1200" baseline="0" dirty="0" smtClean="0">
                <a:solidFill>
                  <a:schemeClr val="tx1"/>
                </a:solidFill>
                <a:latin typeface="+mn-lt"/>
                <a:ea typeface="+mn-ea"/>
                <a:cs typeface="+mn-cs"/>
              </a:rPr>
              <a:t> For example, consider a simplified computer in which each instruction occupies one</a:t>
            </a:r>
          </a:p>
          <a:p>
            <a:r>
              <a:rPr lang="en-US" sz="1200" b="0" i="0" u="none" strike="noStrike" kern="1200" baseline="0" dirty="0" smtClean="0">
                <a:solidFill>
                  <a:schemeClr val="tx1"/>
                </a:solidFill>
                <a:latin typeface="+mn-lt"/>
                <a:ea typeface="+mn-ea"/>
                <a:cs typeface="+mn-cs"/>
              </a:rPr>
              <a:t>16-bit word of memory. Assume that the program counter is set to location 300.</a:t>
            </a:r>
          </a:p>
          <a:p>
            <a:r>
              <a:rPr lang="en-US" sz="1200" b="0" i="0" u="none" strike="noStrike" kern="1200" baseline="0" dirty="0" smtClean="0">
                <a:solidFill>
                  <a:schemeClr val="tx1"/>
                </a:solidFill>
                <a:latin typeface="+mn-lt"/>
                <a:ea typeface="+mn-ea"/>
                <a:cs typeface="+mn-cs"/>
              </a:rPr>
              <a:t>The processor will next fetch the instruction at location 300. On succeeding instruction</a:t>
            </a:r>
          </a:p>
          <a:p>
            <a:r>
              <a:rPr lang="en-US" sz="1200" b="0" i="0" u="none" strike="noStrike" kern="1200" baseline="0" dirty="0" smtClean="0">
                <a:solidFill>
                  <a:schemeClr val="tx1"/>
                </a:solidFill>
                <a:latin typeface="+mn-lt"/>
                <a:ea typeface="+mn-ea"/>
                <a:cs typeface="+mn-cs"/>
              </a:rPr>
              <a:t>cycles, it will fetch instructions from locations 301, 302, 303, and so on. This</a:t>
            </a:r>
          </a:p>
          <a:p>
            <a:r>
              <a:rPr lang="en-US" sz="1200" b="0" i="0" u="none" strike="noStrike" kern="1200" baseline="0" dirty="0" smtClean="0">
                <a:solidFill>
                  <a:schemeClr val="tx1"/>
                </a:solidFill>
                <a:latin typeface="+mn-lt"/>
                <a:ea typeface="+mn-ea"/>
                <a:cs typeface="+mn-cs"/>
              </a:rPr>
              <a:t>sequence may be altered, as explained subsequently.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6776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Processor-memory: </a:t>
            </a:r>
            <a:r>
              <a:rPr lang="en-US" sz="1200" b="0" kern="1200" baseline="0" dirty="0" smtClean="0">
                <a:solidFill>
                  <a:schemeClr val="tx1"/>
                </a:solidFill>
                <a:latin typeface="+mn-lt"/>
                <a:ea typeface="+mn-ea"/>
                <a:cs typeface="+mn-cs"/>
              </a:rPr>
              <a:t>Data may be transferred from processor to memory or </a:t>
            </a:r>
            <a:r>
              <a:rPr lang="en-US" sz="1200" kern="1200" baseline="0" dirty="0" smtClean="0">
                <a:solidFill>
                  <a:schemeClr val="tx1"/>
                </a:solidFill>
                <a:latin typeface="+mn-lt"/>
                <a:ea typeface="+mn-ea"/>
                <a:cs typeface="+mn-cs"/>
              </a:rPr>
              <a:t>from memory to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Processor-I/O: </a:t>
            </a:r>
            <a:r>
              <a:rPr lang="en-US" sz="1200" b="0" kern="1200" baseline="0" dirty="0" smtClean="0">
                <a:solidFill>
                  <a:schemeClr val="tx1"/>
                </a:solidFill>
                <a:latin typeface="+mn-lt"/>
                <a:ea typeface="+mn-ea"/>
                <a:cs typeface="+mn-cs"/>
              </a:rPr>
              <a:t>Data may be transferred to or from a peripheral device by </a:t>
            </a:r>
            <a:r>
              <a:rPr lang="en-US" sz="1200" kern="1200" baseline="0" dirty="0" smtClean="0">
                <a:solidFill>
                  <a:schemeClr val="tx1"/>
                </a:solidFill>
                <a:latin typeface="+mn-lt"/>
                <a:ea typeface="+mn-ea"/>
                <a:cs typeface="+mn-cs"/>
              </a:rPr>
              <a:t>transferring between the processor and an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Data processing: </a:t>
            </a:r>
            <a:r>
              <a:rPr lang="en-US" sz="1200" b="0" kern="1200" baseline="0" dirty="0" smtClean="0">
                <a:solidFill>
                  <a:schemeClr val="tx1"/>
                </a:solidFill>
                <a:latin typeface="+mn-lt"/>
                <a:ea typeface="+mn-ea"/>
                <a:cs typeface="+mn-cs"/>
              </a:rPr>
              <a:t>The processor may perform some arithmetic or logic operation </a:t>
            </a:r>
            <a:r>
              <a:rPr lang="en-US" sz="1200" kern="1200" baseline="0" dirty="0" smtClean="0">
                <a:solidFill>
                  <a:schemeClr val="tx1"/>
                </a:solidFill>
                <a:latin typeface="+mn-lt"/>
                <a:ea typeface="+mn-ea"/>
                <a:cs typeface="+mn-cs"/>
              </a:rPr>
              <a:t>on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Control: </a:t>
            </a:r>
            <a:r>
              <a:rPr lang="en-US" sz="1200" b="0" kern="1200" baseline="0" dirty="0" smtClean="0">
                <a:solidFill>
                  <a:schemeClr val="tx1"/>
                </a:solidFill>
                <a:latin typeface="+mn-lt"/>
                <a:ea typeface="+mn-ea"/>
                <a:cs typeface="+mn-cs"/>
              </a:rPr>
              <a:t>An instruction may specify that the sequence of execution be altered. </a:t>
            </a:r>
            <a:r>
              <a:rPr lang="en-US" sz="1200" b="0" i="0" u="none" strike="noStrike" kern="1200" baseline="0" dirty="0" smtClean="0">
                <a:solidFill>
                  <a:schemeClr val="tx1"/>
                </a:solidFill>
                <a:latin typeface="+mn-lt"/>
                <a:ea typeface="+mn-ea"/>
                <a:cs typeface="+mn-cs"/>
              </a:rPr>
              <a:t>For example, the processor may fetch an instruction from location 149, which</a:t>
            </a:r>
          </a:p>
          <a:p>
            <a:r>
              <a:rPr lang="en-US" sz="1200" b="0" i="0" u="none" strike="noStrike" kern="1200" baseline="0" dirty="0" smtClean="0">
                <a:solidFill>
                  <a:schemeClr val="tx1"/>
                </a:solidFill>
                <a:latin typeface="+mn-lt"/>
                <a:ea typeface="+mn-ea"/>
                <a:cs typeface="+mn-cs"/>
              </a:rPr>
              <a:t>specifies that the next instruction be from location 182. The processor sets the</a:t>
            </a:r>
          </a:p>
          <a:p>
            <a:r>
              <a:rPr lang="en-US" sz="1200" b="0" i="0" u="none" strike="noStrike" kern="1200" baseline="0" dirty="0" smtClean="0">
                <a:solidFill>
                  <a:schemeClr val="tx1"/>
                </a:solidFill>
                <a:latin typeface="+mn-lt"/>
                <a:ea typeface="+mn-ea"/>
                <a:cs typeface="+mn-cs"/>
              </a:rPr>
              <a:t>program counter to 182. Thus, on the next fetch stage, the instruction will be</a:t>
            </a:r>
          </a:p>
          <a:p>
            <a:r>
              <a:rPr lang="en-US" sz="1200" b="0" i="0" u="none" strike="noStrike" kern="1200" baseline="0" dirty="0" smtClean="0">
                <a:solidFill>
                  <a:schemeClr val="tx1"/>
                </a:solidFill>
                <a:latin typeface="+mn-lt"/>
                <a:ea typeface="+mn-ea"/>
                <a:cs typeface="+mn-cs"/>
              </a:rPr>
              <a:t>fetched from location 182 rather than 150.</a:t>
            </a:r>
            <a:endParaRPr lang="en-US" sz="1200" b="0" kern="1200" baseline="0" dirty="0" smtClean="0">
              <a:solidFill>
                <a:schemeClr val="tx1"/>
              </a:solidFill>
              <a:latin typeface="+mn-lt"/>
              <a:ea typeface="+mn-ea"/>
              <a:cs typeface="+mn-cs"/>
            </a:endParaRP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instruction’s execution may involve a combination of these actions.</a:t>
            </a:r>
            <a:endParaRPr lang="en-US" sz="1200" b="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941582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a:t>
            </a:r>
            <a:r>
              <a:rPr lang="en-US" sz="1200" kern="1200" baseline="30000" dirty="0" smtClean="0">
                <a:solidFill>
                  <a:schemeClr val="tx1"/>
                </a:solidFill>
                <a:latin typeface="+mn-lt"/>
                <a:ea typeface="+mn-ea"/>
                <a:cs typeface="+mn-cs"/>
              </a:rPr>
              <a:t>4</a:t>
            </a:r>
            <a:r>
              <a:rPr lang="en-US" sz="1200" kern="1200" baseline="0" dirty="0" smtClean="0">
                <a:solidFill>
                  <a:schemeClr val="tx1"/>
                </a:solidFill>
                <a:latin typeface="+mn-lt"/>
                <a:ea typeface="+mn-ea"/>
                <a:cs typeface="+mn-cs"/>
              </a:rPr>
              <a:t> =16 different opcodes (represented by a single hexadecimal digit). The opcode defines the operation the processor is to perform. With the remaining 12 bits of the instruction format, up to 2</a:t>
            </a:r>
            <a:r>
              <a:rPr lang="en-US" sz="1200" kern="1200" baseline="30000" dirty="0" smtClean="0">
                <a:solidFill>
                  <a:schemeClr val="tx1"/>
                </a:solidFill>
                <a:latin typeface="+mn-lt"/>
                <a:ea typeface="+mn-ea"/>
                <a:cs typeface="+mn-cs"/>
              </a:rPr>
              <a:t>12</a:t>
            </a:r>
            <a:r>
              <a:rPr lang="en-US" sz="1200" kern="1200" baseline="0" dirty="0" smtClean="0">
                <a:solidFill>
                  <a:schemeClr val="tx1"/>
                </a:solidFill>
                <a:latin typeface="+mn-lt"/>
                <a:ea typeface="+mn-ea"/>
                <a:cs typeface="+mn-cs"/>
              </a:rPr>
              <a:t>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640417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PC contains 300, the address of the first instruction. This instruction (the </a:t>
            </a:r>
            <a:r>
              <a:rPr lang="en-US" sz="1200" kern="1200" baseline="0" dirty="0" smtClean="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first 4 bits (first hexadecimal digit) in the IR indicate that the AC is to be </a:t>
            </a:r>
            <a:r>
              <a:rPr lang="en-US" sz="1200" kern="1200" baseline="0" dirty="0" smtClean="0">
                <a:solidFill>
                  <a:schemeClr val="tx1"/>
                </a:solidFill>
                <a:latin typeface="+mn-lt"/>
                <a:ea typeface="+mn-ea"/>
                <a:cs typeface="+mn-cs"/>
              </a:rPr>
              <a:t>loaded from memory. The remaining 12 bits (three hexadecimal digits) specify the address, which is 940.</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next instruction (5941) is fetched from location 301 and the PC is </a:t>
            </a:r>
            <a:r>
              <a:rPr lang="en-US" sz="1200" kern="1200" baseline="0" dirty="0" smtClean="0">
                <a:solidFill>
                  <a:schemeClr val="tx1"/>
                </a:solidFill>
                <a:latin typeface="+mn-lt"/>
                <a:ea typeface="+mn-ea"/>
                <a:cs typeface="+mn-cs"/>
              </a:rPr>
              <a:t>incremented.</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old contents of the AC and the contents of location 941 are added and the result is stored in the AC.</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next instruction (2941) is fetched from location 302 and the PC is incremented.</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The contents of the AC are stored in location 941.</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example, three instruction cycles, each consisting of a fetch stage and</a:t>
            </a:r>
          </a:p>
          <a:p>
            <a:r>
              <a:rPr lang="en-US" sz="1200" kern="1200" baseline="0" dirty="0" smtClean="0">
                <a:solidFill>
                  <a:schemeClr val="tx1"/>
                </a:solidFill>
                <a:latin typeface="+mn-lt"/>
                <a:ea typeface="+mn-ea"/>
                <a:cs typeface="+mn-cs"/>
              </a:rPr>
              <a:t>an execute stage, are needed to add the contents of location 940 to the contents</a:t>
            </a:r>
          </a:p>
          <a:p>
            <a:r>
              <a:rPr lang="en-US" sz="1200" kern="1200" baseline="0" dirty="0" smtClean="0">
                <a:solidFill>
                  <a:schemeClr val="tx1"/>
                </a:solidFill>
                <a:latin typeface="+mn-lt"/>
                <a:ea typeface="+mn-ea"/>
                <a:cs typeface="+mn-cs"/>
              </a:rPr>
              <a:t>of 941. With a more complex set of instructions, fewer instruction cycles would be</a:t>
            </a:r>
          </a:p>
          <a:p>
            <a:r>
              <a:rPr lang="en-US" sz="1200" kern="1200" baseline="0" dirty="0" smtClean="0">
                <a:solidFill>
                  <a:schemeClr val="tx1"/>
                </a:solidFill>
                <a:latin typeface="+mn-lt"/>
                <a:ea typeface="+mn-ea"/>
                <a:cs typeface="+mn-cs"/>
              </a:rPr>
              <a:t>needed. Most modern processors include instructions that contain more than one</a:t>
            </a:r>
          </a:p>
          <a:p>
            <a:r>
              <a:rPr lang="en-US" sz="1200" kern="1200" baseline="0" dirty="0" smtClean="0">
                <a:solidFill>
                  <a:schemeClr val="tx1"/>
                </a:solidFill>
                <a:latin typeface="+mn-lt"/>
                <a:ea typeface="+mn-ea"/>
                <a:cs typeface="+mn-cs"/>
              </a:rPr>
              <a:t>address. Thus the execution stage for a particular instruction may involve more than</a:t>
            </a:r>
          </a:p>
          <a:p>
            <a:r>
              <a:rPr lang="en-US" sz="1200" kern="1200" baseline="0" dirty="0" smtClean="0">
                <a:solidFill>
                  <a:schemeClr val="tx1"/>
                </a:solidFill>
                <a:latin typeface="+mn-lt"/>
                <a:ea typeface="+mn-ea"/>
                <a:cs typeface="+mn-cs"/>
              </a:rPr>
              <a:t>one reference to memory. Also, instead of memory references, an instruction may</a:t>
            </a:r>
          </a:p>
          <a:p>
            <a:r>
              <a:rPr lang="en-US" sz="1200" kern="1200" baseline="0" dirty="0" smtClean="0">
                <a:solidFill>
                  <a:schemeClr val="tx1"/>
                </a:solidFill>
                <a:latin typeface="+mn-lt"/>
                <a:ea typeface="+mn-ea"/>
                <a:cs typeface="+mn-cs"/>
              </a:rPr>
              <a:t>specify an I/O operation.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65069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9938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chapter provides an overview of computer system hardware. In most areas,</a:t>
            </a:r>
          </a:p>
          <a:p>
            <a:r>
              <a:rPr lang="en-US" sz="1200" kern="1200" baseline="0" dirty="0" smtClean="0">
                <a:solidFill>
                  <a:schemeClr val="tx1"/>
                </a:solidFill>
                <a:latin typeface="+mn-lt"/>
                <a:ea typeface="+mn-ea"/>
                <a:cs typeface="+mn-cs"/>
              </a:rPr>
              <a:t>the survey is brief, as it is assumed that the reader is familiar with this subject. However,</a:t>
            </a:r>
          </a:p>
          <a:p>
            <a:r>
              <a:rPr lang="en-US" sz="1200" kern="1200" baseline="0" dirty="0" smtClean="0">
                <a:solidFill>
                  <a:schemeClr val="tx1"/>
                </a:solidFill>
                <a:latin typeface="+mn-lt"/>
                <a:ea typeface="+mn-ea"/>
                <a:cs typeface="+mn-cs"/>
              </a:rPr>
              <a:t>several areas are covered in some detail because of their importance to topics</a:t>
            </a:r>
          </a:p>
          <a:p>
            <a:r>
              <a:rPr lang="en-US" sz="1200" kern="1200" baseline="0" dirty="0" smtClean="0">
                <a:solidFill>
                  <a:schemeClr val="tx1"/>
                </a:solidFill>
                <a:latin typeface="+mn-lt"/>
                <a:ea typeface="+mn-ea"/>
                <a:cs typeface="+mn-cs"/>
              </a:rPr>
              <a:t>covered later in the book. Further topics are covered in Appendix C. For a more</a:t>
            </a:r>
          </a:p>
          <a:p>
            <a:r>
              <a:rPr lang="en-US" sz="1200" kern="1200" baseline="0" dirty="0" smtClean="0">
                <a:solidFill>
                  <a:schemeClr val="tx1"/>
                </a:solidFill>
                <a:latin typeface="+mn-lt"/>
                <a:ea typeface="+mn-ea"/>
                <a:cs typeface="+mn-cs"/>
              </a:rPr>
              <a:t>detailed treatment, see [STAL16a].</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037808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smtClean="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9074448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To give a specific example, consider a PC that operates at 1 GHz, which would allow roughly 10</a:t>
            </a:r>
            <a:r>
              <a:rPr lang="en-US" sz="1200" kern="1200" baseline="30000" dirty="0" smtClean="0">
                <a:solidFill>
                  <a:schemeClr val="tx1"/>
                </a:solidFill>
                <a:latin typeface="+mn-lt"/>
                <a:ea typeface="+mn-ea"/>
                <a:cs typeface="+mn-cs"/>
              </a:rPr>
              <a:t>9</a:t>
            </a:r>
            <a:r>
              <a:rPr lang="en-US" sz="1200" kern="1200" baseline="0" dirty="0" smtClean="0">
                <a:solidFill>
                  <a:schemeClr val="tx1"/>
                </a:solidFill>
                <a:latin typeface="+mn-lt"/>
                <a:ea typeface="+mn-ea"/>
                <a:cs typeface="+mn-cs"/>
              </a:rPr>
              <a:t> instructions per second. A typical hard disk has a rotational speed of 7200 revolutions per minute for a half-track rotation time of 4 ms, which is 4 million times slower than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1307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smtClean="0">
                <a:solidFill>
                  <a:schemeClr val="tx1"/>
                </a:solidFill>
                <a:latin typeface="+mn-lt"/>
                <a:ea typeface="+mn-ea"/>
                <a:cs typeface="+mn-cs"/>
              </a:rPr>
              <a:t>interrupt request signal to the processor. The processor responds by </a:t>
            </a:r>
            <a:r>
              <a:rPr lang="en-US" sz="1200" kern="1200" baseline="0" dirty="0" smtClean="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a:t>
            </a:r>
            <a:r>
              <a:rPr lang="en-US" sz="1200" b="1" kern="1200" baseline="0" dirty="0"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in Figure 1.5b . Note that an interrupt can occur at any point in the main program, not just at one specific instruction.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145269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Figure</a:t>
            </a:r>
            <a:r>
              <a:rPr lang="en-NZ" baseline="0" dirty="0" smtClean="0"/>
              <a:t> 1.5c Long I/O Wait.</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98886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796047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accommodate interrupts, an </a:t>
            </a:r>
            <a:r>
              <a:rPr lang="en-US" sz="1200" i="1" kern="1200" baseline="0" dirty="0" smtClean="0">
                <a:solidFill>
                  <a:schemeClr val="tx1"/>
                </a:solidFill>
                <a:latin typeface="+mn-lt"/>
                <a:ea typeface="+mn-ea"/>
                <a:cs typeface="+mn-cs"/>
              </a:rPr>
              <a:t>interrupt stage is added to the instruction cycle, </a:t>
            </a:r>
            <a:r>
              <a:rPr lang="en-US" sz="1200" kern="1200" baseline="0" dirty="0" smtClean="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smtClean="0">
                <a:solidFill>
                  <a:schemeClr val="tx1"/>
                </a:solidFill>
                <a:latin typeface="+mn-lt"/>
                <a:ea typeface="+mn-ea"/>
                <a:cs typeface="+mn-cs"/>
              </a:rPr>
              <a:t>interrupt handler </a:t>
            </a:r>
            <a:r>
              <a:rPr lang="en-US" sz="1200" kern="1200" baseline="0" dirty="0" smtClean="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63018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87121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preceding I/O operation is completed, this new WRITE call may be processed, and a new I/O operation may be started. Figure 1.9 shows the timing for this situation with and without the use of interrupts. We can see that there is still a gain in efficiency because part of the time during which the I/O operation is underway overlaps with the execution of user instructions.</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9367727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smtClean="0">
              <a:solidFill>
                <a:schemeClr val="tx1"/>
              </a:solidFill>
              <a:latin typeface="+mn-lt"/>
              <a:ea typeface="+mn-ea"/>
              <a:cs typeface="+mn-cs"/>
            </a:endParaRPr>
          </a:p>
          <a:p>
            <a:pPr marL="228600" indent="-228600">
              <a:buAutoNum type="arabicPeriod"/>
            </a:pPr>
            <a:r>
              <a:rPr lang="en-US" sz="1200" b="0" kern="1200" baseline="0" dirty="0" smtClean="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The processor finishes execution of the current instruction before responding </a:t>
            </a:r>
            <a:r>
              <a:rPr lang="en-US" sz="1200" kern="1200" baseline="0" dirty="0" smtClean="0">
                <a:solidFill>
                  <a:schemeClr val="tx1"/>
                </a:solidFill>
                <a:latin typeface="+mn-lt"/>
                <a:ea typeface="+mn-ea"/>
                <a:cs typeface="+mn-cs"/>
              </a:rPr>
              <a:t>to the interrupt, as indicated in Figure 1.7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The processor tests for a pending interrupt request, determines that there is </a:t>
            </a:r>
            <a:r>
              <a:rPr lang="en-US" sz="1200" kern="1200" baseline="0" dirty="0" smtClean="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4. The processor next needs to prepare to transfer control to the interrupt routine. </a:t>
            </a:r>
            <a:r>
              <a:rPr lang="en-US" sz="1200" kern="1200" baseline="0" dirty="0" smtClean="0">
                <a:solidFill>
                  <a:schemeClr val="tx1"/>
                </a:solidFill>
                <a:latin typeface="+mn-lt"/>
                <a:ea typeface="+mn-ea"/>
                <a:cs typeface="+mn-cs"/>
              </a:rPr>
              <a:t>To begin, it saves information needed to resume the current program at the point of interrupt. The minimum information required is the program status word (PSW) and the location of the next instruction to be executed, which is contained in the program counter (PC). These can be pushed onto a control stack (see Appendix 1B).</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5. The processor then loads the program counter with the entry location of the </a:t>
            </a:r>
            <a:r>
              <a:rPr lang="en-US" sz="1200" kern="1200" baseline="0" dirty="0" smtClean="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65935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6. At this point, the program counter and PSW relating to the interrupted </a:t>
            </a:r>
            <a:r>
              <a:rPr lang="en-US" sz="1200" kern="1200" baseline="0" dirty="0" smtClean="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 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smtClean="0">
                <a:solidFill>
                  <a:schemeClr val="tx1"/>
                </a:solidFill>
                <a:latin typeface="+mn-lt"/>
                <a:ea typeface="+mn-ea"/>
                <a:cs typeface="+mn-cs"/>
              </a:rPr>
              <a:t>N. The contents of all of the registers plus the address </a:t>
            </a:r>
            <a:r>
              <a:rPr lang="en-US" sz="1200" kern="1200" baseline="0" dirty="0" smtClean="0">
                <a:solidFill>
                  <a:schemeClr val="tx1"/>
                </a:solidFill>
                <a:latin typeface="+mn-lt"/>
                <a:ea typeface="+mn-ea"/>
                <a:cs typeface="+mn-cs"/>
              </a:rPr>
              <a:t>of the next instruction (</a:t>
            </a:r>
            <a:r>
              <a:rPr lang="en-US" sz="1200" i="1" kern="1200" baseline="0" dirty="0" smtClean="0">
                <a:solidFill>
                  <a:schemeClr val="tx1"/>
                </a:solidFill>
                <a:latin typeface="+mn-lt"/>
                <a:ea typeface="+mn-ea"/>
                <a:cs typeface="+mn-cs"/>
              </a:rPr>
              <a:t>N +1) , a total of M words, are pushed onto the control </a:t>
            </a:r>
            <a:r>
              <a:rPr lang="en-US" sz="1200" kern="1200" baseline="0" dirty="0" smtClean="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7. The interrupt handler may now proceed to process the interrupt. This includes </a:t>
            </a:r>
            <a:r>
              <a:rPr lang="en-US" sz="1200" kern="1200" baseline="0" dirty="0" smtClean="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8. When interrupt processing is complete, the saved register values are retrieved </a:t>
            </a:r>
            <a:r>
              <a:rPr lang="en-US" sz="1200" kern="1200" baseline="0" dirty="0" smtClean="0">
                <a:solidFill>
                  <a:schemeClr val="tx1"/>
                </a:solidFill>
                <a:latin typeface="+mn-lt"/>
                <a:ea typeface="+mn-ea"/>
                <a:cs typeface="+mn-cs"/>
              </a:rPr>
              <a:t>from the stack and restored to the registers (e.g., see Figure 1.11b ).</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9. The final act is to restore the PSW and program counter values from the stack. </a:t>
            </a:r>
            <a:r>
              <a:rPr lang="en-US" sz="1200" kern="1200" baseline="0" dirty="0" smtClean="0">
                <a:solidFill>
                  <a:schemeClr val="tx1"/>
                </a:solidFill>
                <a:latin typeface="+mn-lt"/>
                <a:ea typeface="+mn-ea"/>
                <a:cs typeface="+mn-cs"/>
              </a:rPr>
              <a:t>As a result, the next instruction to be executed will be from the previously</a:t>
            </a:r>
          </a:p>
          <a:p>
            <a:r>
              <a:rPr lang="en-US" sz="1200" kern="1200" baseline="0" dirty="0" smtClean="0">
                <a:solidFill>
                  <a:schemeClr val="tx1"/>
                </a:solidFill>
                <a:latin typeface="+mn-lt"/>
                <a:ea typeface="+mn-ea"/>
                <a:cs typeface="+mn-cs"/>
              </a:rPr>
              <a:t>interrupted program.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smtClean="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85555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a top level, a computer consists of processor, memory, and I/O components, with one or more modules of each type. These components are interconnected in some fashion to achieve the main function of the computer, which is to execute programs. Thus, there are four main structural elements: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Processor</a:t>
            </a:r>
          </a:p>
          <a:p>
            <a:r>
              <a:rPr lang="en-US" sz="1200" kern="1200" baseline="0" dirty="0" smtClean="0">
                <a:solidFill>
                  <a:schemeClr val="tx1"/>
                </a:solidFill>
                <a:latin typeface="+mn-lt"/>
                <a:ea typeface="+mn-ea"/>
                <a:cs typeface="+mn-cs"/>
              </a:rPr>
              <a:t>I/O Modules</a:t>
            </a:r>
          </a:p>
          <a:p>
            <a:r>
              <a:rPr lang="en-US" sz="1200" kern="1200" baseline="0" dirty="0" smtClean="0">
                <a:solidFill>
                  <a:schemeClr val="tx1"/>
                </a:solidFill>
                <a:latin typeface="+mn-lt"/>
                <a:ea typeface="+mn-ea"/>
                <a:cs typeface="+mn-cs"/>
              </a:rPr>
              <a:t>Main Memory</a:t>
            </a:r>
          </a:p>
          <a:p>
            <a:r>
              <a:rPr lang="en-US" sz="1200" kern="1200" baseline="0" dirty="0" smtClean="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6797351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736461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smtClean="0">
                <a:solidFill>
                  <a:schemeClr val="tx1"/>
                </a:solidFill>
                <a:latin typeface="+mn-lt"/>
                <a:ea typeface="+mn-ea"/>
                <a:cs typeface="+mn-cs"/>
              </a:rPr>
              <a:t>disabled interrupt </a:t>
            </a:r>
            <a:r>
              <a:rPr lang="en-US" sz="1200" kern="1200" baseline="0" dirty="0" smtClean="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smtClean="0">
                <a:solidFill>
                  <a:schemeClr val="tx1"/>
                </a:solidFill>
                <a:latin typeface="+mn-lt"/>
                <a:ea typeface="+mn-ea"/>
                <a:cs typeface="+mn-cs"/>
              </a:rPr>
              <a:t>order ( Figure 1.12a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08976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=0 .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=10 , a printer interrupt </a:t>
            </a:r>
            <a:r>
              <a:rPr lang="en-US" sz="1200" kern="1200" baseline="0" dirty="0" smtClean="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=15 a communications interrupt occurs. Because the communications line has </a:t>
            </a:r>
            <a:r>
              <a:rPr lang="en-US" sz="1200" kern="1200" baseline="0" dirty="0" smtClean="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 ISR. While this routine is executing, a disk interrupt occurs (</a:t>
            </a:r>
            <a:r>
              <a:rPr lang="en-US" sz="1200" i="1" kern="1200" baseline="0" dirty="0" smtClean="0">
                <a:solidFill>
                  <a:schemeClr val="tx1"/>
                </a:solidFill>
                <a:latin typeface="+mn-lt"/>
                <a:ea typeface="+mn-ea"/>
                <a:cs typeface="+mn-cs"/>
              </a:rPr>
              <a:t>t  20) . </a:t>
            </a:r>
            <a:r>
              <a:rPr lang="en-US" sz="1200" kern="1200" baseline="0" dirty="0" smtClean="0">
                <a:solidFill>
                  <a:schemeClr val="tx1"/>
                </a:solidFill>
                <a:latin typeface="+mn-lt"/>
                <a:ea typeface="+mn-ea"/>
                <a:cs typeface="+mn-cs"/>
              </a:rPr>
              <a:t>Because this interrupt is of lower priority, it is simply held, and the communications ISR runs to completion.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the communications ISR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25) , the previous processor </a:t>
            </a:r>
            <a:r>
              <a:rPr lang="en-US" sz="1200" kern="1200" baseline="0" dirty="0" smtClean="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35) is the printer ISR resumed. When that routine completes </a:t>
            </a:r>
            <a:r>
              <a:rPr lang="en-US" sz="1200" kern="1200" baseline="0" dirty="0" smtClean="0">
                <a:solidFill>
                  <a:schemeClr val="tx1"/>
                </a:solidFill>
                <a:latin typeface="+mn-lt"/>
                <a:ea typeface="+mn-ea"/>
                <a:cs typeface="+mn-cs"/>
              </a:rPr>
              <a:t>(</a:t>
            </a:r>
            <a:r>
              <a:rPr lang="en-US" sz="1200" i="1" kern="1200" baseline="0" dirty="0" err="1" smtClean="0">
                <a:solidFill>
                  <a:schemeClr val="tx1"/>
                </a:solidFill>
                <a:latin typeface="+mn-lt"/>
                <a:ea typeface="+mn-ea"/>
                <a:cs typeface="+mn-cs"/>
              </a:rPr>
              <a:t>t</a:t>
            </a:r>
            <a:r>
              <a:rPr lang="en-US" sz="1200" i="1" kern="1200" baseline="0" dirty="0" smtClean="0">
                <a:solidFill>
                  <a:schemeClr val="tx1"/>
                </a:solidFill>
                <a:latin typeface="+mn-lt"/>
                <a:ea typeface="+mn-ea"/>
                <a:cs typeface="+mn-cs"/>
              </a:rPr>
              <a:t> = 40) , control finally returns to the user program.</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8148648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85322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Faster access time, greater cost per bit</a:t>
            </a:r>
          </a:p>
          <a:p>
            <a:r>
              <a:rPr lang="en-US" sz="1200" kern="1200" baseline="0" dirty="0" smtClean="0">
                <a:solidFill>
                  <a:schemeClr val="tx1"/>
                </a:solidFill>
                <a:latin typeface="+mn-lt"/>
                <a:ea typeface="+mn-ea"/>
                <a:cs typeface="+mn-cs"/>
              </a:rPr>
              <a:t>• Greater capacity, smaller cost per bit</a:t>
            </a:r>
          </a:p>
          <a:p>
            <a:r>
              <a:rPr lang="en-US" sz="1200" kern="1200" baseline="0" dirty="0" smtClean="0">
                <a:solidFill>
                  <a:schemeClr val="tx1"/>
                </a:solidFill>
                <a:latin typeface="+mn-lt"/>
                <a:ea typeface="+mn-ea"/>
                <a:cs typeface="+mn-cs"/>
              </a:rPr>
              <a:t>• Greater capacity, slower access speed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7124845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way out of this dilemma is to not rely on a single memory component or technology, but to employ a </a:t>
            </a:r>
            <a:r>
              <a:rPr lang="en-US" sz="1200" b="1" kern="1200" baseline="0" dirty="0" smtClean="0">
                <a:solidFill>
                  <a:schemeClr val="tx1"/>
                </a:solidFill>
                <a:latin typeface="+mn-lt"/>
                <a:ea typeface="+mn-ea"/>
                <a:cs typeface="+mn-cs"/>
              </a:rPr>
              <a:t>memory hierarchy</a:t>
            </a:r>
            <a:r>
              <a:rPr lang="en-US" sz="1200" b="0" kern="1200" baseline="0" dirty="0" smtClean="0">
                <a:solidFill>
                  <a:schemeClr val="tx1"/>
                </a:solidFill>
                <a:latin typeface="+mn-lt"/>
                <a:ea typeface="+mn-ea"/>
                <a:cs typeface="+mn-cs"/>
              </a:rPr>
              <a:t> . A typical hierarchy is illustrated in</a:t>
            </a:r>
          </a:p>
          <a:p>
            <a:r>
              <a:rPr lang="en-US" sz="1200" kern="1200" baseline="0" dirty="0" smtClean="0">
                <a:solidFill>
                  <a:schemeClr val="tx1"/>
                </a:solidFill>
                <a:latin typeface="+mn-lt"/>
                <a:ea typeface="+mn-ea"/>
                <a:cs typeface="+mn-cs"/>
              </a:rPr>
              <a:t>Figure 1.14 . As one goes down the hierarchy, the following occur:</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Decreasing cost per bit</a:t>
            </a:r>
          </a:p>
          <a:p>
            <a:r>
              <a:rPr lang="en-US" sz="1200" b="1" kern="1200" baseline="0" dirty="0" smtClean="0">
                <a:solidFill>
                  <a:schemeClr val="tx1"/>
                </a:solidFill>
                <a:latin typeface="+mn-lt"/>
                <a:ea typeface="+mn-ea"/>
                <a:cs typeface="+mn-cs"/>
              </a:rPr>
              <a:t>b. Increasing capacity</a:t>
            </a:r>
          </a:p>
          <a:p>
            <a:r>
              <a:rPr lang="en-US" sz="1200" b="1" kern="1200" baseline="0" dirty="0" smtClean="0">
                <a:solidFill>
                  <a:schemeClr val="tx1"/>
                </a:solidFill>
                <a:latin typeface="+mn-lt"/>
                <a:ea typeface="+mn-ea"/>
                <a:cs typeface="+mn-cs"/>
              </a:rPr>
              <a:t>c. Increasing access time</a:t>
            </a:r>
          </a:p>
          <a:p>
            <a:r>
              <a:rPr lang="en-US" sz="1200" b="1" kern="1200" baseline="0" dirty="0" smtClean="0">
                <a:solidFill>
                  <a:schemeClr val="tx1"/>
                </a:solidFill>
                <a:latin typeface="+mn-lt"/>
                <a:ea typeface="+mn-ea"/>
                <a:cs typeface="+mn-cs"/>
              </a:rPr>
              <a:t>d. Decreasing frequency of access to the memory by the processor</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smtClean="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smtClean="0">
                <a:solidFill>
                  <a:schemeClr val="tx1"/>
                </a:solidFill>
                <a:latin typeface="+mn-lt"/>
                <a:ea typeface="+mn-ea"/>
                <a:cs typeface="+mn-cs"/>
              </a:rPr>
              <a:t>memory later in this book. A brief explanation is provided at this point.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26421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hit ratio </a:t>
            </a:r>
            <a:r>
              <a:rPr lang="en-US" sz="1200" b="0" i="1" kern="1200" baseline="0" dirty="0" smtClean="0">
                <a:solidFill>
                  <a:schemeClr val="tx1"/>
                </a:solidFill>
                <a:latin typeface="+mn-lt"/>
                <a:ea typeface="+mn-ea"/>
                <a:cs typeface="+mn-cs"/>
              </a:rPr>
              <a:t>H , where H is defined as the fraction of all memory accesses that are found </a:t>
            </a:r>
            <a:r>
              <a:rPr lang="en-US" sz="1200" kern="1200" baseline="0" dirty="0" smtClean="0">
                <a:solidFill>
                  <a:schemeClr val="tx1"/>
                </a:solidFill>
                <a:latin typeface="+mn-lt"/>
                <a:ea typeface="+mn-ea"/>
                <a:cs typeface="+mn-cs"/>
              </a:rPr>
              <a:t>in the faster memory (e.g., the cache), </a:t>
            </a:r>
            <a:r>
              <a:rPr lang="en-US" sz="1200" i="1" kern="1200" baseline="0" dirty="0" smtClean="0">
                <a:solidFill>
                  <a:schemeClr val="tx1"/>
                </a:solidFill>
                <a:latin typeface="+mn-lt"/>
                <a:ea typeface="+mn-ea"/>
                <a:cs typeface="+mn-cs"/>
              </a:rPr>
              <a:t>T</a:t>
            </a:r>
            <a:r>
              <a:rPr lang="en-US" sz="1200" i="1"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is the access time to level 1, and T</a:t>
            </a:r>
            <a:r>
              <a:rPr lang="en-US" sz="1200" i="1" kern="1200" baseline="-25000" dirty="0" smtClean="0">
                <a:solidFill>
                  <a:schemeClr val="tx1"/>
                </a:solidFill>
                <a:latin typeface="+mn-lt"/>
                <a:ea typeface="+mn-ea"/>
                <a:cs typeface="+mn-cs"/>
              </a:rPr>
              <a:t>2 </a:t>
            </a:r>
            <a:r>
              <a:rPr lang="en-US" sz="1200" i="1" kern="1200" baseline="0" dirty="0" smtClean="0">
                <a:solidFill>
                  <a:schemeClr val="tx1"/>
                </a:solidFill>
                <a:latin typeface="+mn-lt"/>
                <a:ea typeface="+mn-ea"/>
                <a:cs typeface="+mn-cs"/>
              </a:rPr>
              <a:t> is the </a:t>
            </a:r>
            <a:r>
              <a:rPr lang="en-US" sz="1200" kern="1200" baseline="0" dirty="0" smtClean="0">
                <a:solidFill>
                  <a:schemeClr val="tx1"/>
                </a:solidFill>
                <a:latin typeface="+mn-lt"/>
                <a:ea typeface="+mn-ea"/>
                <a:cs typeface="+mn-cs"/>
              </a:rPr>
              <a:t>access time to level 2.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our example, suppose 95% of the memory accesses are found in the cache (H = 0.95) . Then the average time to access a byte can be expressed as</a:t>
            </a:r>
          </a:p>
          <a:p>
            <a:r>
              <a:rPr lang="en-US" sz="1200" kern="1200" baseline="0" dirty="0" smtClean="0">
                <a:solidFill>
                  <a:schemeClr val="tx1"/>
                </a:solidFill>
                <a:latin typeface="+mn-lt"/>
                <a:ea typeface="+mn-ea"/>
                <a:cs typeface="+mn-cs"/>
              </a:rPr>
              <a:t>(0.95) (0.1 s) + (0.05) (0.1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+ 1 s) =  0.095 + 0.055 =  0.15 us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8117593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mn-lt"/>
                <a:ea typeface="+mn-ea"/>
                <a:cs typeface="+mn-cs"/>
              </a:rPr>
              <a:t>The basis for the validity of condition (d) is a principle known as </a:t>
            </a:r>
            <a:r>
              <a:rPr lang="en-US" sz="1200" b="1" kern="1200" baseline="0" dirty="0" smtClean="0">
                <a:solidFill>
                  <a:schemeClr val="tx1"/>
                </a:solidFill>
                <a:latin typeface="+mn-lt"/>
                <a:ea typeface="+mn-ea"/>
                <a:cs typeface="+mn-cs"/>
              </a:rPr>
              <a:t>locality of reference </a:t>
            </a:r>
            <a:r>
              <a:rPr lang="en-US" sz="1200" b="0" kern="1200" baseline="0" dirty="0" smtClean="0">
                <a:solidFill>
                  <a:schemeClr val="tx1"/>
                </a:solidFill>
                <a:latin typeface="+mn-lt"/>
                <a:ea typeface="+mn-ea"/>
                <a:cs typeface="+mn-cs"/>
              </a:rPr>
              <a:t>[DENN68]. During the course of execution of a program, memory references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principle can be applied across more than two levels of memory. The fastest, smallest, and most expensive type of memory consists of the registers internal to the processor. Typically, a processor will contain a few dozen such registers, 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458570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smtClean="0">
                <a:solidFill>
                  <a:schemeClr val="tx1"/>
                </a:solidFill>
                <a:latin typeface="+mn-lt"/>
                <a:ea typeface="+mn-ea"/>
                <a:cs typeface="+mn-cs"/>
              </a:rPr>
              <a:t>secondary memory or auxiliary memory . </a:t>
            </a:r>
            <a:r>
              <a:rPr lang="en-US" sz="1200" b="0" kern="1200" baseline="0" dirty="0" smtClean="0">
                <a:solidFill>
                  <a:schemeClr val="tx1"/>
                </a:solidFill>
                <a:latin typeface="+mn-lt"/>
                <a:ea typeface="+mn-ea"/>
                <a:cs typeface="+mn-cs"/>
              </a:rPr>
              <a:t>These are used to store program and data files, and are usually </a:t>
            </a:r>
            <a:r>
              <a:rPr lang="en-US" sz="1200" kern="1200" baseline="0" dirty="0" smtClean="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231576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357159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mn-lt"/>
                <a:ea typeface="+mn-ea"/>
                <a:cs typeface="+mn-cs"/>
              </a:rPr>
              <a:t>Processor : Controls the operation of the computer and performs its data processing functions. When there is only one processor, it is often referred to as the central processing unit (CPU).</a:t>
            </a:r>
            <a:endParaRPr lang="en-NZ" b="0"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540239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smtClean="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smtClean="0"/>
          </a:p>
          <a:p>
            <a:endParaRPr lang="en-NZ"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smtClean="0"/>
          </a:p>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8470567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1.17 depicts the structure of a cache/main memory system. Main memory consists of up to 2 </a:t>
            </a:r>
            <a:r>
              <a:rPr lang="en-US" sz="1200" i="1" kern="1200" baseline="30000" dirty="0"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addressable words, with each word having a unique n –bit </a:t>
            </a:r>
            <a:r>
              <a:rPr lang="en-US" sz="1200" kern="1200" baseline="0" dirty="0" smtClean="0">
                <a:solidFill>
                  <a:schemeClr val="tx1"/>
                </a:solidFill>
                <a:latin typeface="+mn-lt"/>
                <a:ea typeface="+mn-ea"/>
                <a:cs typeface="+mn-cs"/>
              </a:rPr>
              <a:t>address. For mapping purposes, this memory is considered to consist of a number of fixed-length </a:t>
            </a:r>
            <a:r>
              <a:rPr lang="en-US" sz="1200" b="1" kern="1200" baseline="0" dirty="0" smtClean="0">
                <a:solidFill>
                  <a:schemeClr val="tx1"/>
                </a:solidFill>
                <a:latin typeface="+mn-lt"/>
                <a:ea typeface="+mn-ea"/>
                <a:cs typeface="+mn-cs"/>
              </a:rPr>
              <a:t>blocks of </a:t>
            </a:r>
            <a:r>
              <a:rPr lang="en-US" sz="1200" b="1" i="1" kern="1200" baseline="0" dirty="0" smtClean="0">
                <a:solidFill>
                  <a:schemeClr val="tx1"/>
                </a:solidFill>
                <a:latin typeface="+mn-lt"/>
                <a:ea typeface="+mn-ea"/>
                <a:cs typeface="+mn-cs"/>
              </a:rPr>
              <a:t>K</a:t>
            </a:r>
            <a:r>
              <a:rPr lang="en-US" sz="1200" b="0" i="1" kern="1200" baseline="0" dirty="0" smtClean="0">
                <a:solidFill>
                  <a:schemeClr val="tx1"/>
                </a:solidFill>
                <a:latin typeface="+mn-lt"/>
                <a:ea typeface="+mn-ea"/>
                <a:cs typeface="+mn-cs"/>
              </a:rPr>
              <a:t> words each. That is, there are M  = 2</a:t>
            </a:r>
            <a:r>
              <a:rPr lang="en-US" sz="1200" i="1" kern="1200" baseline="30000" dirty="0" smtClean="0">
                <a:solidFill>
                  <a:schemeClr val="tx1"/>
                </a:solidFill>
                <a:latin typeface="+mn-lt"/>
                <a:ea typeface="+mn-ea"/>
                <a:cs typeface="+mn-cs"/>
              </a:rPr>
              <a:t>n</a:t>
            </a:r>
            <a:r>
              <a:rPr lang="en-US" sz="1200" b="0" i="1" kern="1200" baseline="0" dirty="0" smtClean="0">
                <a:solidFill>
                  <a:schemeClr val="tx1"/>
                </a:solidFill>
                <a:latin typeface="+mn-lt"/>
                <a:ea typeface="+mn-ea"/>
                <a:cs typeface="+mn-cs"/>
              </a:rPr>
              <a:t>/K blocks. Cache consist</a:t>
            </a:r>
            <a:r>
              <a:rPr lang="en-US" sz="1200" b="1" i="1" kern="1200" baseline="0" dirty="0" smtClean="0">
                <a:solidFill>
                  <a:schemeClr val="tx1"/>
                </a:solidFill>
                <a:latin typeface="+mn-lt"/>
                <a:ea typeface="+mn-ea"/>
                <a:cs typeface="+mn-cs"/>
              </a:rPr>
              <a:t>s </a:t>
            </a:r>
            <a:r>
              <a:rPr lang="en-US" sz="1200" kern="1200" baseline="0" dirty="0" smtClean="0">
                <a:solidFill>
                  <a:schemeClr val="tx1"/>
                </a:solidFill>
                <a:latin typeface="+mn-lt"/>
                <a:ea typeface="+mn-ea"/>
                <a:cs typeface="+mn-cs"/>
              </a:rPr>
              <a:t>of </a:t>
            </a:r>
            <a:r>
              <a:rPr lang="en-US" sz="1200" i="1" kern="1200" baseline="0" dirty="0" smtClean="0">
                <a:solidFill>
                  <a:schemeClr val="tx1"/>
                </a:solidFill>
                <a:latin typeface="+mn-lt"/>
                <a:ea typeface="+mn-ea"/>
                <a:cs typeface="+mn-cs"/>
              </a:rPr>
              <a:t>C </a:t>
            </a:r>
            <a:r>
              <a:rPr lang="en-US" sz="1200" b="1" i="1" kern="1200" baseline="0" dirty="0" smtClean="0">
                <a:solidFill>
                  <a:schemeClr val="tx1"/>
                </a:solidFill>
                <a:latin typeface="+mn-lt"/>
                <a:ea typeface="+mn-ea"/>
                <a:cs typeface="+mn-cs"/>
              </a:rPr>
              <a:t>slots</a:t>
            </a:r>
            <a:r>
              <a:rPr lang="en-US" sz="1200" b="0" i="1" kern="1200" baseline="0" dirty="0" smtClean="0">
                <a:solidFill>
                  <a:schemeClr val="tx1"/>
                </a:solidFill>
                <a:latin typeface="+mn-lt"/>
                <a:ea typeface="+mn-ea"/>
                <a:cs typeface="+mn-cs"/>
              </a:rPr>
              <a:t> (also referred to as lines ) of K words each, and the number of slots is </a:t>
            </a:r>
            <a:r>
              <a:rPr lang="en-US" sz="1200" kern="1200" baseline="0" dirty="0" smtClean="0">
                <a:solidFill>
                  <a:schemeClr val="tx1"/>
                </a:solidFill>
                <a:latin typeface="+mn-lt"/>
                <a:ea typeface="+mn-ea"/>
                <a:cs typeface="+mn-cs"/>
              </a:rPr>
              <a:t>considerably less than the number of main memory blocks (</a:t>
            </a:r>
            <a:r>
              <a:rPr lang="en-US" sz="1200" i="1" kern="1200" baseline="0" dirty="0" smtClean="0">
                <a:solidFill>
                  <a:schemeClr val="tx1"/>
                </a:solidFill>
                <a:latin typeface="+mn-lt"/>
                <a:ea typeface="+mn-ea"/>
                <a:cs typeface="+mn-cs"/>
              </a:rPr>
              <a:t>C&lt;&lt;M) . Some subset </a:t>
            </a:r>
            <a:r>
              <a:rPr lang="en-US" sz="1200" kern="1200" baseline="0" dirty="0" smtClean="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086073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845762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smtClean="0">
                <a:solidFill>
                  <a:schemeClr val="tx1"/>
                </a:solidFill>
                <a:latin typeface="+mn-lt"/>
                <a:ea typeface="+mn-ea"/>
                <a:cs typeface="+mn-cs"/>
              </a:rPr>
              <a:t>• Cache size</a:t>
            </a:r>
          </a:p>
          <a:p>
            <a:r>
              <a:rPr lang="en-US" sz="1200" kern="1200" baseline="0" dirty="0" smtClean="0">
                <a:solidFill>
                  <a:schemeClr val="tx1"/>
                </a:solidFill>
                <a:latin typeface="+mn-lt"/>
                <a:ea typeface="+mn-ea"/>
                <a:cs typeface="+mn-cs"/>
              </a:rPr>
              <a:t>• Block size</a:t>
            </a:r>
          </a:p>
          <a:p>
            <a:r>
              <a:rPr lang="en-US" sz="1200" kern="1200" baseline="0" dirty="0" smtClean="0">
                <a:solidFill>
                  <a:schemeClr val="tx1"/>
                </a:solidFill>
                <a:latin typeface="+mn-lt"/>
                <a:ea typeface="+mn-ea"/>
                <a:cs typeface="+mn-cs"/>
              </a:rPr>
              <a:t>• Mapping function</a:t>
            </a:r>
          </a:p>
          <a:p>
            <a:r>
              <a:rPr lang="en-US" sz="1200" kern="1200" baseline="0" dirty="0" smtClean="0">
                <a:solidFill>
                  <a:schemeClr val="tx1"/>
                </a:solidFill>
                <a:latin typeface="+mn-lt"/>
                <a:ea typeface="+mn-ea"/>
                <a:cs typeface="+mn-cs"/>
              </a:rPr>
              <a:t>• Replacement algorithm</a:t>
            </a:r>
          </a:p>
          <a:p>
            <a:r>
              <a:rPr lang="en-US" sz="1200" kern="1200" baseline="0" dirty="0" smtClean="0">
                <a:solidFill>
                  <a:schemeClr val="tx1"/>
                </a:solidFill>
                <a:latin typeface="+mn-lt"/>
                <a:ea typeface="+mn-ea"/>
                <a:cs typeface="+mn-cs"/>
              </a:rPr>
              <a:t>• Write policy</a:t>
            </a:r>
          </a:p>
          <a:p>
            <a:r>
              <a:rPr lang="en-US" sz="1200" kern="1200" baseline="0" dirty="0" smtClean="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7827839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have already dealt with the issue of </a:t>
            </a:r>
            <a:r>
              <a:rPr lang="en-US" sz="1200" b="1" kern="1200" baseline="0" dirty="0" smtClean="0">
                <a:solidFill>
                  <a:schemeClr val="tx1"/>
                </a:solidFill>
                <a:latin typeface="+mn-lt"/>
                <a:ea typeface="+mn-ea"/>
                <a:cs typeface="+mn-cs"/>
              </a:rPr>
              <a:t>cache size . </a:t>
            </a:r>
            <a:r>
              <a:rPr lang="en-US" sz="1200" b="0" kern="1200" baseline="0" dirty="0" smtClean="0">
                <a:solidFill>
                  <a:schemeClr val="tx1"/>
                </a:solidFill>
                <a:latin typeface="+mn-lt"/>
                <a:ea typeface="+mn-ea"/>
                <a:cs typeface="+mn-cs"/>
              </a:rPr>
              <a:t>It turns out that reasonably </a:t>
            </a:r>
            <a:r>
              <a:rPr lang="en-US" sz="1200" kern="1200" baseline="0" dirty="0" smtClean="0">
                <a:solidFill>
                  <a:schemeClr val="tx1"/>
                </a:solidFill>
                <a:latin typeface="+mn-lt"/>
                <a:ea typeface="+mn-ea"/>
                <a:cs typeface="+mn-cs"/>
              </a:rPr>
              <a:t>small caches can have a significant impact on performance. Another size issue is that of </a:t>
            </a:r>
            <a:r>
              <a:rPr lang="en-US" sz="1200" b="1" kern="1200" baseline="0" dirty="0" smtClean="0">
                <a:solidFill>
                  <a:schemeClr val="tx1"/>
                </a:solidFill>
                <a:latin typeface="+mn-lt"/>
                <a:ea typeface="+mn-ea"/>
                <a:cs typeface="+mn-cs"/>
              </a:rPr>
              <a:t>block size </a:t>
            </a:r>
            <a:r>
              <a:rPr lang="en-US" sz="1200" b="0" kern="1200" baseline="0" dirty="0" smtClean="0">
                <a:solidFill>
                  <a:schemeClr val="tx1"/>
                </a:solidFill>
                <a:latin typeface="+mn-lt"/>
                <a:ea typeface="+mn-ea"/>
                <a:cs typeface="+mn-cs"/>
              </a:rPr>
              <a:t>: the unit of data exchanged between cache and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8954554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a new block of data is read into the cache, the </a:t>
            </a:r>
            <a:r>
              <a:rPr lang="en-US" sz="1200" b="1" kern="1200" baseline="0" dirty="0" smtClean="0">
                <a:solidFill>
                  <a:schemeClr val="tx1"/>
                </a:solidFill>
                <a:latin typeface="+mn-lt"/>
                <a:ea typeface="+mn-ea"/>
                <a:cs typeface="+mn-cs"/>
              </a:rPr>
              <a:t>mapping function </a:t>
            </a:r>
            <a:r>
              <a:rPr lang="en-US" sz="1200" b="0" kern="1200" baseline="0" dirty="0" smtClean="0">
                <a:solidFill>
                  <a:schemeClr val="tx1"/>
                </a:solidFill>
                <a:latin typeface="+mn-lt"/>
                <a:ea typeface="+mn-ea"/>
                <a:cs typeface="+mn-cs"/>
              </a:rPr>
              <a:t>determines</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77740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replacement algorithm </a:t>
            </a:r>
            <a:r>
              <a:rPr lang="en-US" sz="1200" b="0" kern="1200" baseline="0" dirty="0" smtClean="0">
                <a:solidFill>
                  <a:schemeClr val="tx1"/>
                </a:solidFill>
                <a:latin typeface="+mn-lt"/>
                <a:ea typeface="+mn-ea"/>
                <a:cs typeface="+mn-cs"/>
              </a:rPr>
              <a:t>chooses, within the constraints of the mapping</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193910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smtClean="0">
                <a:solidFill>
                  <a:schemeClr val="tx1"/>
                </a:solidFill>
                <a:latin typeface="+mn-lt"/>
                <a:ea typeface="+mn-ea"/>
                <a:cs typeface="+mn-cs"/>
              </a:rPr>
              <a:t>write policy </a:t>
            </a:r>
            <a:r>
              <a:rPr lang="en-US" sz="1200" b="0" kern="1200" baseline="0" dirty="0" smtClean="0">
                <a:solidFill>
                  <a:schemeClr val="tx1"/>
                </a:solidFill>
                <a:latin typeface="+mn-lt"/>
                <a:ea typeface="+mn-ea"/>
                <a:cs typeface="+mn-cs"/>
              </a:rPr>
              <a:t>dictates when the memory </a:t>
            </a:r>
            <a:r>
              <a:rPr lang="en-US" sz="1200" kern="1200" baseline="0" dirty="0" smtClean="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Finally, it is now commonplace to have multiple levels of cache, labeled L1</a:t>
            </a:r>
          </a:p>
          <a:p>
            <a:r>
              <a:rPr lang="en-US" sz="1200" kern="1200" baseline="0" dirty="0" smtClean="0">
                <a:solidFill>
                  <a:schemeClr val="tx1"/>
                </a:solidFill>
                <a:latin typeface="+mn-lt"/>
                <a:ea typeface="+mn-ea"/>
                <a:cs typeface="+mn-cs"/>
              </a:rPr>
              <a:t>(cache closest to the processor), L2, and in many cases a third level L3. A discussion</a:t>
            </a:r>
          </a:p>
          <a:p>
            <a:r>
              <a:rPr lang="en-US" sz="1200" kern="1200" baseline="0" dirty="0" smtClean="0">
                <a:solidFill>
                  <a:schemeClr val="tx1"/>
                </a:solidFill>
                <a:latin typeface="+mn-lt"/>
                <a:ea typeface="+mn-ea"/>
                <a:cs typeface="+mn-cs"/>
              </a:rPr>
              <a:t>of the performance benefits of multiple cache levels is beyond our scope; see</a:t>
            </a:r>
          </a:p>
          <a:p>
            <a:r>
              <a:rPr lang="en-US" sz="1200" kern="1200" baseline="0" dirty="0" smtClean="0">
                <a:solidFill>
                  <a:schemeClr val="tx1"/>
                </a:solidFill>
                <a:latin typeface="+mn-lt"/>
                <a:ea typeface="+mn-ea"/>
                <a:cs typeface="+mn-cs"/>
              </a:rPr>
              <a:t>[STAL16] for a discussion.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2095737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543139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case of </a:t>
            </a:r>
            <a:r>
              <a:rPr lang="en-US" sz="1200" b="1" kern="1200" baseline="0" dirty="0" smtClean="0">
                <a:solidFill>
                  <a:schemeClr val="tx1"/>
                </a:solidFill>
                <a:latin typeface="+mn-lt"/>
                <a:ea typeface="+mn-ea"/>
                <a:cs typeface="+mn-cs"/>
              </a:rPr>
              <a:t>programmed I/O , </a:t>
            </a:r>
            <a:r>
              <a:rPr lang="en-US" sz="1200" b="0" kern="1200" baseline="0" dirty="0" smtClean="0">
                <a:solidFill>
                  <a:schemeClr val="tx1"/>
                </a:solidFill>
                <a:latin typeface="+mn-lt"/>
                <a:ea typeface="+mn-ea"/>
                <a:cs typeface="+mn-cs"/>
              </a:rPr>
              <a:t>the I/O module performs the </a:t>
            </a:r>
            <a:r>
              <a:rPr lang="en-US" sz="1200" kern="1200" baseline="0" dirty="0" smtClean="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59635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Main memory : </a:t>
            </a:r>
            <a:r>
              <a:rPr lang="en-US" sz="1200" b="0" kern="1200" baseline="0" dirty="0" smtClean="0">
                <a:solidFill>
                  <a:schemeClr val="tx1"/>
                </a:solidFill>
                <a:latin typeface="+mn-lt"/>
                <a:ea typeface="+mn-ea"/>
                <a:cs typeface="+mn-cs"/>
              </a:rPr>
              <a:t>Stores data and programs. This memory is typically volatile; that </a:t>
            </a:r>
            <a:r>
              <a:rPr lang="en-US" sz="1200" kern="1200" baseline="0" dirty="0" smtClean="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smtClean="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244413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An alternative, known as </a:t>
            </a:r>
            <a:r>
              <a:rPr lang="en-US" sz="1200" b="1" kern="1200" baseline="0" dirty="0" smtClean="0">
                <a:solidFill>
                  <a:schemeClr val="tx1"/>
                </a:solidFill>
                <a:latin typeface="+mn-lt"/>
                <a:ea typeface="+mn-ea"/>
                <a:cs typeface="+mn-cs"/>
              </a:rPr>
              <a:t>interrupt-driven I/O , </a:t>
            </a:r>
            <a:r>
              <a:rPr lang="en-US" sz="1200" b="0" kern="1200" baseline="0" dirty="0" smtClean="0">
                <a:solidFill>
                  <a:schemeClr val="tx1"/>
                </a:solidFill>
                <a:latin typeface="+mn-lt"/>
                <a:ea typeface="+mn-ea"/>
                <a:cs typeface="+mn-cs"/>
              </a:rPr>
              <a:t>is for the processor to issue </a:t>
            </a:r>
            <a:r>
              <a:rPr lang="en-US" sz="1200" kern="1200" baseline="0" dirty="0" smtClean="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253849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I/O transfer rate is limited by the speed with which the processor can test </a:t>
            </a:r>
            <a:r>
              <a:rPr lang="en-US" sz="1200" kern="1200" baseline="0" dirty="0" smtClean="0">
                <a:solidFill>
                  <a:schemeClr val="tx1"/>
                </a:solidFill>
                <a:latin typeface="+mn-lt"/>
                <a:ea typeface="+mn-ea"/>
                <a:cs typeface="+mn-cs"/>
              </a:rPr>
              <a:t>and service a device.</a:t>
            </a:r>
          </a:p>
          <a:p>
            <a:r>
              <a:rPr lang="en-US" sz="1200" b="0" kern="1200" baseline="0" dirty="0" smtClean="0">
                <a:solidFill>
                  <a:schemeClr val="tx1"/>
                </a:solidFill>
                <a:latin typeface="+mn-lt"/>
                <a:ea typeface="+mn-ea"/>
                <a:cs typeface="+mn-cs"/>
              </a:rPr>
              <a:t>2. The processor is tied up in managing an I/O transfer; a number of instructions </a:t>
            </a:r>
            <a:r>
              <a:rPr lang="en-US" sz="1200" kern="1200" baseline="0" dirty="0" smtClean="0">
                <a:solidFill>
                  <a:schemeClr val="tx1"/>
                </a:solidFill>
                <a:latin typeface="+mn-lt"/>
                <a:ea typeface="+mn-ea"/>
                <a:cs typeface="+mn-cs"/>
              </a:rPr>
              <a:t>must be executed for each I/O transfer.</a:t>
            </a:r>
            <a:endParaRPr lang="en-NZ" dirty="0" smtClean="0"/>
          </a:p>
          <a:p>
            <a:pPr lvl="1">
              <a:buFont typeface="Arial" pitchFamily="34" charset="0"/>
              <a:buChar char="•"/>
            </a:pP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361066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When large volumes of data are to be moved, a more efficient technique is required: </a:t>
            </a:r>
            <a:r>
              <a:rPr lang="en-US" sz="1200" b="1" kern="1200" baseline="0" dirty="0" smtClean="0">
                <a:solidFill>
                  <a:schemeClr val="tx1"/>
                </a:solidFill>
                <a:latin typeface="+mn-lt"/>
                <a:ea typeface="+mn-ea"/>
                <a:cs typeface="+mn-cs"/>
              </a:rPr>
              <a:t>direct memory access (DMA) . </a:t>
            </a:r>
            <a:r>
              <a:rPr lang="en-US" sz="1200" b="0" kern="1200" baseline="0" dirty="0" smtClean="0">
                <a:solidFill>
                  <a:schemeClr val="tx1"/>
                </a:solidFill>
                <a:latin typeface="+mn-lt"/>
                <a:ea typeface="+mn-ea"/>
                <a:cs typeface="+mn-cs"/>
              </a:rPr>
              <a:t>The DMA function can be performed by </a:t>
            </a:r>
            <a:r>
              <a:rPr lang="en-US" sz="1200" kern="1200" baseline="0" dirty="0" smtClean="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Whether a read or write is requested</a:t>
            </a:r>
          </a:p>
          <a:p>
            <a:r>
              <a:rPr lang="en-US" sz="1200" kern="1200" baseline="0" dirty="0" smtClean="0">
                <a:solidFill>
                  <a:schemeClr val="tx1"/>
                </a:solidFill>
                <a:latin typeface="+mn-lt"/>
                <a:ea typeface="+mn-ea"/>
                <a:cs typeface="+mn-cs"/>
              </a:rPr>
              <a:t>• The address of the I/O device involved</a:t>
            </a:r>
          </a:p>
          <a:p>
            <a:r>
              <a:rPr lang="en-US" sz="1200" kern="1200" baseline="0" dirty="0" smtClean="0">
                <a:solidFill>
                  <a:schemeClr val="tx1"/>
                </a:solidFill>
                <a:latin typeface="+mn-lt"/>
                <a:ea typeface="+mn-ea"/>
                <a:cs typeface="+mn-cs"/>
              </a:rPr>
              <a:t>• The starting location in memory to read data from or write data to</a:t>
            </a:r>
          </a:p>
          <a:p>
            <a:r>
              <a:rPr lang="en-US" sz="1200" kern="1200" baseline="0" dirty="0" smtClean="0">
                <a:solidFill>
                  <a:schemeClr val="tx1"/>
                </a:solidFill>
                <a:latin typeface="+mn-lt"/>
                <a:ea typeface="+mn-ea"/>
                <a:cs typeface="+mn-cs"/>
              </a:rPr>
              <a:t>• The number of words to be read or written</a:t>
            </a:r>
          </a:p>
          <a:p>
            <a:endParaRPr lang="en-US" sz="1200" kern="1200" baseline="0" dirty="0" smtClean="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4660089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7034951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An SMP can be defined as a stand-alone computer system with the </a:t>
            </a:r>
            <a:r>
              <a:rPr lang="en-US" sz="1200" b="1" kern="1200" baseline="0" dirty="0" smtClean="0">
                <a:solidFill>
                  <a:schemeClr val="tx1"/>
                </a:solidFill>
                <a:latin typeface="+mn-lt"/>
                <a:ea typeface="+mn-ea"/>
                <a:cs typeface="+mn-cs"/>
              </a:rPr>
              <a:t>following characteristics:</a:t>
            </a:r>
          </a:p>
          <a:p>
            <a:r>
              <a:rPr lang="en-US" sz="1200" b="0" kern="1200" baseline="0" dirty="0" smtClean="0">
                <a:solidFill>
                  <a:schemeClr val="tx1"/>
                </a:solidFill>
                <a:latin typeface="+mn-lt"/>
                <a:ea typeface="+mn-ea"/>
                <a:cs typeface="+mn-cs"/>
              </a:rPr>
              <a:t>1. There are two or more similar processors of comparable capability.</a:t>
            </a:r>
          </a:p>
          <a:p>
            <a:r>
              <a:rPr lang="en-US" sz="1200" b="0" kern="1200" baseline="0" dirty="0" smtClean="0">
                <a:solidFill>
                  <a:schemeClr val="tx1"/>
                </a:solidFill>
                <a:latin typeface="+mn-lt"/>
                <a:ea typeface="+mn-ea"/>
                <a:cs typeface="+mn-cs"/>
              </a:rPr>
              <a:t>2. These processors share the same main memory and I/O facilities and are interconnected </a:t>
            </a:r>
            <a:r>
              <a:rPr lang="en-US" sz="1200" kern="1200" baseline="0" dirty="0" smtClean="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smtClean="0">
                <a:solidFill>
                  <a:schemeClr val="tx1"/>
                </a:solidFill>
                <a:latin typeface="+mn-lt"/>
                <a:ea typeface="+mn-ea"/>
                <a:cs typeface="+mn-cs"/>
              </a:rPr>
              <a:t>3. All processors share access to I/O devices, either through the same channels </a:t>
            </a:r>
            <a:r>
              <a:rPr lang="en-US" sz="1200" kern="1200" baseline="0" dirty="0" smtClean="0">
                <a:solidFill>
                  <a:schemeClr val="tx1"/>
                </a:solidFill>
                <a:latin typeface="+mn-lt"/>
                <a:ea typeface="+mn-ea"/>
                <a:cs typeface="+mn-cs"/>
              </a:rPr>
              <a:t>or through different channels that provide paths to the same device.</a:t>
            </a:r>
          </a:p>
          <a:p>
            <a:r>
              <a:rPr lang="en-US" sz="1200" b="0" kern="1200" baseline="0" dirty="0" smtClean="0">
                <a:solidFill>
                  <a:schemeClr val="tx1"/>
                </a:solidFill>
                <a:latin typeface="+mn-lt"/>
                <a:ea typeface="+mn-ea"/>
                <a:cs typeface="+mn-cs"/>
              </a:rPr>
              <a:t>4. All processors can perform the same functions (hence the term </a:t>
            </a:r>
            <a:r>
              <a:rPr lang="en-US" sz="1200" b="0" i="1" kern="1200" baseline="0" dirty="0" smtClean="0">
                <a:solidFill>
                  <a:schemeClr val="tx1"/>
                </a:solidFill>
                <a:latin typeface="+mn-lt"/>
                <a:ea typeface="+mn-ea"/>
                <a:cs typeface="+mn-cs"/>
              </a:rPr>
              <a:t>symmetric ).</a:t>
            </a:r>
          </a:p>
          <a:p>
            <a:r>
              <a:rPr lang="en-US" sz="1200" b="0" kern="1200" baseline="0" dirty="0" smtClean="0">
                <a:solidFill>
                  <a:schemeClr val="tx1"/>
                </a:solidFill>
                <a:latin typeface="+mn-lt"/>
                <a:ea typeface="+mn-ea"/>
                <a:cs typeface="+mn-cs"/>
              </a:rPr>
              <a:t>5. The system is controlled by an integrated operating system that provides </a:t>
            </a:r>
            <a:r>
              <a:rPr lang="en-US" sz="1200" kern="1200" baseline="0" dirty="0" smtClean="0">
                <a:solidFill>
                  <a:schemeClr val="tx1"/>
                </a:solidFill>
                <a:latin typeface="+mn-lt"/>
                <a:ea typeface="+mn-ea"/>
                <a:cs typeface="+mn-cs"/>
              </a:rPr>
              <a:t>interaction between processors and their programs at the job, task, file, and</a:t>
            </a:r>
          </a:p>
          <a:p>
            <a:r>
              <a:rPr lang="en-US" sz="1200" kern="1200" baseline="0" dirty="0" smtClean="0">
                <a:solidFill>
                  <a:schemeClr val="tx1"/>
                </a:solidFill>
                <a:latin typeface="+mn-lt"/>
                <a:ea typeface="+mn-ea"/>
                <a:cs typeface="+mn-cs"/>
              </a:rPr>
              <a:t>data element levels.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532622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Performance: </a:t>
            </a:r>
            <a:r>
              <a:rPr lang="en-US" sz="1200" b="0" kern="1200" baseline="0" dirty="0" smtClean="0">
                <a:solidFill>
                  <a:schemeClr val="tx1"/>
                </a:solidFill>
                <a:latin typeface="+mn-lt"/>
                <a:ea typeface="+mn-ea"/>
                <a:cs typeface="+mn-cs"/>
              </a:rPr>
              <a:t>If the work to be done by a computer can be organized so that </a:t>
            </a:r>
            <a:r>
              <a:rPr lang="en-US" sz="1200" kern="1200" baseline="0" dirty="0" smtClean="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Availability: </a:t>
            </a:r>
            <a:r>
              <a:rPr lang="en-US" sz="1200" b="0" kern="1200" baseline="0" dirty="0" smtClean="0">
                <a:solidFill>
                  <a:schemeClr val="tx1"/>
                </a:solidFill>
                <a:latin typeface="+mn-lt"/>
                <a:ea typeface="+mn-ea"/>
                <a:cs typeface="+mn-cs"/>
              </a:rPr>
              <a:t>In a symmetric multiprocessor, because all processors can perform the</a:t>
            </a:r>
            <a:r>
              <a:rPr lang="en-US" sz="1200" kern="1200" baseline="0" dirty="0" smtClean="0">
                <a:solidFill>
                  <a:schemeClr val="tx1"/>
                </a:solidFill>
                <a:latin typeface="+mn-lt"/>
                <a:ea typeface="+mn-ea"/>
                <a:cs typeface="+mn-cs"/>
              </a:rPr>
              <a:t> same functions, the failure of a single processor does not halt the machine. Instead, the system can continue to function at reduced performance.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Incremental growth: </a:t>
            </a:r>
            <a:r>
              <a:rPr lang="en-US" sz="1200" b="0" kern="1200" baseline="0" dirty="0" smtClean="0">
                <a:solidFill>
                  <a:schemeClr val="tx1"/>
                </a:solidFill>
                <a:latin typeface="+mn-lt"/>
                <a:ea typeface="+mn-ea"/>
                <a:cs typeface="+mn-cs"/>
              </a:rPr>
              <a:t>A user can enhance the performance of a system by </a:t>
            </a:r>
            <a:r>
              <a:rPr lang="en-US" sz="1200" kern="1200" baseline="0" dirty="0" smtClean="0">
                <a:solidFill>
                  <a:schemeClr val="tx1"/>
                </a:solidFill>
                <a:latin typeface="+mn-lt"/>
                <a:ea typeface="+mn-ea"/>
                <a:cs typeface="+mn-cs"/>
              </a:rPr>
              <a:t>adding an additional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Scaling: </a:t>
            </a:r>
            <a:r>
              <a:rPr lang="en-US" sz="1200" b="0" kern="1200" baseline="0" dirty="0" smtClean="0">
                <a:solidFill>
                  <a:schemeClr val="tx1"/>
                </a:solidFill>
                <a:latin typeface="+mn-lt"/>
                <a:ea typeface="+mn-ea"/>
                <a:cs typeface="+mn-cs"/>
              </a:rPr>
              <a:t>Vendors can offer a range of products with different price and </a:t>
            </a:r>
            <a:r>
              <a:rPr lang="en-US" sz="1200" kern="1200" baseline="0" dirty="0" smtClean="0">
                <a:solidFill>
                  <a:schemeClr val="tx1"/>
                </a:solidFill>
                <a:latin typeface="+mn-lt"/>
                <a:ea typeface="+mn-ea"/>
                <a:cs typeface="+mn-cs"/>
              </a:rPr>
              <a:t>performance characteristics based on the number of processors configured in the 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830010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Figure 1.19 illustrates the general organization of an SMP. </a:t>
            </a:r>
          </a:p>
          <a:p>
            <a:r>
              <a:rPr lang="en-US" sz="1200" b="0" i="1" kern="1200" baseline="0" dirty="0" smtClean="0">
                <a:solidFill>
                  <a:schemeClr val="tx1"/>
                </a:solidFill>
                <a:latin typeface="+mn-lt"/>
                <a:ea typeface="+mn-ea"/>
                <a:cs typeface="+mn-cs"/>
              </a:rPr>
              <a:t>There </a:t>
            </a:r>
            <a:r>
              <a:rPr lang="en-US" sz="1200" kern="1200" baseline="0" dirty="0" smtClean="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9177420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a:p>
            <a:r>
              <a:rPr lang="en-US" sz="1200" kern="1200" baseline="0" dirty="0" smtClean="0">
                <a:solidFill>
                  <a:schemeClr val="tx1"/>
                </a:solidFill>
                <a:latin typeface="+mn-lt"/>
                <a:ea typeface="+mn-ea"/>
                <a:cs typeface="+mn-cs"/>
              </a:rPr>
              <a:t>A </a:t>
            </a:r>
            <a:r>
              <a:rPr lang="en-US" sz="1200" b="0" kern="1200" baseline="0" dirty="0" smtClean="0">
                <a:solidFill>
                  <a:schemeClr val="tx1"/>
                </a:solidFill>
                <a:latin typeface="+mn-lt"/>
                <a:ea typeface="+mn-ea"/>
                <a:cs typeface="+mn-cs"/>
              </a:rPr>
              <a:t>multicore computer, also known as a chip multiprocessor , combines two or more </a:t>
            </a:r>
            <a:r>
              <a:rPr lang="en-US" sz="1200" kern="1200" baseline="0" dirty="0" smtClean="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 that the best way to improve performance to take advantage of advances in hardware is to put multiple processors and a substantial amount of cache memory on a single chip. A detailed discussion of the rationale for this trend is beyond our scope, but is summarized in Appendix C .</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20680377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An example of a </a:t>
            </a:r>
            <a:r>
              <a:rPr lang="en-US" sz="1200" kern="1200" baseline="0" dirty="0" err="1" smtClean="0">
                <a:solidFill>
                  <a:schemeClr val="tx1"/>
                </a:solidFill>
                <a:latin typeface="+mn-lt"/>
                <a:ea typeface="+mn-ea"/>
                <a:cs typeface="+mn-cs"/>
              </a:rPr>
              <a:t>multicore</a:t>
            </a:r>
            <a:r>
              <a:rPr lang="en-US" sz="1200" kern="1200" baseline="0" dirty="0" smtClean="0">
                <a:solidFill>
                  <a:schemeClr val="tx1"/>
                </a:solidFill>
                <a:latin typeface="+mn-lt"/>
                <a:ea typeface="+mn-ea"/>
                <a:cs typeface="+mn-cs"/>
              </a:rPr>
              <a:t> system is the Intel Core i7-5960X, which includes</a:t>
            </a:r>
          </a:p>
          <a:p>
            <a:r>
              <a:rPr lang="en-US" sz="1200" kern="1200" baseline="0" dirty="0" smtClean="0">
                <a:solidFill>
                  <a:schemeClr val="tx1"/>
                </a:solidFill>
                <a:latin typeface="+mn-lt"/>
                <a:ea typeface="+mn-ea"/>
                <a:cs typeface="+mn-cs"/>
              </a:rPr>
              <a:t>six x86 processors, each with a dedicated L2 cache, and with a shared L3 cache</a:t>
            </a:r>
          </a:p>
          <a:p>
            <a:r>
              <a:rPr lang="en-US" sz="1200" kern="1200" baseline="0" dirty="0" smtClean="0">
                <a:solidFill>
                  <a:schemeClr val="tx1"/>
                </a:solidFill>
                <a:latin typeface="+mn-lt"/>
                <a:ea typeface="+mn-ea"/>
                <a:cs typeface="+mn-cs"/>
              </a:rPr>
              <a:t>(Figure 1.20a). One mechanism Intel uses to make its caches more effective is</a:t>
            </a:r>
          </a:p>
          <a:p>
            <a:r>
              <a:rPr lang="en-US" sz="1200" kern="1200" baseline="0" dirty="0" err="1" smtClean="0">
                <a:solidFill>
                  <a:schemeClr val="tx1"/>
                </a:solidFill>
                <a:latin typeface="+mn-lt"/>
                <a:ea typeface="+mn-ea"/>
                <a:cs typeface="+mn-cs"/>
              </a:rPr>
              <a:t>prefetching</a:t>
            </a:r>
            <a:r>
              <a:rPr lang="en-US" sz="1200" kern="1200" baseline="0" dirty="0" smtClean="0">
                <a:solidFill>
                  <a:schemeClr val="tx1"/>
                </a:solidFill>
                <a:latin typeface="+mn-lt"/>
                <a:ea typeface="+mn-ea"/>
                <a:cs typeface="+mn-cs"/>
              </a:rPr>
              <a:t>, in which the hardware examines memory access patterns and attempts to</a:t>
            </a:r>
          </a:p>
          <a:p>
            <a:r>
              <a:rPr lang="en-US" sz="1200" kern="1200" baseline="0" dirty="0" smtClean="0">
                <a:solidFill>
                  <a:schemeClr val="tx1"/>
                </a:solidFill>
                <a:latin typeface="+mn-lt"/>
                <a:ea typeface="+mn-ea"/>
                <a:cs typeface="+mn-cs"/>
              </a:rPr>
              <a:t>fill the caches speculatively with data that’s likely to be requested soon. Figure 1.20b</a:t>
            </a:r>
          </a:p>
          <a:p>
            <a:r>
              <a:rPr lang="en-US" sz="1200" kern="1200" baseline="0" dirty="0" smtClean="0">
                <a:solidFill>
                  <a:schemeClr val="tx1"/>
                </a:solidFill>
                <a:latin typeface="+mn-lt"/>
                <a:ea typeface="+mn-ea"/>
                <a:cs typeface="+mn-cs"/>
              </a:rPr>
              <a:t>shows the physical layout of the 5960X in its chip.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Core i7-5960X chip supports two forms of external communications to</a:t>
            </a:r>
          </a:p>
          <a:p>
            <a:r>
              <a:rPr lang="en-US" sz="1200" kern="1200" baseline="0" dirty="0" smtClean="0">
                <a:solidFill>
                  <a:schemeClr val="tx1"/>
                </a:solidFill>
                <a:latin typeface="+mn-lt"/>
                <a:ea typeface="+mn-ea"/>
                <a:cs typeface="+mn-cs"/>
              </a:rPr>
              <a:t>other chips. The DDR4 memory controller  brings the memory controller for the</a:t>
            </a:r>
          </a:p>
          <a:p>
            <a:r>
              <a:rPr lang="en-US" sz="1200" kern="1200" baseline="0" dirty="0" smtClean="0">
                <a:solidFill>
                  <a:schemeClr val="tx1"/>
                </a:solidFill>
                <a:latin typeface="+mn-lt"/>
                <a:ea typeface="+mn-ea"/>
                <a:cs typeface="+mn-cs"/>
              </a:rPr>
              <a:t>DDR (double data rate) main memory onto the chip. The interface supports four</a:t>
            </a:r>
          </a:p>
          <a:p>
            <a:r>
              <a:rPr lang="en-US" sz="1200" kern="1200" baseline="0" dirty="0" smtClean="0">
                <a:solidFill>
                  <a:schemeClr val="tx1"/>
                </a:solidFill>
                <a:latin typeface="+mn-lt"/>
                <a:ea typeface="+mn-ea"/>
                <a:cs typeface="+mn-cs"/>
              </a:rPr>
              <a:t>channels that are 8 bytes wide for a total bus width of 256 bits, for an aggregate data</a:t>
            </a:r>
          </a:p>
          <a:p>
            <a:r>
              <a:rPr lang="en-US" sz="1200" kern="1200" baseline="0" dirty="0" smtClean="0">
                <a:solidFill>
                  <a:schemeClr val="tx1"/>
                </a:solidFill>
                <a:latin typeface="+mn-lt"/>
                <a:ea typeface="+mn-ea"/>
                <a:cs typeface="+mn-cs"/>
              </a:rPr>
              <a:t>rate of up to 64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With the memory controller on the chip, the Front Side Bus is</a:t>
            </a:r>
          </a:p>
          <a:p>
            <a:r>
              <a:rPr lang="en-US" sz="1200" kern="1200" baseline="0" dirty="0" smtClean="0">
                <a:solidFill>
                  <a:schemeClr val="tx1"/>
                </a:solidFill>
                <a:latin typeface="+mn-lt"/>
                <a:ea typeface="+mn-ea"/>
                <a:cs typeface="+mn-cs"/>
              </a:rPr>
              <a:t>eliminated. The PCI Express  is a peripheral bus. It enables high-speed communications</a:t>
            </a:r>
          </a:p>
          <a:p>
            <a:r>
              <a:rPr lang="en-US" sz="1200" kern="1200" baseline="0" dirty="0" smtClean="0">
                <a:solidFill>
                  <a:schemeClr val="tx1"/>
                </a:solidFill>
                <a:latin typeface="+mn-lt"/>
                <a:ea typeface="+mn-ea"/>
                <a:cs typeface="+mn-cs"/>
              </a:rPr>
              <a:t>among connected processor chips. The PCI Express link operates at 8 GT/</a:t>
            </a:r>
            <a:r>
              <a:rPr lang="en-US" sz="1200" kern="1200" baseline="0" dirty="0" err="1" smtClean="0">
                <a:solidFill>
                  <a:schemeClr val="tx1"/>
                </a:solidFill>
                <a:latin typeface="+mn-lt"/>
                <a:ea typeface="+mn-ea"/>
                <a:cs typeface="+mn-cs"/>
              </a:rPr>
              <a:t>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(transfers per second). At 40 bits per transfer, that adds up to 40 GB/</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0761460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Chapter 1.</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631339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I/O modules : </a:t>
            </a:r>
            <a:r>
              <a:rPr lang="en-US" sz="1200" b="0" kern="1200" baseline="0" dirty="0" smtClean="0">
                <a:solidFill>
                  <a:schemeClr val="tx1"/>
                </a:solidFill>
                <a:latin typeface="+mn-lt"/>
                <a:ea typeface="+mn-ea"/>
                <a:cs typeface="+mn-cs"/>
              </a:rPr>
              <a:t>Move data between the computer and its external environment. </a:t>
            </a:r>
            <a:r>
              <a:rPr lang="en-US" sz="1200" kern="1200" baseline="0" dirty="0" smtClean="0">
                <a:solidFill>
                  <a:schemeClr val="tx1"/>
                </a:solidFill>
                <a:latin typeface="+mn-lt"/>
                <a:ea typeface="+mn-ea"/>
                <a:cs typeface="+mn-cs"/>
              </a:rPr>
              <a:t>The external environment consists of a variety of devices, including secondary</a:t>
            </a:r>
          </a:p>
          <a:p>
            <a:r>
              <a:rPr lang="en-US" sz="1200" kern="1200" baseline="0" dirty="0" smtClean="0">
                <a:solidFill>
                  <a:schemeClr val="tx1"/>
                </a:solidFill>
                <a:latin typeface="+mn-lt"/>
                <a:ea typeface="+mn-ea"/>
                <a:cs typeface="+mn-cs"/>
              </a:rPr>
              <a:t>memory devices (e.g., disks), communications equipment, and terminals.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404978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System bus : </a:t>
            </a:r>
            <a:r>
              <a:rPr lang="en-US" sz="1200" b="0" kern="1200" baseline="0" dirty="0" smtClean="0">
                <a:solidFill>
                  <a:schemeClr val="tx1"/>
                </a:solidFill>
                <a:latin typeface="+mn-lt"/>
                <a:ea typeface="+mn-ea"/>
                <a:cs typeface="+mn-cs"/>
              </a:rPr>
              <a:t>Provides for communication among processors, main memory,</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and I/O modules.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105199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3308792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Tree>
    <p:extLst>
      <p:ext uri="{BB962C8B-B14F-4D97-AF65-F5344CB8AC3E}">
        <p14:creationId xmlns:p14="http://schemas.microsoft.com/office/powerpoint/2010/main" val="90927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D5A7D98-C2AC-0A4F-8BE4-C2C08A68F727}"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DAB671-8647-2D4E-A11A-F2B9AA2D5262}"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589F0E8-2646-DB46-AE52-FBF2BC0E81BD}"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31F29CBB-934E-8A4D-ACEC-B1AEF630B8F9}" type="datetime1">
              <a:rPr lang="en-US" smtClean="0"/>
              <a:t>5/19/2017</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049DF87B-F54B-5745-9105-D5C899A5E35B}" type="datetime1">
              <a:rPr lang="en-US" smtClean="0"/>
              <a:t>5/19/2017</a:t>
            </a:fld>
            <a:endParaRPr/>
          </a:p>
        </p:txBody>
      </p:sp>
      <p:sp>
        <p:nvSpPr>
          <p:cNvPr id="5" name="Footer Placeholder 4"/>
          <p:cNvSpPr>
            <a:spLocks noGrp="1"/>
          </p:cNvSpPr>
          <p:nvPr>
            <p:ph type="ftr" sz="quarter" idx="11"/>
          </p:nvPr>
        </p:nvSpPr>
        <p:spPr/>
        <p:txBody>
          <a:bodyPr/>
          <a:lstStyle/>
          <a:p>
            <a:r>
              <a:rPr lang="en-US" smtClean="0"/>
              <a:t>© 2017 Pearson Education, Inc., Hoboken, NJ. All rights reserved.</a:t>
            </a:r>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1501CDA1-A27D-2741-900B-20980F399C51}"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427A4C20-A107-1B41-AAFF-9B604AA56E90}"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2A94630D-5B1A-FF49-A214-9E59E34EB944}" type="datetime1">
              <a:rPr lang="en-US" smtClean="0"/>
              <a:t>5/19/2017</a:t>
            </a:fld>
            <a:endParaRPr lang="en-US" dirty="0"/>
          </a:p>
        </p:txBody>
      </p:sp>
      <p:sp>
        <p:nvSpPr>
          <p:cNvPr id="8" name="Footer Placeholder 7"/>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FBDD2842-0C4A-8B47-A023-7500EC2DA67B}"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A6DA13B5-EE61-504E-8367-80EAA8021421}"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66274D1D-8365-CD42-88FD-49AFE29ABA63}"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A4F42C9-5216-BC4F-B135-0E45E939A63C}"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9C2DE2B6-93BC-1C4F-B028-18B4723E4A08}" type="datetime1">
              <a:rPr lang="en-US" smtClean="0"/>
              <a:t>5/19/2017</a:t>
            </a:fld>
            <a:endParaRPr lang="en-US" dirty="0"/>
          </a:p>
        </p:txBody>
      </p:sp>
      <p:sp>
        <p:nvSpPr>
          <p:cNvPr id="4" name="Footer Placeholder 3"/>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F1AACA07-3FF2-B44D-952E-061E810D13E8}" type="datetime1">
              <a:rPr lang="en-US" smtClean="0"/>
              <a:t>5/19/2017</a:t>
            </a:fld>
            <a:endParaRPr lang="en-US" dirty="0"/>
          </a:p>
        </p:txBody>
      </p:sp>
      <p:sp>
        <p:nvSpPr>
          <p:cNvPr id="3" name="Footer Placeholder 2"/>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BE538F15-4A89-6D44-9443-76BD2F419F22}"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BEC5BB2-954B-5D42-81B0-549C7AEA5FD5}" type="datetime1">
              <a:rPr lang="en-US" smtClean="0"/>
              <a:t>5/19/2017</a:t>
            </a:fld>
            <a:endParaRPr lang="en-US" dirty="0"/>
          </a:p>
        </p:txBody>
      </p:sp>
      <p:sp>
        <p:nvSpPr>
          <p:cNvPr id="6" name="Footer Placeholder 5"/>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68120F9A-12AA-1E49-BDA2-2D464F283A94}"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BDA810D-5D7E-D241-A273-5D446A81CCB6}" type="datetime1">
              <a:rPr lang="en-US" smtClean="0"/>
              <a:t>5/19/2017</a:t>
            </a:fld>
            <a:endParaRPr lang="en-US" dirty="0"/>
          </a:p>
        </p:txBody>
      </p:sp>
      <p:sp>
        <p:nvSpPr>
          <p:cNvPr id="5" name="Footer Placeholder 4"/>
          <p:cNvSpPr>
            <a:spLocks noGrp="1"/>
          </p:cNvSpPr>
          <p:nvPr>
            <p:ph type="ftr" sz="quarter" idx="11"/>
          </p:nvPr>
        </p:nvSpPr>
        <p:spPr/>
        <p:txBody>
          <a:body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D6BEEBBA-E4EF-7B49-80A8-5B82A96E582E}" type="datetime1">
              <a:rPr lang="en-US" smtClean="0"/>
              <a:t>5/19/2017</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417EC2B-D58B-B448-905D-ED9C2BB7D1D5}"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D1BAF18-148D-B34A-BE49-913C989DE659}" type="datetime1">
              <a:rPr lang="en-US" smtClean="0"/>
              <a:t>5/19/2017</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4EB8FE8-E38D-734C-B24B-36A35D483D35}" type="datetime1">
              <a:rPr lang="en-US" smtClean="0"/>
              <a:t>5/19/2017</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F554CA3-5BAF-324F-A7F1-BF84A4C05597}" type="datetime1">
              <a:rPr lang="en-US" smtClean="0"/>
              <a:t>5/19/2017</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BA8AD44-9DF2-A449-AD81-CD1DA4B74DB0}"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AE503AA-EFDF-D042-B1C8-E0A84E02F7A9}" type="datetime1">
              <a:rPr lang="en-US" smtClean="0"/>
              <a:t>5/19/2017</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smtClean="0"/>
              <a:t>© 2017 Pearson Education, Inc., Hoboken, NJ. All rights reserved.</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89355619-333C-B245-8B55-A2EFC8A06CA1}" type="datetime1">
              <a:rPr lang="en-US" smtClean="0"/>
              <a:t>5/19/2017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FC759A86-CF41-BB4C-9BC0-5B5D5F32F31A}" type="datetime1">
              <a:rPr lang="en-US" smtClean="0"/>
              <a:t>5/19/2017</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r>
              <a:rPr lang="en-US" smtClean="0"/>
              <a:t>© 2017 Pearson Education, Inc., Hoboken, NJ. All rights reserved.</a:t>
            </a: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hf sldNum="0" hdr="0" dt="0"/>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5.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56.xml"/><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3" Type="http://schemas.openxmlformats.org/officeDocument/2006/relationships/image" Target="../media/image45.pdf"/><Relationship Id="rId2" Type="http://schemas.openxmlformats.org/officeDocument/2006/relationships/notesSlide" Target="../notesSlides/notesSlide58.xml"/><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Chapter 1</a:t>
            </a:r>
            <a:br>
              <a:rPr lang="en-US" dirty="0" smtClean="0"/>
            </a:br>
            <a:r>
              <a:rPr lang="en-US" dirty="0" smtClean="0"/>
              <a:t>Computer System Overview</a:t>
            </a:r>
          </a:p>
        </p:txBody>
      </p:sp>
      <p:sp>
        <p:nvSpPr>
          <p:cNvPr id="6" name="Subtitle 5"/>
          <p:cNvSpPr>
            <a:spLocks noGrp="1"/>
          </p:cNvSpPr>
          <p:nvPr>
            <p:ph type="body" idx="1"/>
          </p:nvPr>
        </p:nvSpPr>
        <p:spPr/>
        <p:txBody>
          <a:bodyPr/>
          <a:lstStyle/>
          <a:p>
            <a:r>
              <a:rPr lang="en-US" dirty="0" smtClean="0"/>
              <a:t>Ninth  Edition</a:t>
            </a:r>
          </a:p>
          <a:p>
            <a:r>
              <a:rPr lang="en-US" dirty="0" smtClean="0"/>
              <a:t>By William Stallings</a:t>
            </a:r>
            <a:endParaRPr lang="en-US" dirty="0"/>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smtClean="0">
                <a:ln>
                  <a:noFill/>
                </a:ln>
                <a:solidFill>
                  <a:schemeClr val="bg2">
                    <a:lumMod val="25000"/>
                  </a:schemeClr>
                </a:solidFill>
                <a:effectLst/>
                <a:uLnTx/>
                <a:uFillTx/>
                <a:latin typeface="+mn-lt"/>
                <a:ea typeface="+mn-ea"/>
                <a:cs typeface="+mn-cs"/>
              </a:rPr>
              <a:t>Internals and Design Principles</a:t>
            </a:r>
          </a:p>
        </p:txBody>
      </p:sp>
      <p:sp>
        <p:nvSpPr>
          <p:cNvPr id="9" name="Footer Placeholder 8"/>
          <p:cNvSpPr>
            <a:spLocks noGrp="1"/>
          </p:cNvSpPr>
          <p:nvPr>
            <p:ph type="ftr" sz="quarter" idx="11"/>
          </p:nvPr>
        </p:nvSpPr>
        <p:spPr>
          <a:xfrm>
            <a:off x="318246" y="6492875"/>
            <a:ext cx="4253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Graphical Processing </a:t>
            </a:r>
            <a:br>
              <a:rPr lang="en-US" dirty="0" smtClean="0">
                <a:solidFill>
                  <a:schemeClr val="accent1">
                    <a:lumMod val="75000"/>
                  </a:schemeClr>
                </a:solidFill>
              </a:rPr>
            </a:br>
            <a:r>
              <a:rPr lang="en-US" dirty="0" smtClean="0">
                <a:solidFill>
                  <a:schemeClr val="accent1">
                    <a:lumMod val="75000"/>
                  </a:schemeClr>
                </a:solidFill>
              </a:rPr>
              <a:t>Units (GPU’s)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2133600"/>
            <a:ext cx="8534400" cy="4572000"/>
          </a:xfrm>
        </p:spPr>
        <p:txBody>
          <a:bodyPr>
            <a:normAutofit fontScale="92500" lnSpcReduction="10000"/>
          </a:bodyPr>
          <a:lstStyle/>
          <a:p>
            <a:pPr marL="282575" lvl="1" indent="-282575">
              <a:spcBef>
                <a:spcPts val="1800"/>
              </a:spcBef>
            </a:pPr>
            <a:r>
              <a:rPr lang="en-US" sz="3600" dirty="0" smtClean="0"/>
              <a:t>Provide efficient computation on arrays of data using Single-Instruction Multiple Data (SIMD) techniques pioneered in supercomputers</a:t>
            </a:r>
          </a:p>
          <a:p>
            <a:pPr marL="282575" lvl="1" indent="-282575">
              <a:spcBef>
                <a:spcPts val="1800"/>
              </a:spcBef>
            </a:pPr>
            <a:r>
              <a:rPr lang="en-US" sz="3568" dirty="0" smtClean="0"/>
              <a:t>No longer used just for rendering advanced graphics</a:t>
            </a:r>
          </a:p>
          <a:p>
            <a:pPr marL="565150" lvl="2">
              <a:lnSpc>
                <a:spcPct val="80000"/>
              </a:lnSpc>
              <a:spcBef>
                <a:spcPts val="1800"/>
              </a:spcBef>
            </a:pPr>
            <a:r>
              <a:rPr lang="en-US" sz="3027" dirty="0" smtClean="0"/>
              <a:t>Also used for general numerical processing</a:t>
            </a:r>
          </a:p>
          <a:p>
            <a:pPr marL="1130300" lvl="4">
              <a:lnSpc>
                <a:spcPct val="50000"/>
              </a:lnSpc>
              <a:spcBef>
                <a:spcPts val="1800"/>
              </a:spcBef>
            </a:pPr>
            <a:r>
              <a:rPr lang="en-US" sz="2800" dirty="0" smtClean="0"/>
              <a:t>Physics simulations for games</a:t>
            </a:r>
          </a:p>
          <a:p>
            <a:pPr marL="1130300" lvl="4">
              <a:lnSpc>
                <a:spcPct val="50000"/>
              </a:lnSpc>
              <a:spcBef>
                <a:spcPts val="1800"/>
              </a:spcBef>
            </a:pPr>
            <a:r>
              <a:rPr lang="en-US" sz="2800" dirty="0" smtClean="0"/>
              <a:t>Computations on large spreadsheets</a:t>
            </a:r>
          </a:p>
          <a:p>
            <a:endParaRPr lang="en-US" dirty="0"/>
          </a:p>
        </p:txBody>
      </p:sp>
      <p:sp>
        <p:nvSpPr>
          <p:cNvPr id="4" name="Footer Placeholder 3"/>
          <p:cNvSpPr>
            <a:spLocks noGrp="1"/>
          </p:cNvSpPr>
          <p:nvPr>
            <p:ph type="ftr" sz="quarter" idx="11"/>
          </p:nvPr>
        </p:nvSpPr>
        <p:spPr>
          <a:xfrm>
            <a:off x="318246" y="6492875"/>
            <a:ext cx="5091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Digital Signal Processors</a:t>
            </a:r>
            <a:br>
              <a:rPr lang="en-US" dirty="0" smtClean="0">
                <a:solidFill>
                  <a:schemeClr val="accent1">
                    <a:lumMod val="75000"/>
                  </a:schemeClr>
                </a:solidFill>
              </a:rPr>
            </a:br>
            <a:r>
              <a:rPr lang="en-US" dirty="0" smtClean="0">
                <a:solidFill>
                  <a:schemeClr val="accent1">
                    <a:lumMod val="75000"/>
                  </a:schemeClr>
                </a:solidFill>
              </a:rPr>
              <a:t>(DSPs)</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04800" y="1524000"/>
            <a:ext cx="8534400" cy="5029200"/>
          </a:xfrm>
        </p:spPr>
        <p:txBody>
          <a:bodyPr>
            <a:normAutofit fontScale="92500"/>
          </a:bodyPr>
          <a:lstStyle/>
          <a:p>
            <a:endParaRPr lang="en-US" dirty="0" smtClean="0"/>
          </a:p>
          <a:p>
            <a:pPr marL="282575" lvl="1" indent="-282575">
              <a:lnSpc>
                <a:spcPct val="80000"/>
              </a:lnSpc>
              <a:spcBef>
                <a:spcPts val="1800"/>
              </a:spcBef>
            </a:pPr>
            <a:r>
              <a:rPr lang="en-US" sz="3600" dirty="0" smtClean="0"/>
              <a:t>Deal with streaming signals such as audio or video</a:t>
            </a:r>
          </a:p>
          <a:p>
            <a:pPr marL="282575" lvl="1" indent="-282575">
              <a:lnSpc>
                <a:spcPct val="80000"/>
              </a:lnSpc>
              <a:spcBef>
                <a:spcPts val="1800"/>
              </a:spcBef>
            </a:pPr>
            <a:r>
              <a:rPr lang="en-US" sz="3600" dirty="0" smtClean="0"/>
              <a:t>Used to be embedded in I/O devices like modems</a:t>
            </a:r>
          </a:p>
          <a:p>
            <a:pPr marL="847725" lvl="3">
              <a:lnSpc>
                <a:spcPct val="80000"/>
              </a:lnSpc>
              <a:spcBef>
                <a:spcPts val="1800"/>
              </a:spcBef>
            </a:pPr>
            <a:r>
              <a:rPr lang="en-US" sz="3027" dirty="0" smtClean="0"/>
              <a:t>Are now becoming first-class computational devices, especially in handhelds</a:t>
            </a:r>
          </a:p>
          <a:p>
            <a:pPr marL="282575" lvl="1" indent="-282575">
              <a:lnSpc>
                <a:spcPct val="80000"/>
              </a:lnSpc>
              <a:spcBef>
                <a:spcPts val="1800"/>
              </a:spcBef>
            </a:pPr>
            <a:r>
              <a:rPr lang="en-US" sz="3600" dirty="0" smtClean="0"/>
              <a:t>Encoding/decoding speech and video (codecs)</a:t>
            </a:r>
          </a:p>
          <a:p>
            <a:pPr marL="282575" lvl="1" indent="-282575">
              <a:lnSpc>
                <a:spcPct val="80000"/>
              </a:lnSpc>
              <a:spcBef>
                <a:spcPts val="1800"/>
              </a:spcBef>
            </a:pPr>
            <a:r>
              <a:rPr lang="en-US" sz="3600" dirty="0" smtClean="0"/>
              <a:t>Provide support for encryption and security</a:t>
            </a:r>
            <a:endParaRPr lang="en-US" sz="3600" dirty="0"/>
          </a:p>
        </p:txBody>
      </p:sp>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rPr>
              <a:t>System on a Chip</a:t>
            </a:r>
            <a:br>
              <a:rPr lang="en-US" dirty="0" smtClean="0">
                <a:solidFill>
                  <a:schemeClr val="accent1">
                    <a:lumMod val="75000"/>
                  </a:schemeClr>
                </a:solidFill>
              </a:rPr>
            </a:br>
            <a:r>
              <a:rPr lang="en-US" dirty="0" smtClean="0">
                <a:solidFill>
                  <a:schemeClr val="accent1">
                    <a:lumMod val="75000"/>
                  </a:schemeClr>
                </a:solidFill>
              </a:rPr>
              <a:t>(SoC)</a:t>
            </a:r>
            <a:endParaRPr lang="en-US" dirty="0">
              <a:solidFill>
                <a:schemeClr val="accent1">
                  <a:lumMod val="75000"/>
                </a:schemeClr>
              </a:solidFill>
            </a:endParaRP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smtClean="0"/>
              <a:t>To satisfy the requirements of handheld devices, the classic microprocessor is giving way to the </a:t>
            </a:r>
            <a:r>
              <a:rPr lang="en-US" sz="3600" dirty="0" err="1" smtClean="0"/>
              <a:t>SoC</a:t>
            </a:r>
            <a:endParaRPr lang="en-US" sz="3600" dirty="0" smtClean="0"/>
          </a:p>
          <a:p>
            <a:pPr lvl="2"/>
            <a:r>
              <a:rPr lang="en-US" sz="2800" dirty="0" smtClean="0"/>
              <a:t>Other components of the system, such as DSPs, GPUs, I/O devices (such as </a:t>
            </a:r>
            <a:r>
              <a:rPr lang="en-US" sz="2800" dirty="0" err="1" smtClean="0"/>
              <a:t>codecs</a:t>
            </a:r>
            <a:r>
              <a:rPr lang="en-US" sz="2800" dirty="0" smtClean="0"/>
              <a:t> and radios) and main memory, in addition to the                    CPUs and caches, are on the same chip</a:t>
            </a:r>
          </a:p>
          <a:p>
            <a:endParaRPr lang="en-US" dirty="0"/>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smtClean="0"/>
              <a:t>A program consists of a set of instructions stored in memory</a:t>
            </a:r>
          </a:p>
        </p:txBody>
      </p:sp>
      <p:graphicFrame>
        <p:nvGraphicFramePr>
          <p:cNvPr id="4" name="Diagram 3"/>
          <p:cNvGraphicFramePr/>
          <p:nvPr>
            <p:extLst>
              <p:ext uri="{D42A27DB-BD31-4B8C-83A1-F6EECF244321}">
                <p14:modId xmlns:p14="http://schemas.microsoft.com/office/powerpoint/2010/main" val="2068465900"/>
              </p:ext>
            </p:extLst>
          </p:nvPr>
        </p:nvGraphicFramePr>
        <p:xfrm>
          <a:off x="914400" y="2895600"/>
          <a:ext cx="7467600" cy="36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3200400" y="5562600"/>
            <a:ext cx="3810000" cy="923330"/>
          </a:xfrm>
          <a:prstGeom prst="rect">
            <a:avLst/>
          </a:prstGeom>
          <a:noFill/>
        </p:spPr>
        <p:txBody>
          <a:bodyPr wrap="square" rtlCol="0">
            <a:spAutoFit/>
          </a:bodyPr>
          <a:lstStyle/>
          <a:p>
            <a:pPr lvl="0"/>
            <a:r>
              <a:rPr lang="en-US" sz="3600" dirty="0"/>
              <a:t>Two </a:t>
            </a:r>
            <a:r>
              <a:rPr lang="en-US" sz="3600" dirty="0" smtClean="0"/>
              <a:t>steps</a:t>
            </a:r>
            <a:endParaRPr lang="en-US" sz="3600" dirty="0"/>
          </a:p>
          <a:p>
            <a:endParaRPr lang="en-US" dirty="0"/>
          </a:p>
        </p:txBody>
      </p:sp>
      <p:sp>
        <p:nvSpPr>
          <p:cNvPr id="6" name="Footer Placeholder 5"/>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0"/>
            <a:ext cx="9989670" cy="7719290"/>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smtClean="0">
                <a:ln>
                  <a:solidFill>
                    <a:schemeClr val="accent1">
                      <a:lumMod val="50000"/>
                    </a:schemeClr>
                  </a:solidFill>
                </a:ln>
                <a:solidFill>
                  <a:schemeClr val="accent1">
                    <a:lumMod val="75000"/>
                  </a:schemeClr>
                </a:solidFill>
              </a:rPr>
              <a:t>Instruction Fetch </a:t>
            </a:r>
            <a:br>
              <a:rPr lang="en-US" dirty="0" smtClean="0">
                <a:ln>
                  <a:solidFill>
                    <a:schemeClr val="accent1">
                      <a:lumMod val="50000"/>
                    </a:schemeClr>
                  </a:solidFill>
                </a:ln>
                <a:solidFill>
                  <a:schemeClr val="accent1">
                    <a:lumMod val="75000"/>
                  </a:schemeClr>
                </a:solidFill>
              </a:rPr>
            </a:br>
            <a:r>
              <a:rPr lang="en-US" dirty="0" smtClean="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smtClean="0"/>
              <a:t>The processor fetches an instruction from memory</a:t>
            </a:r>
          </a:p>
          <a:p>
            <a:r>
              <a:rPr lang="en-US" sz="3200" dirty="0" smtClean="0"/>
              <a:t>Typically the program counter (PC) holds the address of the next instruction to be fetched</a:t>
            </a:r>
          </a:p>
          <a:p>
            <a:pPr lvl="3">
              <a:buSzPct val="102000"/>
              <a:buFont typeface="Wingdings" charset="2"/>
              <a:buChar char="§"/>
            </a:pPr>
            <a:r>
              <a:rPr lang="en-US" sz="2800" dirty="0" smtClean="0"/>
              <a:t>PC is incremented after each fetch</a:t>
            </a:r>
          </a:p>
        </p:txBody>
      </p:sp>
      <p:sp>
        <p:nvSpPr>
          <p:cNvPr id="5" name="Footer Placeholder 4"/>
          <p:cNvSpPr>
            <a:spLocks noGrp="1"/>
          </p:cNvSpPr>
          <p:nvPr>
            <p:ph type="ftr" sz="quarter" idx="11"/>
          </p:nvPr>
        </p:nvSpPr>
        <p:spPr>
          <a:xfrm>
            <a:off x="318246" y="6492875"/>
            <a:ext cx="50919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smtClean="0">
                <a:solidFill>
                  <a:schemeClr val="accent1">
                    <a:lumMod val="75000"/>
                  </a:schemeClr>
                </a:solidFill>
              </a:rPr>
              <a:t>Instruction Register (IR)</a:t>
            </a:r>
          </a:p>
        </p:txBody>
      </p:sp>
      <p:sp>
        <p:nvSpPr>
          <p:cNvPr id="20483" name="Content Placeholder 2"/>
          <p:cNvSpPr>
            <a:spLocks noGrp="1"/>
          </p:cNvSpPr>
          <p:nvPr>
            <p:ph sz="half" idx="1"/>
          </p:nvPr>
        </p:nvSpPr>
        <p:spPr>
          <a:xfrm>
            <a:off x="914400" y="2286000"/>
            <a:ext cx="3657600" cy="3840163"/>
          </a:xfrm>
        </p:spPr>
        <p:txBody>
          <a:bodyPr>
            <a:normAutofit/>
          </a:bodyPr>
          <a:lstStyle/>
          <a:p>
            <a:pPr>
              <a:buNone/>
            </a:pPr>
            <a:r>
              <a:rPr lang="en-US" dirty="0" smtClean="0"/>
              <a:t>   </a:t>
            </a:r>
          </a:p>
          <a:p>
            <a:pPr>
              <a:buNone/>
            </a:pPr>
            <a:r>
              <a:rPr lang="en-US" dirty="0" smtClean="0"/>
              <a:t>  </a:t>
            </a:r>
            <a:r>
              <a:rPr lang="en-US" sz="2400" dirty="0" smtClean="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smtClean="0"/>
              <a:t>Processor interprets the instruction and performs required action:</a:t>
            </a:r>
          </a:p>
          <a:p>
            <a:pPr marL="1370013" lvl="3" indent="-285750"/>
            <a:r>
              <a:rPr lang="en-US" sz="2400" dirty="0" smtClean="0"/>
              <a:t>Processor-memory</a:t>
            </a:r>
          </a:p>
          <a:p>
            <a:pPr marL="1370013" lvl="3" indent="-285750"/>
            <a:r>
              <a:rPr lang="en-US" sz="2400" dirty="0" smtClean="0"/>
              <a:t>Processor-I/O</a:t>
            </a:r>
          </a:p>
          <a:p>
            <a:pPr marL="1370013" lvl="3" indent="-285750"/>
            <a:r>
              <a:rPr lang="en-US" sz="2400" dirty="0" smtClean="0"/>
              <a:t>Data processing</a:t>
            </a:r>
          </a:p>
          <a:p>
            <a:pPr marL="1370013" lvl="3" indent="-285750"/>
            <a:r>
              <a:rPr lang="en-US" sz="2400" dirty="0" smtClean="0"/>
              <a:t>Control</a:t>
            </a:r>
          </a:p>
        </p:txBody>
      </p:sp>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3489739" y="5621130"/>
            <a:ext cx="184666" cy="369332"/>
          </a:xfrm>
          <a:prstGeom prst="rect">
            <a:avLst/>
          </a:prstGeom>
          <a:noFill/>
        </p:spPr>
        <p:txBody>
          <a:bodyPr wrap="none" rtlCol="0">
            <a:spAutoFit/>
          </a:bodyPr>
          <a:lstStyle/>
          <a:p>
            <a:endParaRPr lang="en-US" dirty="0"/>
          </a:p>
        </p:txBody>
      </p:sp>
      <p:sp>
        <p:nvSpPr>
          <p:cNvPr id="11" name="Footer Placeholder 10"/>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1550" b="-581"/>
          <a:stretch>
            <a:fillRect/>
          </a:stretch>
        </p:blipFill>
        <p:spPr>
          <a:xfrm>
            <a:off x="1676400" y="762000"/>
            <a:ext cx="5791200" cy="5782195"/>
          </a:xfrm>
        </p:spPr>
      </p:pic>
      <p:sp>
        <p:nvSpPr>
          <p:cNvPr id="3" name="Footer Placeholder 2"/>
          <p:cNvSpPr>
            <a:spLocks noGrp="1"/>
          </p:cNvSpPr>
          <p:nvPr>
            <p:ph type="ftr" sz="quarter" idx="11"/>
          </p:nvPr>
        </p:nvSpPr>
        <p:spPr>
          <a:xfrm>
            <a:off x="318246" y="6492875"/>
            <a:ext cx="4787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mv="urn:schemas-microsoft-com:mac:vml" xmlns="">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228600"/>
            <a:ext cx="6629400" cy="8771347"/>
          </a:xfrm>
          <a:prstGeom prst="rect">
            <a:avLst/>
          </a:prstGeom>
          <a:noFill/>
          <a:ln>
            <a:noFill/>
          </a:ln>
        </p:spPr>
      </p:pic>
      <p:sp>
        <p:nvSpPr>
          <p:cNvPr id="3" name="Footer Placeholder 2"/>
          <p:cNvSpPr>
            <a:spLocks noGrp="1"/>
          </p:cNvSpPr>
          <p:nvPr>
            <p:ph type="ftr" sz="quarter" idx="11"/>
          </p:nvPr>
        </p:nvSpPr>
        <p:spPr>
          <a:xfrm>
            <a:off x="318246" y="6492875"/>
            <a:ext cx="50157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chemeClr val="accent1">
                    <a:lumMod val="75000"/>
                  </a:schemeClr>
                </a:solidFill>
              </a:rPr>
              <a:t>Interrupts</a:t>
            </a:r>
          </a:p>
        </p:txBody>
      </p:sp>
      <p:sp>
        <p:nvSpPr>
          <p:cNvPr id="23555" name="Content Placeholder 2"/>
          <p:cNvSpPr>
            <a:spLocks noGrp="1"/>
          </p:cNvSpPr>
          <p:nvPr>
            <p:ph sz="half" idx="4294967295"/>
          </p:nvPr>
        </p:nvSpPr>
        <p:spPr>
          <a:xfrm>
            <a:off x="381000" y="2209800"/>
            <a:ext cx="8534400" cy="4191000"/>
          </a:xfrm>
        </p:spPr>
        <p:txBody>
          <a:bodyPr>
            <a:normAutofit/>
          </a:bodyPr>
          <a:lstStyle/>
          <a:p>
            <a:r>
              <a:rPr lang="en-US" sz="3200" dirty="0" smtClean="0"/>
              <a:t>Mechanism by which other modules may interrupt the normal sequencing of the processor</a:t>
            </a:r>
          </a:p>
          <a:p>
            <a:r>
              <a:rPr lang="en-US" sz="3200" dirty="0" smtClean="0"/>
              <a:t>Provided to improve processor utilization</a:t>
            </a:r>
          </a:p>
          <a:p>
            <a:pPr lvl="2"/>
            <a:r>
              <a:rPr lang="en-US" sz="2400" dirty="0" smtClean="0"/>
              <a:t>Most I/O devices are slower than the processor</a:t>
            </a:r>
          </a:p>
          <a:p>
            <a:pPr lvl="2"/>
            <a:r>
              <a:rPr lang="en-US" sz="2400" dirty="0" smtClean="0"/>
              <a:t>Processor must pause to wait for device</a:t>
            </a:r>
          </a:p>
          <a:p>
            <a:pPr lvl="2"/>
            <a:r>
              <a:rPr lang="en-US" sz="2400" dirty="0" smtClean="0"/>
              <a:t>Wasteful use of the processor</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smtClean="0"/>
              <a:t>Exploits the hardware resources of one or more processors</a:t>
            </a:r>
          </a:p>
          <a:p>
            <a:r>
              <a:rPr lang="en-US" sz="3000" dirty="0" smtClean="0"/>
              <a:t>Provides a set of services to system users</a:t>
            </a:r>
          </a:p>
          <a:p>
            <a:r>
              <a:rPr lang="en-US" sz="3000" dirty="0" smtClean="0"/>
              <a:t>Manages secondary memory and I/O devices</a:t>
            </a:r>
          </a:p>
          <a:p>
            <a:endParaRPr lang="en-US" dirty="0" smtClean="0"/>
          </a:p>
        </p:txBody>
      </p:sp>
      <p:sp>
        <p:nvSpPr>
          <p:cNvPr id="5" name="Footer Placeholder 4"/>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914400"/>
            <a:ext cx="7924800" cy="5293758"/>
          </a:xfrm>
          <a:prstGeom prst="rect">
            <a:avLst/>
          </a:prstGeom>
        </p:spPr>
        <p:txBody>
          <a:bodyPr wrap="square">
            <a:spAutoFit/>
          </a:bodyPr>
          <a:lstStyle/>
          <a:p>
            <a:pPr algn="ctr"/>
            <a:r>
              <a:rPr lang="en-US" sz="3200" b="1" dirty="0">
                <a:solidFill>
                  <a:schemeClr val="accent1">
                    <a:lumMod val="75000"/>
                  </a:schemeClr>
                </a:solidFill>
                <a:latin typeface="+mn-lt"/>
              </a:rPr>
              <a:t>Table 1.1     Classes of </a:t>
            </a:r>
            <a:r>
              <a:rPr lang="en-US" sz="3200" b="1" dirty="0" smtClean="0">
                <a:solidFill>
                  <a:schemeClr val="accent1">
                    <a:lumMod val="75000"/>
                  </a:schemeClr>
                </a:solidFill>
                <a:latin typeface="+mn-lt"/>
              </a:rPr>
              <a:t>Interrupts</a:t>
            </a:r>
          </a:p>
          <a:p>
            <a:pPr algn="ctr"/>
            <a:endParaRPr lang="en-US" dirty="0">
              <a:latin typeface="+mn-lt"/>
            </a:endParaRPr>
          </a:p>
          <a:p>
            <a:r>
              <a:rPr lang="en-US" b="1" dirty="0">
                <a:latin typeface="+mn-lt"/>
              </a:rPr>
              <a:t> </a:t>
            </a:r>
            <a:endParaRPr lang="en-US" dirty="0">
              <a:latin typeface="+mn-lt"/>
            </a:endParaRPr>
          </a:p>
          <a:p>
            <a:r>
              <a:rPr lang="en-US" b="1" dirty="0">
                <a:latin typeface="+mn-lt"/>
              </a:rPr>
              <a:t>Program</a:t>
            </a:r>
            <a:r>
              <a:rPr lang="en-US" dirty="0" smtClean="0">
                <a:latin typeface="+mn-lt"/>
              </a:rPr>
              <a:t>		Generated </a:t>
            </a:r>
            <a:r>
              <a:rPr lang="en-US" dirty="0">
                <a:latin typeface="+mn-lt"/>
              </a:rPr>
              <a:t>by some condition that occurs as a result of an </a:t>
            </a:r>
            <a:r>
              <a:rPr lang="en-US" dirty="0" smtClean="0">
                <a:latin typeface="+mn-lt"/>
              </a:rPr>
              <a:t>		instruction </a:t>
            </a:r>
            <a:r>
              <a:rPr lang="en-US" dirty="0">
                <a:latin typeface="+mn-lt"/>
              </a:rPr>
              <a:t>execution, such as arithmetic overflow, division </a:t>
            </a:r>
            <a:r>
              <a:rPr lang="en-US" dirty="0" smtClean="0">
                <a:latin typeface="+mn-lt"/>
              </a:rPr>
              <a:t>		by </a:t>
            </a:r>
            <a:r>
              <a:rPr lang="en-US" dirty="0">
                <a:latin typeface="+mn-lt"/>
              </a:rPr>
              <a:t>zero, attempt to execute an illegal machine instruction, </a:t>
            </a:r>
            <a:r>
              <a:rPr lang="en-US" dirty="0" smtClean="0">
                <a:latin typeface="+mn-lt"/>
              </a:rPr>
              <a:t>		and </a:t>
            </a:r>
            <a:r>
              <a:rPr lang="en-US" dirty="0">
                <a:latin typeface="+mn-lt"/>
              </a:rPr>
              <a:t>reference outside a user's allowed memory space.</a:t>
            </a:r>
          </a:p>
          <a:p>
            <a:r>
              <a:rPr lang="en-US" dirty="0">
                <a:latin typeface="+mn-lt"/>
              </a:rPr>
              <a:t> </a:t>
            </a:r>
          </a:p>
          <a:p>
            <a:r>
              <a:rPr lang="en-US" b="1" dirty="0">
                <a:latin typeface="+mn-lt"/>
              </a:rPr>
              <a:t>Timer</a:t>
            </a:r>
            <a:r>
              <a:rPr lang="en-US" dirty="0">
                <a:latin typeface="+mn-lt"/>
              </a:rPr>
              <a:t>	</a:t>
            </a:r>
            <a:r>
              <a:rPr lang="en-US" dirty="0" smtClean="0">
                <a:latin typeface="+mn-lt"/>
              </a:rPr>
              <a:t>	Generated </a:t>
            </a:r>
            <a:r>
              <a:rPr lang="en-US" dirty="0">
                <a:latin typeface="+mn-lt"/>
              </a:rPr>
              <a:t>by a timer within the processor. This allows the </a:t>
            </a:r>
            <a:r>
              <a:rPr lang="en-US" dirty="0" smtClean="0">
                <a:latin typeface="+mn-lt"/>
              </a:rPr>
              <a:t>		operating </a:t>
            </a:r>
            <a:r>
              <a:rPr lang="en-US" dirty="0">
                <a:latin typeface="+mn-lt"/>
              </a:rPr>
              <a:t>system to perform certain functions on a regular </a:t>
            </a:r>
            <a:r>
              <a:rPr lang="en-US" dirty="0" smtClean="0">
                <a:latin typeface="+mn-lt"/>
              </a:rPr>
              <a:t>		basis</a:t>
            </a:r>
            <a:r>
              <a:rPr lang="en-US" dirty="0">
                <a:latin typeface="+mn-lt"/>
              </a:rPr>
              <a:t>.</a:t>
            </a:r>
          </a:p>
          <a:p>
            <a:r>
              <a:rPr lang="en-US" dirty="0">
                <a:latin typeface="+mn-lt"/>
              </a:rPr>
              <a:t> </a:t>
            </a:r>
          </a:p>
          <a:p>
            <a:r>
              <a:rPr lang="en-US" b="1" dirty="0">
                <a:latin typeface="+mn-lt"/>
              </a:rPr>
              <a:t>I/O</a:t>
            </a:r>
            <a:r>
              <a:rPr lang="en-US" dirty="0">
                <a:latin typeface="+mn-lt"/>
              </a:rPr>
              <a:t>	</a:t>
            </a:r>
            <a:r>
              <a:rPr lang="en-US" dirty="0" smtClean="0">
                <a:latin typeface="+mn-lt"/>
              </a:rPr>
              <a:t>	Generated </a:t>
            </a:r>
            <a:r>
              <a:rPr lang="en-US" dirty="0">
                <a:latin typeface="+mn-lt"/>
              </a:rPr>
              <a:t>by an I/O controller, to signal normal </a:t>
            </a:r>
            <a:r>
              <a:rPr lang="en-US" dirty="0" smtClean="0">
                <a:latin typeface="+mn-lt"/>
              </a:rPr>
              <a:t>			completion </a:t>
            </a:r>
            <a:r>
              <a:rPr lang="en-US" dirty="0">
                <a:latin typeface="+mn-lt"/>
              </a:rPr>
              <a:t>of an operation or to signal a variety of error </a:t>
            </a:r>
            <a:r>
              <a:rPr lang="en-US" dirty="0" smtClean="0">
                <a:latin typeface="+mn-lt"/>
              </a:rPr>
              <a:t>		conditions</a:t>
            </a:r>
            <a:r>
              <a:rPr lang="en-US" dirty="0">
                <a:latin typeface="+mn-lt"/>
              </a:rPr>
              <a:t>.</a:t>
            </a:r>
          </a:p>
          <a:p>
            <a:r>
              <a:rPr lang="en-US" dirty="0">
                <a:latin typeface="+mn-lt"/>
              </a:rPr>
              <a:t> </a:t>
            </a:r>
          </a:p>
          <a:p>
            <a:r>
              <a:rPr lang="en-US" b="1" dirty="0">
                <a:latin typeface="+mn-lt"/>
              </a:rPr>
              <a:t>Hardware </a:t>
            </a:r>
            <a:r>
              <a:rPr lang="en-US" b="1" dirty="0" smtClean="0">
                <a:latin typeface="+mn-lt"/>
              </a:rPr>
              <a:t>	</a:t>
            </a:r>
            <a:r>
              <a:rPr lang="en-US" dirty="0" smtClean="0">
                <a:latin typeface="+mn-lt"/>
              </a:rPr>
              <a:t>Generated </a:t>
            </a:r>
            <a:r>
              <a:rPr lang="en-US" dirty="0">
                <a:latin typeface="+mn-lt"/>
              </a:rPr>
              <a:t>by a failure, such as power failure or memory </a:t>
            </a:r>
            <a:endParaRPr lang="en-US" b="1" dirty="0" smtClean="0">
              <a:latin typeface="+mn-lt"/>
            </a:endParaRPr>
          </a:p>
          <a:p>
            <a:r>
              <a:rPr lang="en-US" b="1" dirty="0" smtClean="0">
                <a:latin typeface="+mn-lt"/>
              </a:rPr>
              <a:t>failure</a:t>
            </a:r>
            <a:r>
              <a:rPr lang="en-US" dirty="0">
                <a:latin typeface="+mn-lt"/>
              </a:rPr>
              <a:t>	</a:t>
            </a:r>
            <a:r>
              <a:rPr lang="en-US" dirty="0" smtClean="0">
                <a:latin typeface="+mn-lt"/>
              </a:rPr>
              <a:t>	parity </a:t>
            </a:r>
            <a:r>
              <a:rPr lang="en-US" dirty="0">
                <a:latin typeface="+mn-lt"/>
              </a:rPr>
              <a:t>error.</a:t>
            </a:r>
          </a:p>
        </p:txBody>
      </p:sp>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4191000"/>
            <a:ext cx="3657600" cy="1098332"/>
          </a:xfrm>
        </p:spPr>
        <p:txBody>
          <a:bodyPr/>
          <a:lstStyle/>
          <a:p>
            <a:pPr algn="ctr"/>
            <a:r>
              <a:rPr lang="en-US" dirty="0" smtClean="0"/>
              <a:t>Figure 1.5a</a:t>
            </a:r>
            <a:r>
              <a:rPr lang="en-US" sz="1400" dirty="0" smtClean="0"/>
              <a:t/>
            </a:r>
            <a:br>
              <a:rPr lang="en-US" sz="1400" dirty="0" smtClean="0"/>
            </a:br>
            <a:r>
              <a:rPr lang="en-US" dirty="0" smtClean="0"/>
              <a:t/>
            </a:r>
            <a:br>
              <a:rPr lang="en-US" dirty="0" smtClean="0"/>
            </a:br>
            <a:r>
              <a:rPr lang="en-US" dirty="0" smtClean="0"/>
              <a:t>Flow of Control </a:t>
            </a:r>
            <a:br>
              <a:rPr lang="en-US" dirty="0" smtClean="0"/>
            </a:br>
            <a:r>
              <a:rPr lang="en-US" dirty="0" smtClean="0"/>
              <a:t>Without Interrupts</a:t>
            </a:r>
          </a:p>
        </p:txBody>
      </p:sp>
      <p:pic>
        <p:nvPicPr>
          <p:cNvPr id="3" name="Picture 2" descr="f5.pdf"/>
          <p:cNvPicPr>
            <a:picLocks noChangeAspect="1"/>
          </p:cNvPicPr>
          <p:nvPr/>
        </p:nvPicPr>
        <p:blipFill>
          <a:blip r:embed="rId3">
            <a:extLst>
              <a:ext uri="{28A0092B-C50C-407E-A947-70E740481C1C}">
                <a14:useLocalDpi xmlns:a14="http://schemas.microsoft.com/office/drawing/2010/main" val="0"/>
              </a:ext>
            </a:extLst>
          </a:blip>
          <a:srcRect l="4706" t="20909" r="64706" b="33636"/>
          <a:stretch>
            <a:fillRect/>
          </a:stretch>
        </p:blipFill>
        <p:spPr>
          <a:xfrm>
            <a:off x="5029200" y="539258"/>
            <a:ext cx="3124200" cy="6008202"/>
          </a:xfrm>
          <a:prstGeom prst="rect">
            <a:avLst/>
          </a:prstGeom>
        </p:spPr>
      </p:pic>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85800" y="9906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Figure 1.5b</a:t>
            </a:r>
            <a:r>
              <a:rPr kumimoji="0" lang="en-US" sz="1400" b="0" i="0" u="none" strike="noStrike" kern="1200" cap="none" spc="0" normalizeH="0" baseline="0" noProof="0" dirty="0" smtClean="0">
                <a:ln>
                  <a:noFill/>
                </a:ln>
                <a:solidFill>
                  <a:schemeClr val="accent1"/>
                </a:solidFill>
                <a:effectLst/>
                <a:uLnTx/>
                <a:uFillTx/>
                <a:latin typeface="+mj-lt"/>
                <a:ea typeface="+mj-ea"/>
                <a:cs typeface="+mj-cs"/>
              </a:rPr>
              <a:t/>
            </a:r>
            <a:br>
              <a:rPr kumimoji="0" lang="en-US" sz="1400" b="0" i="0" u="none" strike="noStrike" kern="1200" cap="none" spc="0" normalizeH="0" baseline="0" noProof="0" dirty="0" smtClean="0">
                <a:ln>
                  <a:noFill/>
                </a:ln>
                <a:solidFill>
                  <a:schemeClr val="accent1"/>
                </a:solidFill>
                <a:effectLst/>
                <a:uLnTx/>
                <a:uFillTx/>
                <a:latin typeface="+mj-lt"/>
                <a:ea typeface="+mj-ea"/>
                <a:cs typeface="+mj-cs"/>
              </a:rPr>
            </a:br>
            <a:endParaRPr lang="en-US" sz="3600" dirty="0" smtClean="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Short</a:t>
            </a:r>
            <a:r>
              <a:rPr kumimoji="0" lang="en-US" sz="36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8" name="Picture 7" descr="f5.pdf"/>
          <p:cNvPicPr>
            <a:picLocks noChangeAspect="1"/>
          </p:cNvPicPr>
          <p:nvPr/>
        </p:nvPicPr>
        <p:blipFill>
          <a:blip r:embed="rId3"/>
          <a:srcRect l="35294" t="22727" r="35294" b="34545"/>
          <a:stretch>
            <a:fillRect/>
          </a:stretch>
        </p:blipFill>
        <p:spPr>
          <a:xfrm>
            <a:off x="5105400" y="685800"/>
            <a:ext cx="3104514" cy="5836469"/>
          </a:xfrm>
          <a:prstGeom prst="rect">
            <a:avLst/>
          </a:prstGeom>
          <a:ln w="22225">
            <a:solidFill>
              <a:schemeClr val="tx1"/>
            </a:solidFill>
          </a:ln>
        </p:spPr>
      </p:pic>
      <p:sp>
        <p:nvSpPr>
          <p:cNvPr id="7" name="TextBox 6"/>
          <p:cNvSpPr txBox="1"/>
          <p:nvPr/>
        </p:nvSpPr>
        <p:spPr>
          <a:xfrm>
            <a:off x="609600" y="5943600"/>
            <a:ext cx="3352800" cy="430887"/>
          </a:xfrm>
          <a:prstGeom prst="rect">
            <a:avLst/>
          </a:prstGeom>
          <a:noFill/>
        </p:spPr>
        <p:txBody>
          <a:bodyPr wrap="square" rtlCol="0">
            <a:spAutoFit/>
          </a:bodyPr>
          <a:lstStyle/>
          <a:p>
            <a:r>
              <a:rPr lang="en-US" sz="1100" b="1" dirty="0" smtClean="0"/>
              <a:t>X </a:t>
            </a:r>
            <a:r>
              <a:rPr lang="en-US" sz="1100" dirty="0" smtClean="0"/>
              <a:t>= interrupt occurs during course of execution of user program</a:t>
            </a:r>
            <a:endParaRPr lang="en-US" sz="1100" b="1" dirty="0"/>
          </a:p>
        </p:txBody>
      </p:sp>
      <p:sp>
        <p:nvSpPr>
          <p:cNvPr id="9" name="Footer Placeholder 8"/>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
        <p:nvSpPr>
          <p:cNvPr id="6" name="Title 1"/>
          <p:cNvSpPr txBox="1">
            <a:spLocks/>
          </p:cNvSpPr>
          <p:nvPr/>
        </p:nvSpPr>
        <p:spPr>
          <a:xfrm>
            <a:off x="609600" y="1676400"/>
            <a:ext cx="3657600" cy="2895600"/>
          </a:xfrm>
          <a:prstGeom prst="rect">
            <a:avLst/>
          </a:prstGeom>
          <a:effectLst/>
        </p:spPr>
        <p:txBody>
          <a:bodyPr vert="horz" lIns="91440" tIns="0" rIns="91440" bIns="0" rtlCol="0" anchor="b" anchorCtr="0">
            <a:noAutofit/>
          </a:bodyPr>
          <a:lstStyle/>
          <a:p>
            <a:pPr marL="0" marR="0" lvl="0" indent="0" algn="ctr" defTabSz="914400" rtl="0" eaLnBrk="1" fontAlgn="auto" latinLnBrk="0" hangingPunct="1">
              <a:lnSpc>
                <a:spcPts val="54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accent1"/>
                </a:solidFill>
                <a:effectLst/>
                <a:uLnTx/>
                <a:uFillTx/>
                <a:latin typeface="+mj-lt"/>
                <a:ea typeface="+mj-ea"/>
                <a:cs typeface="+mj-cs"/>
              </a:rPr>
              <a:t>Figure 1.5c</a:t>
            </a:r>
            <a:r>
              <a:rPr kumimoji="0" lang="en-US" sz="1400" b="0" i="0" u="none" strike="noStrike" kern="1200" cap="none" spc="0" normalizeH="0" baseline="0" noProof="0" dirty="0" smtClean="0">
                <a:ln>
                  <a:noFill/>
                </a:ln>
                <a:solidFill>
                  <a:schemeClr val="accent1"/>
                </a:solidFill>
                <a:effectLst/>
                <a:uLnTx/>
                <a:uFillTx/>
                <a:latin typeface="+mj-lt"/>
                <a:ea typeface="+mj-ea"/>
                <a:cs typeface="+mj-cs"/>
              </a:rPr>
              <a:t/>
            </a:r>
            <a:br>
              <a:rPr kumimoji="0" lang="en-US" sz="1400" b="0" i="0" u="none" strike="noStrike" kern="1200" cap="none" spc="0" normalizeH="0" baseline="0" noProof="0" dirty="0" smtClean="0">
                <a:ln>
                  <a:noFill/>
                </a:ln>
                <a:solidFill>
                  <a:schemeClr val="accent1"/>
                </a:solidFill>
                <a:effectLst/>
                <a:uLnTx/>
                <a:uFillTx/>
                <a:latin typeface="+mj-lt"/>
                <a:ea typeface="+mj-ea"/>
                <a:cs typeface="+mj-cs"/>
              </a:rPr>
            </a:br>
            <a:endParaRPr lang="en-US" sz="3600" dirty="0" smtClean="0">
              <a:solidFill>
                <a:schemeClr val="accent1"/>
              </a:solidFill>
              <a:latin typeface="+mj-lt"/>
              <a:ea typeface="+mj-ea"/>
              <a:cs typeface="+mj-cs"/>
            </a:endParaRPr>
          </a:p>
          <a:p>
            <a:pPr marL="0" marR="0" lvl="0" indent="0" algn="ctr" defTabSz="914400" rtl="0" eaLnBrk="1" fontAlgn="auto" latinLnBrk="0" hangingPunct="1">
              <a:lnSpc>
                <a:spcPts val="5400"/>
              </a:lnSpc>
              <a:spcBef>
                <a:spcPct val="0"/>
              </a:spcBef>
              <a:spcAft>
                <a:spcPts val="0"/>
              </a:spcAft>
              <a:buClrTx/>
              <a:buSzTx/>
              <a:buFontTx/>
              <a:buNone/>
              <a:tabLst/>
              <a:defRPr/>
            </a:pPr>
            <a:r>
              <a:rPr lang="en-US" sz="3600" dirty="0" smtClean="0">
                <a:solidFill>
                  <a:schemeClr val="accent1"/>
                </a:solidFill>
                <a:latin typeface="+mj-lt"/>
                <a:ea typeface="+mj-ea"/>
                <a:cs typeface="+mj-cs"/>
              </a:rPr>
              <a:t>Long</a:t>
            </a:r>
            <a:r>
              <a:rPr kumimoji="0" lang="en-US" sz="3600" b="0" i="0" u="none" strike="noStrike" kern="1200" cap="none" spc="0" normalizeH="0" noProof="0" dirty="0" smtClean="0">
                <a:ln>
                  <a:noFill/>
                </a:ln>
                <a:solidFill>
                  <a:schemeClr val="accent1"/>
                </a:solidFill>
                <a:effectLst/>
                <a:uLnTx/>
                <a:uFillTx/>
                <a:latin typeface="+mj-lt"/>
                <a:ea typeface="+mj-ea"/>
                <a:cs typeface="+mj-cs"/>
              </a:rPr>
              <a:t> I/O Wait</a:t>
            </a:r>
            <a:endParaRPr kumimoji="0" lang="en-US" sz="3600" b="0" i="0" u="none" strike="noStrike" kern="1200" cap="none" spc="0" normalizeH="0" baseline="0" noProof="0" dirty="0" smtClean="0">
              <a:ln>
                <a:noFill/>
              </a:ln>
              <a:solidFill>
                <a:schemeClr val="accent1"/>
              </a:solidFill>
              <a:effectLst/>
              <a:uLnTx/>
              <a:uFillTx/>
              <a:latin typeface="+mj-lt"/>
              <a:ea typeface="+mj-ea"/>
              <a:cs typeface="+mj-cs"/>
            </a:endParaRPr>
          </a:p>
        </p:txBody>
      </p:sp>
      <p:pic>
        <p:nvPicPr>
          <p:cNvPr id="7" name="Picture 6" descr="f5.pdf"/>
          <p:cNvPicPr>
            <a:picLocks noChangeAspect="1"/>
          </p:cNvPicPr>
          <p:nvPr/>
        </p:nvPicPr>
        <p:blipFill>
          <a:blip r:embed="rId3"/>
          <a:srcRect l="64706" t="20909" r="4706" b="33636"/>
          <a:stretch>
            <a:fillRect/>
          </a:stretch>
        </p:blipFill>
        <p:spPr>
          <a:xfrm>
            <a:off x="5029200" y="533400"/>
            <a:ext cx="3190806" cy="6136377"/>
          </a:xfrm>
          <a:prstGeom prst="rect">
            <a:avLst/>
          </a:prstGeom>
        </p:spPr>
      </p:pic>
      <p:sp>
        <p:nvSpPr>
          <p:cNvPr id="8" name="Footer Placeholder 7"/>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mv="urn:schemas-microsoft-com:mac:vml"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6.pdf"/>
          <p:cNvPicPr>
            <a:picLocks noChangeAspect="1"/>
          </p:cNvPicPr>
          <p:nvPr/>
        </p:nvPicPr>
        <p:blipFill>
          <a:blip r:embed="rId3"/>
          <a:srcRect l="12727" t="10588" r="24545" b="24706"/>
          <a:stretch>
            <a:fillRect/>
          </a:stretch>
        </p:blipFill>
        <p:spPr>
          <a:xfrm>
            <a:off x="609600" y="685800"/>
            <a:ext cx="7371876" cy="5876087"/>
          </a:xfrm>
          <a:prstGeom prst="rect">
            <a:avLst/>
          </a:prstGeom>
        </p:spPr>
      </p:pic>
      <p:sp>
        <p:nvSpPr>
          <p:cNvPr id="3" name="Footer Placeholder 2"/>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mv="urn:schemas-microsoft-com:mac:vml"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p:blipFill>
          <a:blip r:embed="rId3"/>
          <a:srcRect l="8182" t="21176" r="6364" b="20000"/>
          <a:stretch>
            <a:fillRect/>
          </a:stretch>
        </p:blipFill>
        <p:spPr>
          <a:xfrm>
            <a:off x="304800" y="1371600"/>
            <a:ext cx="8636173" cy="4593812"/>
          </a:xfrm>
          <a:prstGeom prst="rect">
            <a:avLst/>
          </a:prstGeom>
        </p:spPr>
      </p:pic>
      <p:sp>
        <p:nvSpPr>
          <p:cNvPr id="3" name="Footer Placeholder 2"/>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8.pdf"/>
          <p:cNvPicPr>
            <a:picLocks noChangeAspect="1"/>
          </p:cNvPicPr>
          <p:nvPr/>
        </p:nvPicPr>
        <p:blipFill>
          <a:blip r:embed="rId3"/>
          <a:srcRect l="4706" t="7273" b="10909"/>
          <a:stretch>
            <a:fillRect/>
          </a:stretch>
        </p:blipFill>
        <p:spPr>
          <a:xfrm>
            <a:off x="2034538" y="761999"/>
            <a:ext cx="5243176" cy="5825807"/>
          </a:xfrm>
          <a:prstGeom prst="rect">
            <a:avLst/>
          </a:prstGeom>
        </p:spPr>
      </p:pic>
      <p:sp>
        <p:nvSpPr>
          <p:cNvPr id="3" name="TextBox 2"/>
          <p:cNvSpPr txBox="1"/>
          <p:nvPr/>
        </p:nvSpPr>
        <p:spPr>
          <a:xfrm>
            <a:off x="1306286" y="2080381"/>
            <a:ext cx="184666" cy="369332"/>
          </a:xfrm>
          <a:prstGeom prst="rect">
            <a:avLst/>
          </a:prstGeom>
          <a:noFill/>
        </p:spPr>
        <p:txBody>
          <a:bodyPr wrap="none" rtlCol="0">
            <a:spAutoFit/>
          </a:bodyPr>
          <a:lstStyle/>
          <a:p>
            <a:endParaRPr lang="en-US" dirty="0"/>
          </a:p>
        </p:txBody>
      </p:sp>
      <p:sp>
        <p:nvSpPr>
          <p:cNvPr id="4" name="Footer Placeholder 3"/>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mv="urn:schemas-microsoft-com:mac:vml"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9.pdf"/>
          <p:cNvPicPr>
            <a:picLocks noChangeAspect="1"/>
          </p:cNvPicPr>
          <p:nvPr/>
        </p:nvPicPr>
        <p:blipFill>
          <a:blip r:embed="rId3"/>
          <a:srcRect t="5455" b="7273"/>
          <a:stretch>
            <a:fillRect/>
          </a:stretch>
        </p:blipFill>
        <p:spPr>
          <a:xfrm>
            <a:off x="2133600" y="705519"/>
            <a:ext cx="5146964" cy="5812928"/>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0.pdf"/>
          <p:cNvPicPr>
            <a:picLocks noChangeAspect="1"/>
          </p:cNvPicPr>
          <p:nvPr/>
        </p:nvPicPr>
        <p:blipFill>
          <a:blip r:embed="rId3"/>
          <a:srcRect t="10909" b="10909"/>
          <a:stretch>
            <a:fillRect/>
          </a:stretch>
        </p:blipFill>
        <p:spPr>
          <a:xfrm>
            <a:off x="1752600" y="609600"/>
            <a:ext cx="5963485" cy="6033664"/>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mv="urn:schemas-microsoft-com:mac:vml" xmlns="">
      <p:transition spd="slow">
        <p:checker/>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1.pdf"/>
          <p:cNvPicPr>
            <a:picLocks noChangeAspect="1"/>
          </p:cNvPicPr>
          <p:nvPr/>
        </p:nvPicPr>
        <p:blipFill>
          <a:blip r:embed="rId3"/>
          <a:srcRect b="12727"/>
          <a:stretch>
            <a:fillRect/>
          </a:stretch>
        </p:blipFill>
        <p:spPr>
          <a:xfrm>
            <a:off x="1524000" y="0"/>
            <a:ext cx="5802320" cy="6553200"/>
          </a:xfrm>
          <a:prstGeom prst="rect">
            <a:avLst/>
          </a:prstGeom>
        </p:spPr>
      </p:pic>
      <p:sp>
        <p:nvSpPr>
          <p:cNvPr id="3" name="Footer Placeholder 2"/>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smtClean="0"/>
              <a:t>    </a:t>
            </a:r>
            <a:r>
              <a:rPr lang="en-NZ" sz="6000" dirty="0" smtClean="0">
                <a:solidFill>
                  <a:schemeClr val="accent1">
                    <a:lumMod val="75000"/>
                  </a:schemeClr>
                </a:solidFill>
              </a:rPr>
              <a:t>Basic Elements</a:t>
            </a:r>
            <a:endParaRPr lang="en-NZ" sz="6000" dirty="0">
              <a:solidFill>
                <a:schemeClr val="accent1">
                  <a:lumMod val="75000"/>
                </a:schemeClr>
              </a:solidFill>
            </a:endParaRPr>
          </a:p>
        </p:txBody>
      </p:sp>
      <p:graphicFrame>
        <p:nvGraphicFramePr>
          <p:cNvPr id="7" name="Content Placeholder 6"/>
          <p:cNvGraphicFramePr>
            <a:graphicFrameLocks noGrp="1"/>
          </p:cNvGraphicFramePr>
          <p:nvPr>
            <p:ph sz="half" idx="4294967295"/>
            <p:extLst>
              <p:ext uri="{D42A27DB-BD31-4B8C-83A1-F6EECF244321}">
                <p14:modId xmlns:p14="http://schemas.microsoft.com/office/powerpoint/2010/main" val="2106745705"/>
              </p:ext>
            </p:extLst>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smtClean="0">
                <a:solidFill>
                  <a:schemeClr val="accent1">
                    <a:lumMod val="75000"/>
                  </a:schemeClr>
                </a:solidFill>
              </a:rPr>
              <a:t>Multiple Interrupts</a:t>
            </a:r>
            <a:endParaRPr lang="en-NZ"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138716978"/>
              </p:ext>
            </p:extLst>
          </p:nvPr>
        </p:nvGraphicFramePr>
        <p:xfrm>
          <a:off x="434474" y="2362200"/>
          <a:ext cx="83058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185333" y="1826381"/>
            <a:ext cx="184666" cy="369332"/>
          </a:xfrm>
          <a:prstGeom prst="rect">
            <a:avLst/>
          </a:prstGeom>
          <a:noFill/>
        </p:spPr>
        <p:txBody>
          <a:bodyPr wrap="none" rtlCol="0">
            <a:spAutoFit/>
          </a:bodyPr>
          <a:lstStyle/>
          <a:p>
            <a:r>
              <a:rPr lang="en-US" dirty="0" smtClean="0"/>
              <a:t>        </a:t>
            </a:r>
            <a:endParaRPr lang="en-US" dirty="0"/>
          </a:p>
        </p:txBody>
      </p:sp>
      <p:sp>
        <p:nvSpPr>
          <p:cNvPr id="6" name="Footer Placeholder 5"/>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2.pdf"/>
          <p:cNvPicPr>
            <a:picLocks noChangeAspect="1"/>
          </p:cNvPicPr>
          <p:nvPr/>
        </p:nvPicPr>
        <p:blipFill>
          <a:blip r:embed="rId3"/>
          <a:srcRect b="2727"/>
          <a:stretch>
            <a:fillRect/>
          </a:stretch>
        </p:blipFill>
        <p:spPr>
          <a:xfrm>
            <a:off x="2057400" y="372036"/>
            <a:ext cx="5011882" cy="6309058"/>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3.pdf"/>
          <p:cNvPicPr>
            <a:picLocks noChangeAspect="1"/>
          </p:cNvPicPr>
          <p:nvPr/>
        </p:nvPicPr>
        <p:blipFill>
          <a:blip r:embed="rId3"/>
          <a:srcRect l="12727" t="12941" r="12727" b="14118"/>
          <a:stretch>
            <a:fillRect/>
          </a:stretch>
        </p:blipFill>
        <p:spPr>
          <a:xfrm>
            <a:off x="914400" y="685800"/>
            <a:ext cx="7861023" cy="5943600"/>
          </a:xfrm>
          <a:prstGeom prst="rect">
            <a:avLst/>
          </a:prstGeom>
        </p:spPr>
      </p:pic>
      <p:sp>
        <p:nvSpPr>
          <p:cNvPr id="3" name="Footer Placeholder 2"/>
          <p:cNvSpPr>
            <a:spLocks noGrp="1"/>
          </p:cNvSpPr>
          <p:nvPr>
            <p:ph type="ftr" sz="quarter" idx="11"/>
          </p:nvPr>
        </p:nvSpPr>
        <p:spPr>
          <a:xfrm>
            <a:off x="318246" y="6492875"/>
            <a:ext cx="4710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smtClean="0">
                <a:solidFill>
                  <a:schemeClr val="accent1">
                    <a:lumMod val="75000"/>
                  </a:schemeClr>
                </a:solidFill>
              </a:rPr>
              <a:t>Memory Hierarchy</a:t>
            </a:r>
          </a:p>
        </p:txBody>
      </p:sp>
      <p:sp>
        <p:nvSpPr>
          <p:cNvPr id="39939" name="Content Placeholder 2"/>
          <p:cNvSpPr>
            <a:spLocks noGrp="1"/>
          </p:cNvSpPr>
          <p:nvPr>
            <p:ph sz="half" idx="4294967295"/>
          </p:nvPr>
        </p:nvSpPr>
        <p:spPr>
          <a:xfrm>
            <a:off x="457200" y="2362200"/>
            <a:ext cx="8534400" cy="4267200"/>
          </a:xfrm>
        </p:spPr>
        <p:txBody>
          <a:bodyPr>
            <a:normAutofit fontScale="92500" lnSpcReduction="10000"/>
          </a:bodyPr>
          <a:lstStyle/>
          <a:p>
            <a:r>
              <a:rPr lang="en-US" sz="2800" dirty="0" smtClean="0"/>
              <a:t>Design constraints on a computer’s memory</a:t>
            </a:r>
          </a:p>
          <a:p>
            <a:pPr lvl="2">
              <a:buSzPct val="140000"/>
              <a:buFont typeface="Wingdings" charset="2"/>
              <a:buChar char="§"/>
            </a:pPr>
            <a:r>
              <a:rPr lang="en-US" sz="2400" dirty="0" smtClean="0"/>
              <a:t>How much?</a:t>
            </a:r>
          </a:p>
          <a:p>
            <a:pPr lvl="2">
              <a:buSzPct val="140000"/>
              <a:buFont typeface="Wingdings" charset="2"/>
              <a:buChar char="§"/>
            </a:pPr>
            <a:r>
              <a:rPr lang="en-US" sz="2400" dirty="0" smtClean="0"/>
              <a:t>How fast?</a:t>
            </a:r>
          </a:p>
          <a:p>
            <a:pPr lvl="2">
              <a:buSzPct val="140000"/>
              <a:buFont typeface="Wingdings" charset="2"/>
              <a:buChar char="§"/>
            </a:pPr>
            <a:r>
              <a:rPr lang="en-US" sz="2400" dirty="0" smtClean="0"/>
              <a:t>How expensive?</a:t>
            </a:r>
          </a:p>
          <a:p>
            <a:r>
              <a:rPr lang="en-US" sz="2800" dirty="0" smtClean="0"/>
              <a:t>If the capacity is there, applications will likely be developed to use it</a:t>
            </a:r>
          </a:p>
          <a:p>
            <a:r>
              <a:rPr lang="en-US" sz="2800" dirty="0" smtClean="0"/>
              <a:t>Memory must be able to keep up with the processor</a:t>
            </a:r>
          </a:p>
          <a:p>
            <a:r>
              <a:rPr lang="en-US" sz="2800" dirty="0" smtClean="0"/>
              <a:t>Cost of memory must be reasonable in relationship        to the other components</a:t>
            </a:r>
          </a:p>
        </p:txBody>
      </p:sp>
      <p:sp>
        <p:nvSpPr>
          <p:cNvPr id="5" name="Footer Placeholder 4"/>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smtClean="0">
                <a:solidFill>
                  <a:schemeClr val="accent1">
                    <a:lumMod val="75000"/>
                  </a:schemeClr>
                </a:solidFill>
              </a:rPr>
              <a:t>Memory Relationships</a:t>
            </a:r>
            <a:endParaRPr lang="en-US" dirty="0">
              <a:solidFill>
                <a:schemeClr val="accent1">
                  <a:lumMod val="75000"/>
                </a:schemeClr>
              </a:solidFill>
            </a:endParaRP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472219709"/>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smtClean="0">
                <a:solidFill>
                  <a:schemeClr val="accent1">
                    <a:lumMod val="75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smtClean="0"/>
          </a:p>
          <a:p>
            <a:pPr>
              <a:buSzPct val="109000"/>
              <a:buFont typeface="Wingdings" charset="2"/>
              <a:buChar char="§"/>
            </a:pPr>
            <a:r>
              <a:rPr lang="en-NZ" sz="3200" dirty="0" smtClean="0"/>
              <a:t>Going down the hierarchy:</a:t>
            </a:r>
            <a:endParaRPr lang="en-NZ" sz="1400" dirty="0" smtClean="0"/>
          </a:p>
          <a:p>
            <a:endParaRPr lang="en-NZ" sz="800" dirty="0" smtClean="0"/>
          </a:p>
          <a:p>
            <a:pPr lvl="1">
              <a:buFont typeface="Wingdings" charset="2"/>
              <a:buChar char="Ø"/>
            </a:pPr>
            <a:r>
              <a:rPr lang="en-NZ" sz="2595" dirty="0" smtClean="0"/>
              <a:t>Decreasing cost per bit</a:t>
            </a:r>
          </a:p>
          <a:p>
            <a:pPr lvl="1">
              <a:buFont typeface="Wingdings" charset="2"/>
              <a:buChar char="Ø"/>
            </a:pPr>
            <a:r>
              <a:rPr lang="en-NZ" sz="2595" dirty="0" smtClean="0"/>
              <a:t>Increasing capacity</a:t>
            </a:r>
          </a:p>
          <a:p>
            <a:pPr lvl="1">
              <a:buFont typeface="Wingdings" charset="2"/>
              <a:buChar char="Ø"/>
            </a:pPr>
            <a:r>
              <a:rPr lang="en-NZ" sz="2595" dirty="0" smtClean="0"/>
              <a:t>Increasing access time</a:t>
            </a:r>
          </a:p>
          <a:p>
            <a:pPr lvl="1">
              <a:buFont typeface="Wingdings" charset="2"/>
              <a:buChar char="Ø"/>
            </a:pPr>
            <a:r>
              <a:rPr lang="en-NZ" sz="2595" dirty="0" smtClean="0"/>
              <a:t>Decreasing frequency of access to the memory by the processor</a:t>
            </a:r>
          </a:p>
          <a:p>
            <a:pPr lvl="1"/>
            <a:endParaRPr lang="en-NZ" dirty="0"/>
          </a:p>
        </p:txBody>
      </p:sp>
      <p:pic>
        <p:nvPicPr>
          <p:cNvPr id="6" name="Picture 5" descr="f14.pdf"/>
          <p:cNvPicPr>
            <a:picLocks noChangeAspect="1"/>
          </p:cNvPicPr>
          <p:nvPr/>
        </p:nvPicPr>
        <p:blipFill>
          <a:blip r:embed="rId3"/>
          <a:srcRect l="7059" t="14545" r="7059" b="10909"/>
          <a:stretch>
            <a:fillRect/>
          </a:stretch>
        </p:blipFill>
        <p:spPr>
          <a:xfrm>
            <a:off x="4572000" y="1828800"/>
            <a:ext cx="4210364" cy="4729523"/>
          </a:xfrm>
          <a:prstGeom prst="rect">
            <a:avLst/>
          </a:prstGeom>
        </p:spPr>
      </p:pic>
      <p:sp>
        <p:nvSpPr>
          <p:cNvPr id="5" name="Footer Placeholder 4"/>
          <p:cNvSpPr>
            <a:spLocks noGrp="1"/>
          </p:cNvSpPr>
          <p:nvPr>
            <p:ph type="ftr" sz="quarter" idx="11"/>
          </p:nvPr>
        </p:nvSpPr>
        <p:spPr>
          <a:xfrm>
            <a:off x="318246" y="6492875"/>
            <a:ext cx="5396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5.pdf"/>
          <p:cNvPicPr>
            <a:picLocks noChangeAspect="1"/>
          </p:cNvPicPr>
          <p:nvPr/>
        </p:nvPicPr>
        <p:blipFill>
          <a:blip r:embed="rId3"/>
          <a:srcRect t="19091" b="31818"/>
          <a:stretch>
            <a:fillRect/>
          </a:stretch>
        </p:blipFill>
        <p:spPr>
          <a:xfrm>
            <a:off x="0" y="685800"/>
            <a:ext cx="9213864" cy="5853556"/>
          </a:xfrm>
          <a:prstGeom prst="rect">
            <a:avLst/>
          </a:prstGeom>
        </p:spPr>
      </p:pic>
      <p:sp>
        <p:nvSpPr>
          <p:cNvPr id="3" name="Footer Placeholder 2"/>
          <p:cNvSpPr>
            <a:spLocks noGrp="1"/>
          </p:cNvSpPr>
          <p:nvPr>
            <p:ph type="ftr" sz="quarter" idx="11"/>
          </p:nvPr>
        </p:nvSpPr>
        <p:spPr>
          <a:xfrm>
            <a:off x="318246" y="6492875"/>
            <a:ext cx="5853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smtClean="0">
                <a:ln w="15875">
                  <a:solidFill>
                    <a:schemeClr val="accent1">
                      <a:lumMod val="50000"/>
                      <a:alpha val="75000"/>
                    </a:schemeClr>
                  </a:solidFill>
                </a:ln>
                <a:solidFill>
                  <a:schemeClr val="accent1">
                    <a:lumMod val="75000"/>
                  </a:schemeClr>
                </a:solidFill>
              </a:rPr>
              <a:t>Principle of Locality</a:t>
            </a:r>
            <a:endParaRPr lang="en-NZ" dirty="0">
              <a:ln w="15875">
                <a:solidFill>
                  <a:schemeClr val="accent1">
                    <a:lumMod val="50000"/>
                    <a:alpha val="75000"/>
                  </a:schemeClr>
                </a:solidFill>
              </a:ln>
              <a:solidFill>
                <a:schemeClr val="accent1">
                  <a:lumMod val="75000"/>
                </a:schemeClr>
              </a:solidFill>
            </a:endParaRP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smtClean="0"/>
          </a:p>
          <a:p>
            <a:r>
              <a:rPr lang="en-NZ" sz="3200" dirty="0" smtClean="0"/>
              <a:t>Memory references by the processor tend to cluster</a:t>
            </a:r>
          </a:p>
          <a:p>
            <a:r>
              <a:rPr lang="en-NZ" sz="3200" dirty="0" smtClean="0"/>
              <a:t>Data is organized so that the percentage of accesses to each successively lower level is substantially less than that of the level above</a:t>
            </a:r>
          </a:p>
          <a:p>
            <a:r>
              <a:rPr lang="en-NZ" sz="3200" dirty="0" smtClean="0"/>
              <a:t>Can be applied across more than two levels of memory</a:t>
            </a:r>
            <a:endParaRPr lang="en-NZ" sz="3200" dirty="0"/>
          </a:p>
        </p:txBody>
      </p:sp>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smtClean="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smtClean="0"/>
              <a:t>Invisible to the OS</a:t>
            </a:r>
          </a:p>
          <a:p>
            <a:r>
              <a:rPr lang="en-US" sz="2400" dirty="0" smtClean="0"/>
              <a:t>Interacts with other memory management hardware</a:t>
            </a:r>
          </a:p>
          <a:p>
            <a:r>
              <a:rPr lang="en-US" sz="2400" dirty="0" smtClean="0"/>
              <a:t>Processor must access memory at least once per instruction cycle</a:t>
            </a:r>
          </a:p>
          <a:p>
            <a:r>
              <a:rPr lang="en-US" sz="2400" dirty="0" smtClean="0"/>
              <a:t>Processor execution is limited by memory cycle time</a:t>
            </a:r>
          </a:p>
          <a:p>
            <a:r>
              <a:rPr lang="en-US" sz="2400" dirty="0" smtClean="0"/>
              <a:t>Exploit the principle of locality with a small, fast memory</a:t>
            </a:r>
          </a:p>
        </p:txBody>
      </p:sp>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smtClean="0">
                <a:solidFill>
                  <a:schemeClr val="accent1">
                    <a:lumMod val="75000"/>
                  </a:schemeClr>
                </a:solidFill>
              </a:rPr>
              <a:t>Processor</a:t>
            </a:r>
          </a:p>
        </p:txBody>
      </p:sp>
      <p:graphicFrame>
        <p:nvGraphicFramePr>
          <p:cNvPr id="4" name="Content Placeholder 3"/>
          <p:cNvGraphicFramePr>
            <a:graphicFrameLocks noGrp="1"/>
          </p:cNvGraphicFramePr>
          <p:nvPr>
            <p:ph sz="half" idx="4294967295"/>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863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6.pdf"/>
          <p:cNvPicPr>
            <a:picLocks noChangeAspect="1"/>
          </p:cNvPicPr>
          <p:nvPr/>
        </p:nvPicPr>
        <p:blipFill>
          <a:blip r:embed="rId3"/>
          <a:srcRect t="2727" b="29091"/>
          <a:stretch>
            <a:fillRect/>
          </a:stretch>
        </p:blipFill>
        <p:spPr>
          <a:xfrm>
            <a:off x="1219200" y="524435"/>
            <a:ext cx="6934200" cy="6118413"/>
          </a:xfrm>
          <a:prstGeom prst="rect">
            <a:avLst/>
          </a:prstGeom>
        </p:spPr>
      </p:pic>
      <p:sp>
        <p:nvSpPr>
          <p:cNvPr id="3" name="Footer Placeholder 2"/>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mv="urn:schemas-microsoft-com:mac:vml"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17.pdf"/>
          <p:cNvPicPr>
            <a:picLocks noChangeAspect="1"/>
          </p:cNvPicPr>
          <p:nvPr/>
        </p:nvPicPr>
        <p:blipFill>
          <a:blip r:embed="rId3"/>
          <a:srcRect l="6364" t="7059" r="9091" b="8235"/>
          <a:stretch>
            <a:fillRect/>
          </a:stretch>
        </p:blipFill>
        <p:spPr>
          <a:xfrm>
            <a:off x="762000" y="685800"/>
            <a:ext cx="7503391" cy="5809017"/>
          </a:xfrm>
          <a:prstGeom prst="rect">
            <a:avLst/>
          </a:prstGeom>
        </p:spPr>
      </p:pic>
      <p:sp>
        <p:nvSpPr>
          <p:cNvPr id="3" name="Footer Placeholder 2"/>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mv="urn:schemas-microsoft-com:mac:vml" xmlns="">
      <p:transition>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18.pdf"/>
          <p:cNvPicPr>
            <a:picLocks noChangeAspect="1"/>
          </p:cNvPicPr>
          <p:nvPr/>
        </p:nvPicPr>
        <p:blipFill>
          <a:blip r:embed="rId3"/>
          <a:srcRect t="10000" b="10909"/>
          <a:stretch>
            <a:fillRect/>
          </a:stretch>
        </p:blipFill>
        <p:spPr>
          <a:xfrm>
            <a:off x="1676400" y="685800"/>
            <a:ext cx="5732507" cy="5867409"/>
          </a:xfrm>
          <a:prstGeom prst="rect">
            <a:avLst/>
          </a:prstGeom>
        </p:spPr>
      </p:pic>
      <p:sp>
        <p:nvSpPr>
          <p:cNvPr id="3" name="Footer Placeholder 2"/>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mv="urn:schemas-microsoft-com:mac:vml"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smtClean="0">
                <a:ln w="15875">
                  <a:solidFill>
                    <a:schemeClr val="accent1">
                      <a:lumMod val="50000"/>
                      <a:alpha val="75000"/>
                    </a:schemeClr>
                  </a:solidFill>
                </a:ln>
                <a:solidFill>
                  <a:schemeClr val="accent1">
                    <a:lumMod val="75000"/>
                  </a:schemeClr>
                </a:solidFill>
              </a:rPr>
              <a:t>Cache Design</a:t>
            </a:r>
            <a:endParaRPr lang="en-NZ" sz="4400" b="1" dirty="0">
              <a:ln w="15875">
                <a:solidFill>
                  <a:schemeClr val="accent1">
                    <a:lumMod val="50000"/>
                    <a:alpha val="75000"/>
                  </a:schemeClr>
                </a:solidFill>
              </a:ln>
              <a:solidFill>
                <a:schemeClr val="accent1">
                  <a:lumMod val="75000"/>
                </a:schemeClr>
              </a:solidFill>
            </a:endParaRPr>
          </a:p>
        </p:txBody>
      </p:sp>
      <p:graphicFrame>
        <p:nvGraphicFramePr>
          <p:cNvPr id="13" name="Diagram 12"/>
          <p:cNvGraphicFramePr/>
          <p:nvPr>
            <p:extLst>
              <p:ext uri="{D42A27DB-BD31-4B8C-83A1-F6EECF244321}">
                <p14:modId xmlns:p14="http://schemas.microsoft.com/office/powerpoint/2010/main" val="1469028492"/>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4634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smtClean="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2027234477"/>
              </p:ext>
            </p:extLst>
          </p:nvPr>
        </p:nvGraphicFramePr>
        <p:xfrm>
          <a:off x="131010" y="2152316"/>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168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smtClean="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52951462"/>
              </p:ext>
            </p:extLst>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Clr>
                <a:schemeClr val="accent1"/>
              </a:buClr>
              <a:buSzPct val="150000"/>
              <a:buFont typeface="Wingdings" charset="2"/>
              <a:buChar char="§"/>
            </a:pPr>
            <a:r>
              <a:rPr lang="en-US" sz="2800" dirty="0" smtClean="0">
                <a:solidFill>
                  <a:schemeClr val="tx1"/>
                </a:solidFill>
              </a:rPr>
              <a:t>  Determines which cache location the block will occupy</a:t>
            </a:r>
            <a:endParaRPr lang="en-US" sz="2800" dirty="0">
              <a:solidFill>
                <a:schemeClr val="tx1"/>
              </a:solidFill>
            </a:endParaRP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smtClean="0">
                <a:solidFill>
                  <a:schemeClr val="accent1">
                    <a:lumMod val="75000"/>
                  </a:schemeClr>
                </a:solidFill>
              </a:rPr>
              <a:t>Replacement Algorithm</a:t>
            </a:r>
            <a:endParaRPr lang="en-NZ" dirty="0">
              <a:solidFill>
                <a:schemeClr val="accent1">
                  <a:lumMod val="75000"/>
                </a:schemeClr>
              </a:solidFill>
            </a:endParaRPr>
          </a:p>
        </p:txBody>
      </p:sp>
      <p:sp>
        <p:nvSpPr>
          <p:cNvPr id="3" name="Content Placeholder 2"/>
          <p:cNvSpPr>
            <a:spLocks noGrp="1"/>
          </p:cNvSpPr>
          <p:nvPr>
            <p:ph sz="half" idx="4294967295"/>
          </p:nvPr>
        </p:nvSpPr>
        <p:spPr>
          <a:xfrm>
            <a:off x="1828800" y="5181600"/>
            <a:ext cx="6096000" cy="1905000"/>
          </a:xfrm>
        </p:spPr>
        <p:txBody>
          <a:bodyPr>
            <a:normAutofit/>
          </a:bodyPr>
          <a:lstStyle/>
          <a:p>
            <a:pPr>
              <a:buSzPct val="103000"/>
              <a:buFont typeface="Wingdings" charset="2"/>
              <a:buChar char="§"/>
            </a:pPr>
            <a:r>
              <a:rPr lang="en-NZ" sz="2400" dirty="0" smtClean="0"/>
              <a:t>Chooses which block to replace when a new block is to be loaded into the cache</a:t>
            </a:r>
          </a:p>
        </p:txBody>
      </p:sp>
      <p:sp>
        <p:nvSpPr>
          <p:cNvPr id="8" name="Content Placeholder 7"/>
          <p:cNvSpPr>
            <a:spLocks noGrp="1"/>
          </p:cNvSpPr>
          <p:nvPr>
            <p:ph sz="half" idx="4294967295"/>
          </p:nvPr>
        </p:nvSpPr>
        <p:spPr>
          <a:xfrm>
            <a:off x="609600" y="2286000"/>
            <a:ext cx="7772400" cy="3124200"/>
          </a:xfrm>
        </p:spPr>
        <p:txBody>
          <a:bodyPr>
            <a:normAutofit/>
          </a:bodyPr>
          <a:lstStyle/>
          <a:p>
            <a:pPr marL="342900" lvl="1" indent="-342900">
              <a:buSzPct val="162000"/>
              <a:buFont typeface="Wingdings" charset="2"/>
              <a:buChar char="§"/>
            </a:pPr>
            <a:r>
              <a:rPr lang="en-NZ" sz="3200" dirty="0" smtClean="0"/>
              <a:t>Least Recently Used (LRU) Algorithm</a:t>
            </a:r>
          </a:p>
          <a:p>
            <a:pPr marL="912813" lvl="1" indent="-344488"/>
            <a:r>
              <a:rPr lang="en-NZ" sz="2800" dirty="0" smtClean="0"/>
              <a:t>Effective strategy is to replace a block that has been in the cache the longest with no references to it</a:t>
            </a:r>
          </a:p>
          <a:p>
            <a:pPr marL="912813" lvl="1" indent="-344488"/>
            <a:r>
              <a:rPr lang="en-NZ" sz="2800" dirty="0" smtClean="0"/>
              <a:t>Hardware mechanisms are needed to identify the least recently used block</a:t>
            </a:r>
          </a:p>
        </p:txBody>
      </p:sp>
      <p:sp>
        <p:nvSpPr>
          <p:cNvPr id="5" name="Footer Placeholder 4"/>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smtClean="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smtClean="0">
                <a:solidFill>
                  <a:schemeClr val="accent1">
                    <a:lumMod val="75000"/>
                  </a:schemeClr>
                </a:solidFill>
              </a:rPr>
              <a:t>I/O Techniques</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3700115138"/>
              </p:ext>
            </p:extLst>
          </p:nvPr>
        </p:nvGraphicFramePr>
        <p:xfrm>
          <a:off x="609600" y="3505200"/>
          <a:ext cx="7848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Clr>
                <a:schemeClr val="accent1"/>
              </a:buClr>
              <a:buSzPct val="150000"/>
              <a:buFont typeface="Wingdings" charset="2"/>
              <a:buChar char="§"/>
            </a:pPr>
            <a:r>
              <a:rPr lang="en-US" sz="2400" dirty="0" smtClean="0">
                <a:solidFill>
                  <a:schemeClr val="tx1"/>
                </a:solidFill>
              </a:rPr>
              <a:t>  </a:t>
            </a:r>
            <a:r>
              <a:rPr lang="en-US" sz="2400" kern="1200" dirty="0" smtClean="0">
                <a:solidFill>
                  <a:schemeClr val="tx1"/>
                </a:solidFill>
              </a:rPr>
              <a:t>When the processor encounters an instruction relating to I/O, it executes that instruction by issuing a command to the appropriate I/O module</a:t>
            </a:r>
            <a:endParaRPr lang="en-US" sz="2400" kern="1200" dirty="0">
              <a:solidFill>
                <a:schemeClr val="tx1"/>
              </a:solidFill>
            </a:endParaRPr>
          </a:p>
        </p:txBody>
      </p:sp>
      <p:sp>
        <p:nvSpPr>
          <p:cNvPr id="6" name="Footer Placeholder 5"/>
          <p:cNvSpPr>
            <a:spLocks noGrp="1"/>
          </p:cNvSpPr>
          <p:nvPr>
            <p:ph type="ftr" sz="quarter" idx="11"/>
          </p:nvPr>
        </p:nvSpPr>
        <p:spPr>
          <a:xfrm>
            <a:off x="318246" y="6492875"/>
            <a:ext cx="4939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smtClean="0">
                <a:solidFill>
                  <a:schemeClr val="accent1">
                    <a:lumMod val="75000"/>
                  </a:schemeClr>
                </a:solidFill>
              </a:rPr>
              <a:t>Programmed I/O</a:t>
            </a:r>
            <a:endParaRPr lang="en-NZ" b="1" dirty="0">
              <a:solidFill>
                <a:schemeClr val="accent1">
                  <a:lumMod val="75000"/>
                </a:schemeClr>
              </a:solidFill>
            </a:endParaRP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smtClean="0"/>
              <a:t>The I/O module performs the requested action then sets the appropriate bits in the I/O status register </a:t>
            </a:r>
          </a:p>
          <a:p>
            <a:r>
              <a:rPr lang="en-NZ" sz="2900" dirty="0" smtClean="0"/>
              <a:t>The processor periodically checks the status of the I/O module until it determines the instruction is complete</a:t>
            </a:r>
          </a:p>
          <a:p>
            <a:r>
              <a:rPr lang="en-NZ" sz="2900" dirty="0" smtClean="0"/>
              <a:t>With programmed I/O the performance level of the entire system is severely degraded</a:t>
            </a:r>
            <a:endParaRPr lang="en-NZ" sz="2900" dirty="0"/>
          </a:p>
        </p:txBody>
      </p:sp>
      <p:sp>
        <p:nvSpPr>
          <p:cNvPr id="4" name="Footer Placeholder 3"/>
          <p:cNvSpPr>
            <a:spLocks noGrp="1"/>
          </p:cNvSpPr>
          <p:nvPr>
            <p:ph type="ftr" sz="quarter" idx="11"/>
          </p:nvPr>
        </p:nvSpPr>
        <p:spPr>
          <a:xfrm>
            <a:off x="318246" y="6492875"/>
            <a:ext cx="55491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smtClean="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3600" dirty="0" smtClean="0"/>
              <a:t>Stores data and programs</a:t>
            </a:r>
          </a:p>
          <a:p>
            <a:r>
              <a:rPr lang="en-US" sz="3600" dirty="0" smtClean="0"/>
              <a:t>Typically volatile</a:t>
            </a:r>
          </a:p>
          <a:p>
            <a:pPr lvl="1"/>
            <a:r>
              <a:rPr lang="en-US" sz="3000" dirty="0" smtClean="0"/>
              <a:t>Contents of the memory is lost when the computer is shut down</a:t>
            </a:r>
          </a:p>
          <a:p>
            <a:r>
              <a:rPr lang="en-US" sz="3600" dirty="0" smtClean="0"/>
              <a:t>Referred to as </a:t>
            </a:r>
            <a:r>
              <a:rPr lang="en-US" sz="3600" i="1" dirty="0" smtClean="0"/>
              <a:t>real memory </a:t>
            </a:r>
            <a:r>
              <a:rPr lang="en-US" sz="3600" dirty="0" smtClean="0"/>
              <a:t>or </a:t>
            </a:r>
            <a:r>
              <a:rPr lang="en-US" sz="3600" i="1" dirty="0" smtClean="0"/>
              <a:t>primary memory</a:t>
            </a:r>
            <a:r>
              <a:rPr lang="en-US" dirty="0" smtClean="0"/>
              <a:t>	</a:t>
            </a:r>
          </a:p>
        </p:txBody>
      </p:sp>
      <p:sp>
        <p:nvSpPr>
          <p:cNvPr id="5" name="Footer Placeholder 4"/>
          <p:cNvSpPr>
            <a:spLocks noGrp="1"/>
          </p:cNvSpPr>
          <p:nvPr>
            <p:ph type="ftr" sz="quarter" idx="11"/>
          </p:nvPr>
        </p:nvSpPr>
        <p:spPr>
          <a:xfrm>
            <a:off x="318246" y="6492875"/>
            <a:ext cx="4177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smtClean="0">
                <a:solidFill>
                  <a:schemeClr val="accent1">
                    <a:lumMod val="75000"/>
                  </a:schemeClr>
                </a:solidFill>
              </a:rPr>
              <a:t>Interrupt-Driven I/O</a:t>
            </a:r>
            <a:endParaRPr lang="en-NZ" dirty="0">
              <a:solidFill>
                <a:schemeClr val="accent1">
                  <a:lumMod val="75000"/>
                </a:schemeClr>
              </a:solidFill>
            </a:endParaRP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smtClean="0">
                <a:solidFill>
                  <a:schemeClr val="accent1">
                    <a:lumMod val="75000"/>
                  </a:schemeClr>
                </a:solidFill>
              </a:rPr>
              <a:t>Interrupt-Driven I/O</a:t>
            </a:r>
            <a:br>
              <a:rPr lang="en-US" sz="4800" dirty="0" smtClean="0">
                <a:solidFill>
                  <a:schemeClr val="accent1">
                    <a:lumMod val="75000"/>
                  </a:schemeClr>
                </a:solidFill>
              </a:rPr>
            </a:br>
            <a:r>
              <a:rPr lang="en-US" sz="4800" dirty="0" smtClean="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smtClean="0"/>
          </a:p>
          <a:p>
            <a:r>
              <a:rPr lang="en-US" sz="3200" dirty="0" smtClean="0">
                <a:solidFill>
                  <a:schemeClr val="bg2">
                    <a:lumMod val="10000"/>
                  </a:schemeClr>
                </a:solidFill>
              </a:rPr>
              <a:t>Transfer rate is limited by the speed with which the processor can test and service a device</a:t>
            </a:r>
          </a:p>
          <a:p>
            <a:r>
              <a:rPr lang="en-US" sz="3200" dirty="0" smtClean="0">
                <a:solidFill>
                  <a:schemeClr val="bg2">
                    <a:lumMod val="10000"/>
                  </a:schemeClr>
                </a:solidFill>
              </a:rPr>
              <a:t>The processor is tied up in managing an I/O transfer</a:t>
            </a:r>
          </a:p>
          <a:p>
            <a:pPr lvl="3">
              <a:buSzPct val="99000"/>
              <a:buFont typeface="Wingdings" charset="2"/>
              <a:buChar char="§"/>
            </a:pPr>
            <a:r>
              <a:rPr lang="en-US" sz="3200" dirty="0" smtClean="0">
                <a:solidFill>
                  <a:schemeClr val="bg2">
                    <a:lumMod val="10000"/>
                  </a:schemeClr>
                </a:solidFill>
              </a:rPr>
              <a:t> A number of instructions must be executed for each I/O transfer</a:t>
            </a:r>
          </a:p>
        </p:txBody>
      </p:sp>
      <p:sp>
        <p:nvSpPr>
          <p:cNvPr id="5" name="Footer Placeholder 4"/>
          <p:cNvSpPr>
            <a:spLocks noGrp="1"/>
          </p:cNvSpPr>
          <p:nvPr>
            <p:ph type="ftr" sz="quarter" idx="11"/>
          </p:nvPr>
        </p:nvSpPr>
        <p:spPr>
          <a:xfrm>
            <a:off x="318246" y="6492875"/>
            <a:ext cx="54729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smtClean="0">
                <a:solidFill>
                  <a:schemeClr val="accent1">
                    <a:lumMod val="75000"/>
                  </a:schemeClr>
                </a:solidFill>
              </a:rPr>
              <a:t>Direct Memory Access</a:t>
            </a:r>
            <a:br>
              <a:rPr lang="en-NZ" sz="4800" dirty="0" smtClean="0">
                <a:solidFill>
                  <a:schemeClr val="accent1">
                    <a:lumMod val="75000"/>
                  </a:schemeClr>
                </a:solidFill>
              </a:rPr>
            </a:br>
            <a:r>
              <a:rPr lang="en-NZ" sz="4800" dirty="0" smtClean="0">
                <a:solidFill>
                  <a:schemeClr val="accent1">
                    <a:lumMod val="75000"/>
                  </a:schemeClr>
                </a:solidFill>
              </a:rPr>
              <a:t> (DMA)</a:t>
            </a:r>
            <a:endParaRPr lang="en-NZ" sz="4800" dirty="0">
              <a:solidFill>
                <a:schemeClr val="accent1">
                  <a:lumMod val="75000"/>
                </a:schemeClr>
              </a:solidFill>
            </a:endParaRPr>
          </a:p>
        </p:txBody>
      </p:sp>
      <p:graphicFrame>
        <p:nvGraphicFramePr>
          <p:cNvPr id="5" name="Content Placeholder 4"/>
          <p:cNvGraphicFramePr>
            <a:graphicFrameLocks noGrp="1"/>
          </p:cNvGraphicFramePr>
          <p:nvPr>
            <p:ph sz="half" idx="4294967295"/>
            <p:extLst>
              <p:ext uri="{D42A27DB-BD31-4B8C-83A1-F6EECF244321}">
                <p14:modId xmlns:p14="http://schemas.microsoft.com/office/powerpoint/2010/main" val="466524012"/>
              </p:ext>
            </p:extLst>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Clr>
                <a:schemeClr val="accent1"/>
              </a:buClr>
              <a:buSzPct val="150000"/>
              <a:buFont typeface="Wingdings" charset="2"/>
              <a:buChar char="§"/>
            </a:pPr>
            <a:r>
              <a:rPr lang="en-NZ" sz="2400" dirty="0" smtClean="0">
                <a:latin typeface="+mn-lt"/>
              </a:rPr>
              <a:t> Performed by a separate module on the system bus or incorporated into an I/O module</a:t>
            </a:r>
          </a:p>
        </p:txBody>
      </p:sp>
      <p:sp>
        <p:nvSpPr>
          <p:cNvPr id="7" name="Footer Placeholder 6"/>
          <p:cNvSpPr>
            <a:spLocks noGrp="1"/>
          </p:cNvSpPr>
          <p:nvPr>
            <p:ph type="ftr" sz="quarter" idx="11"/>
          </p:nvPr>
        </p:nvSpPr>
        <p:spPr>
          <a:xfrm>
            <a:off x="318246" y="6492875"/>
            <a:ext cx="5168153" cy="365125"/>
          </a:xfrm>
        </p:spPr>
        <p:txBody>
          <a:bodyPr/>
          <a:lstStyle/>
          <a:p>
            <a:pPr>
              <a:defRPr/>
            </a:pPr>
            <a:r>
              <a:rPr lang="en-US"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smtClean="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smtClean="0"/>
              <a:t>Transfers the entire block of data directly to and from memory without going through the processor</a:t>
            </a:r>
          </a:p>
          <a:p>
            <a:pPr lvl="2"/>
            <a:r>
              <a:rPr lang="en-US" sz="2400" dirty="0" smtClean="0"/>
              <a:t>Processor is involved only at the beginning and end of the transfer</a:t>
            </a:r>
          </a:p>
          <a:p>
            <a:pPr lvl="2"/>
            <a:r>
              <a:rPr lang="en-US" sz="2400" dirty="0" smtClean="0"/>
              <a:t>Processor executes more slowly during a transfer when processor access to the bus is required</a:t>
            </a:r>
          </a:p>
          <a:p>
            <a:r>
              <a:rPr lang="en-US" sz="3200" dirty="0" smtClean="0"/>
              <a:t>More efficient than interrupt-driven or programmed I/O</a:t>
            </a:r>
          </a:p>
        </p:txBody>
      </p:sp>
      <p:sp>
        <p:nvSpPr>
          <p:cNvPr id="4" name="Footer Placeholder 3"/>
          <p:cNvSpPr>
            <a:spLocks noGrp="1"/>
          </p:cNvSpPr>
          <p:nvPr>
            <p:ph type="ftr" sz="quarter" idx="11"/>
          </p:nvPr>
        </p:nvSpPr>
        <p:spPr>
          <a:xfrm>
            <a:off x="318246" y="6492875"/>
            <a:ext cx="5701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smtClean="0">
                <a:solidFill>
                  <a:schemeClr val="accent1">
                    <a:lumMod val="75000"/>
                  </a:schemeClr>
                </a:solidFill>
              </a:rPr>
              <a:t>Symmetric Multiprocessors </a:t>
            </a:r>
            <a:br>
              <a:rPr lang="en-NZ" sz="4400" dirty="0" smtClean="0">
                <a:solidFill>
                  <a:schemeClr val="accent1">
                    <a:lumMod val="75000"/>
                  </a:schemeClr>
                </a:solidFill>
              </a:rPr>
            </a:br>
            <a:r>
              <a:rPr lang="en-NZ" sz="4400" dirty="0" smtClean="0">
                <a:solidFill>
                  <a:schemeClr val="accent1">
                    <a:lumMod val="75000"/>
                  </a:schemeClr>
                </a:solidFill>
              </a:rPr>
              <a:t>(SMP)</a:t>
            </a:r>
            <a:endParaRPr lang="en-NZ" sz="4400" dirty="0">
              <a:solidFill>
                <a:schemeClr val="accent1">
                  <a:lumMod val="75000"/>
                </a:schemeClr>
              </a:solidFill>
            </a:endParaRP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smtClean="0"/>
              <a:t> A stand-alone computer system with the following characteristics:</a:t>
            </a:r>
            <a:endParaRPr lang="en-US" sz="3692" dirty="0" smtClean="0"/>
          </a:p>
          <a:p>
            <a:pPr lvl="1"/>
            <a:r>
              <a:rPr lang="en-US" sz="2600" dirty="0" smtClean="0"/>
              <a:t>Two or more similar processors of comparable capability</a:t>
            </a:r>
          </a:p>
          <a:p>
            <a:pPr lvl="1"/>
            <a:r>
              <a:rPr lang="en-US" sz="2600" dirty="0" smtClean="0"/>
              <a:t>Processors share the same main memory and are interconnected by a bus or other internal connection scheme</a:t>
            </a:r>
          </a:p>
          <a:p>
            <a:pPr lvl="1"/>
            <a:r>
              <a:rPr lang="en-US" sz="2600" dirty="0" smtClean="0"/>
              <a:t>Processors share access to I/O devices</a:t>
            </a:r>
          </a:p>
          <a:p>
            <a:pPr lvl="1"/>
            <a:r>
              <a:rPr lang="en-US" sz="2600" dirty="0" smtClean="0"/>
              <a:t>All processors can perform the same functions</a:t>
            </a:r>
          </a:p>
          <a:p>
            <a:pPr lvl="1"/>
            <a:r>
              <a:rPr lang="en-NZ" sz="2600" dirty="0" smtClean="0"/>
              <a:t>The system is controlled by an integrated operating system that provides interaction between processors and their programs at the job, task, file, and data element levels</a:t>
            </a:r>
          </a:p>
          <a:p>
            <a:endParaRPr lang="en-US" dirty="0"/>
          </a:p>
        </p:txBody>
      </p:sp>
      <p:sp>
        <p:nvSpPr>
          <p:cNvPr id="5" name="Footer Placeholder 4"/>
          <p:cNvSpPr>
            <a:spLocks noGrp="1"/>
          </p:cNvSpPr>
          <p:nvPr>
            <p:ph type="ftr" sz="quarter" idx="11"/>
          </p:nvPr>
        </p:nvSpPr>
        <p:spPr>
          <a:xfrm>
            <a:off x="318246" y="6492875"/>
            <a:ext cx="5320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smtClean="0">
                <a:ln>
                  <a:solidFill>
                    <a:schemeClr val="accent1">
                      <a:lumMod val="50000"/>
                    </a:schemeClr>
                  </a:solidFill>
                </a:ln>
                <a:solidFill>
                  <a:schemeClr val="accent1">
                    <a:lumMod val="75000"/>
                  </a:schemeClr>
                </a:solidFill>
              </a:rPr>
              <a:t>SMP Advantages</a:t>
            </a:r>
          </a:p>
        </p:txBody>
      </p:sp>
      <p:graphicFrame>
        <p:nvGraphicFramePr>
          <p:cNvPr id="8" name="Content Placeholder 7"/>
          <p:cNvGraphicFramePr>
            <a:graphicFrameLocks noGrp="1"/>
          </p:cNvGraphicFramePr>
          <p:nvPr>
            <p:ph sz="half" idx="4294967295"/>
            <p:extLst>
              <p:ext uri="{D42A27DB-BD31-4B8C-83A1-F6EECF244321}">
                <p14:modId xmlns:p14="http://schemas.microsoft.com/office/powerpoint/2010/main" val="2630529184"/>
              </p:ext>
            </p:extLst>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318246" y="6492875"/>
            <a:ext cx="5244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9.pdf"/>
          <p:cNvPicPr>
            <a:picLocks noChangeAspect="1"/>
          </p:cNvPicPr>
          <p:nvPr/>
        </p:nvPicPr>
        <p:blipFill>
          <a:blip r:embed="rId3"/>
          <a:srcRect l="7273" t="12941" r="19091" b="7059"/>
          <a:stretch>
            <a:fillRect/>
          </a:stretch>
        </p:blipFill>
        <p:spPr>
          <a:xfrm>
            <a:off x="1066800" y="685800"/>
            <a:ext cx="6972319" cy="5853216"/>
          </a:xfrm>
          <a:prstGeom prst="rect">
            <a:avLst/>
          </a:prstGeom>
        </p:spPr>
      </p:pic>
      <p:sp>
        <p:nvSpPr>
          <p:cNvPr id="3" name="Footer Placeholder 2"/>
          <p:cNvSpPr>
            <a:spLocks noGrp="1"/>
          </p:cNvSpPr>
          <p:nvPr>
            <p:ph type="ftr" sz="quarter" idx="11"/>
          </p:nvPr>
        </p:nvSpPr>
        <p:spPr>
          <a:xfrm>
            <a:off x="318246" y="6492875"/>
            <a:ext cx="6082553" cy="365125"/>
          </a:xfrm>
        </p:spPr>
        <p:txBody>
          <a:bodyPr/>
          <a:lstStyle/>
          <a:p>
            <a:pPr>
              <a:defRPr/>
            </a:pPr>
            <a:r>
              <a:rPr lang="en-US" dirty="0" smtClean="0"/>
              <a:t>© 2017 Pearson Education, Inc., Hoboken, NJ. All rights reserved.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mv="urn:schemas-microsoft-com:mac:vml"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smtClean="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smtClean="0"/>
              <a:t>Also known as a chip multiprocessor</a:t>
            </a:r>
          </a:p>
          <a:p>
            <a:r>
              <a:rPr lang="en-US" sz="3200" dirty="0" smtClean="0"/>
              <a:t>Combines two or more processors (cores) on a single piece of silicon (die)</a:t>
            </a:r>
          </a:p>
          <a:p>
            <a:pPr lvl="2">
              <a:buSzPct val="65000"/>
            </a:pPr>
            <a:r>
              <a:rPr lang="en-US" sz="2800" dirty="0" smtClean="0"/>
              <a:t>Each core consists of all of the components of an independent processor</a:t>
            </a:r>
          </a:p>
          <a:p>
            <a:r>
              <a:rPr lang="en-US" sz="3200" dirty="0" smtClean="0"/>
              <a:t>In addition, multicore chips also include L2 cache and in some cases L3 cache</a:t>
            </a:r>
          </a:p>
        </p:txBody>
      </p:sp>
      <p:sp>
        <p:nvSpPr>
          <p:cNvPr id="6" name="Footer Placeholder 5"/>
          <p:cNvSpPr>
            <a:spLocks noGrp="1"/>
          </p:cNvSpPr>
          <p:nvPr>
            <p:ph type="ftr" sz="quarter" idx="11"/>
          </p:nvPr>
        </p:nvSpPr>
        <p:spPr>
          <a:xfrm>
            <a:off x="318246" y="6492875"/>
            <a:ext cx="61587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8246" y="6492875"/>
            <a:ext cx="5777753" cy="365125"/>
          </a:xfrm>
        </p:spPr>
        <p:txBody>
          <a:bodyPr/>
          <a:lstStyle/>
          <a:p>
            <a:pPr>
              <a:defRPr/>
            </a:pPr>
            <a:r>
              <a:rPr lang="en-US" dirty="0" smtClean="0"/>
              <a:t>© 2017 Pearson Education, Inc., Hoboken, NJ. All rights reserved.</a:t>
            </a:r>
            <a:endParaRPr lang="en-US" dirty="0"/>
          </a:p>
        </p:txBody>
      </p:sp>
      <p:pic>
        <p:nvPicPr>
          <p:cNvPr id="5" name="Picture 4" descr="f2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514600" y="493059"/>
            <a:ext cx="4918364" cy="6364941"/>
          </a:xfrm>
          <a:prstGeom prst="rect">
            <a:avLst/>
          </a:prstGeom>
        </p:spPr>
      </p:pic>
    </p:spTree>
  </p:cSld>
  <p:clrMapOvr>
    <a:masterClrMapping/>
  </p:clrMapOvr>
  <p:transition spd="slow">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86000"/>
            <a:ext cx="3858768" cy="4114799"/>
          </a:xfrm>
        </p:spPr>
        <p:txBody>
          <a:bodyPr>
            <a:normAutofit fontScale="62500" lnSpcReduction="20000"/>
          </a:bodyPr>
          <a:lstStyle/>
          <a:p>
            <a:r>
              <a:rPr lang="en-US" sz="3892" dirty="0" smtClean="0"/>
              <a:t>Cache memory</a:t>
            </a:r>
          </a:p>
          <a:p>
            <a:pPr lvl="2"/>
            <a:r>
              <a:rPr lang="en-US" sz="3692" dirty="0" smtClean="0"/>
              <a:t>Motivation</a:t>
            </a:r>
          </a:p>
          <a:p>
            <a:pPr lvl="2"/>
            <a:r>
              <a:rPr lang="en-US" sz="3692" dirty="0" smtClean="0"/>
              <a:t>Cache principles</a:t>
            </a:r>
          </a:p>
          <a:p>
            <a:pPr lvl="2"/>
            <a:r>
              <a:rPr lang="en-US" sz="3692" dirty="0" smtClean="0"/>
              <a:t>Cache design</a:t>
            </a:r>
          </a:p>
          <a:p>
            <a:r>
              <a:rPr lang="en-US" sz="3892" dirty="0" smtClean="0"/>
              <a:t>Direct memory access</a:t>
            </a:r>
          </a:p>
          <a:p>
            <a:r>
              <a:rPr lang="en-US" sz="3892" dirty="0" smtClean="0"/>
              <a:t>Multiprocessor and </a:t>
            </a:r>
            <a:r>
              <a:rPr lang="en-US" sz="3892" dirty="0" err="1" smtClean="0"/>
              <a:t>multicore</a:t>
            </a:r>
            <a:r>
              <a:rPr lang="en-US" sz="3892" dirty="0" smtClean="0"/>
              <a:t> organization</a:t>
            </a:r>
          </a:p>
          <a:p>
            <a:pPr lvl="2"/>
            <a:r>
              <a:rPr lang="en-US" sz="3692" dirty="0" smtClean="0"/>
              <a:t>Symmetric multiprocessors</a:t>
            </a:r>
          </a:p>
          <a:p>
            <a:pPr lvl="2"/>
            <a:r>
              <a:rPr lang="en-US" sz="3692" dirty="0" smtClean="0"/>
              <a:t>Multicore computers</a:t>
            </a:r>
          </a:p>
        </p:txBody>
      </p:sp>
      <p:sp>
        <p:nvSpPr>
          <p:cNvPr id="9" name="Content Placeholder 8"/>
          <p:cNvSpPr>
            <a:spLocks noGrp="1"/>
          </p:cNvSpPr>
          <p:nvPr>
            <p:ph sz="half" idx="14"/>
          </p:nvPr>
        </p:nvSpPr>
        <p:spPr>
          <a:xfrm>
            <a:off x="658906" y="2286000"/>
            <a:ext cx="3760694" cy="4114800"/>
          </a:xfrm>
        </p:spPr>
        <p:txBody>
          <a:bodyPr>
            <a:normAutofit fontScale="62500" lnSpcReduction="20000"/>
          </a:bodyPr>
          <a:lstStyle/>
          <a:p>
            <a:r>
              <a:rPr lang="en-US" sz="3892" dirty="0" smtClean="0"/>
              <a:t>Basic Elements</a:t>
            </a:r>
          </a:p>
          <a:p>
            <a:r>
              <a:rPr lang="en-US" sz="3892" dirty="0" smtClean="0"/>
              <a:t>Evolution of the microprocessor</a:t>
            </a:r>
          </a:p>
          <a:p>
            <a:r>
              <a:rPr lang="en-US" sz="3892" dirty="0" smtClean="0"/>
              <a:t>Instruction execution</a:t>
            </a:r>
          </a:p>
          <a:p>
            <a:r>
              <a:rPr lang="en-US" sz="3892" dirty="0" smtClean="0"/>
              <a:t>Interrupts</a:t>
            </a:r>
          </a:p>
          <a:p>
            <a:pPr lvl="2"/>
            <a:r>
              <a:rPr lang="en-US" sz="3692" dirty="0" smtClean="0"/>
              <a:t>Interrupts and the instruction cycle</a:t>
            </a:r>
          </a:p>
          <a:p>
            <a:pPr lvl="2"/>
            <a:r>
              <a:rPr lang="en-US" sz="3692" dirty="0" smtClean="0"/>
              <a:t>Interrupt processing</a:t>
            </a:r>
          </a:p>
          <a:p>
            <a:pPr lvl="2"/>
            <a:r>
              <a:rPr lang="en-US" sz="3692" dirty="0" smtClean="0"/>
              <a:t>Multiple interrupts</a:t>
            </a:r>
          </a:p>
          <a:p>
            <a:r>
              <a:rPr lang="en-US" sz="3892" dirty="0" smtClean="0"/>
              <a:t>The memory hierarchy</a:t>
            </a:r>
          </a:p>
        </p:txBody>
      </p:sp>
      <p:sp>
        <p:nvSpPr>
          <p:cNvPr id="5" name="Footer Placeholder 4"/>
          <p:cNvSpPr>
            <a:spLocks noGrp="1"/>
          </p:cNvSpPr>
          <p:nvPr>
            <p:ph type="ftr" sz="quarter" idx="11"/>
          </p:nvPr>
        </p:nvSpPr>
        <p:spPr>
          <a:xfrm>
            <a:off x="318246" y="6492875"/>
            <a:ext cx="6006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smtClean="0">
                <a:solidFill>
                  <a:schemeClr val="accent1">
                    <a:lumMod val="75000"/>
                  </a:schemeClr>
                </a:solidFill>
              </a:rPr>
              <a:t>I/O Modules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033871609"/>
              </p:ext>
            </p:extLst>
          </p:nvPr>
        </p:nvGraphicFramePr>
        <p:xfrm>
          <a:off x="76200" y="2286000"/>
          <a:ext cx="9220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318246" y="6492875"/>
            <a:ext cx="4482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smtClean="0">
                <a:solidFill>
                  <a:schemeClr val="accent1">
                    <a:lumMod val="75000"/>
                  </a:schemeClr>
                </a:solidFill>
              </a:rPr>
              <a:t>           System Bus</a:t>
            </a:r>
            <a:endParaRPr lang="en-NZ" dirty="0">
              <a:solidFill>
                <a:schemeClr val="accent1">
                  <a:lumMod val="75000"/>
                </a:schemeClr>
              </a:solidFill>
            </a:endParaRP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smtClean="0"/>
              <a:t>Provides for communication among processors, main memory, and I/O modules</a:t>
            </a:r>
          </a:p>
        </p:txBody>
      </p:sp>
      <p:sp>
        <p:nvSpPr>
          <p:cNvPr id="6" name="Footer Placeholder 5"/>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28600"/>
            <a:ext cx="6213764" cy="8041342"/>
          </a:xfrm>
          <a:prstGeom prst="rect">
            <a:avLst/>
          </a:prstGeom>
        </p:spPr>
      </p:pic>
      <p:sp>
        <p:nvSpPr>
          <p:cNvPr id="4" name="Footer Placeholder 3"/>
          <p:cNvSpPr>
            <a:spLocks noGrp="1"/>
          </p:cNvSpPr>
          <p:nvPr>
            <p:ph type="ftr" sz="quarter" idx="11"/>
          </p:nvPr>
        </p:nvSpPr>
        <p:spPr>
          <a:xfrm>
            <a:off x="318246" y="6492875"/>
            <a:ext cx="45585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smtClean="0">
                <a:solidFill>
                  <a:schemeClr val="accent1">
                    <a:lumMod val="75000"/>
                  </a:schemeClr>
                </a:solidFill>
              </a:rPr>
              <a:t>Microprocessor</a:t>
            </a:r>
            <a:endParaRPr lang="en-US" dirty="0">
              <a:solidFill>
                <a:schemeClr val="accent1">
                  <a:lumMod val="75000"/>
                </a:schemeClr>
              </a:solidFill>
            </a:endParaRP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smtClean="0"/>
              <a:t>Invention that brought about desktop and handheld computing</a:t>
            </a:r>
          </a:p>
          <a:p>
            <a:pPr marL="282575" lvl="1" indent="-282575">
              <a:spcBef>
                <a:spcPts val="1800"/>
              </a:spcBef>
            </a:pPr>
            <a:r>
              <a:rPr lang="en-US" sz="4235" dirty="0" smtClean="0"/>
              <a:t>Contains a processor on a single chip</a:t>
            </a:r>
          </a:p>
          <a:p>
            <a:pPr marL="282575" lvl="1" indent="-282575">
              <a:spcBef>
                <a:spcPts val="1800"/>
              </a:spcBef>
            </a:pPr>
            <a:r>
              <a:rPr lang="en-US" sz="4235" dirty="0" smtClean="0"/>
              <a:t>Fastest general purpose processors</a:t>
            </a:r>
          </a:p>
          <a:p>
            <a:pPr marL="282575" lvl="1" indent="-282575">
              <a:spcBef>
                <a:spcPts val="1800"/>
              </a:spcBef>
            </a:pPr>
            <a:r>
              <a:rPr lang="en-US" sz="4235" dirty="0" smtClean="0"/>
              <a:t>Multiprocessors</a:t>
            </a:r>
          </a:p>
          <a:p>
            <a:pPr marL="282575" lvl="1" indent="-282575">
              <a:spcBef>
                <a:spcPts val="1800"/>
              </a:spcBef>
            </a:pPr>
            <a:r>
              <a:rPr lang="en-US" sz="4235" dirty="0" smtClean="0"/>
              <a:t>Each chip (socket) contains multiple processors (cores)</a:t>
            </a:r>
          </a:p>
          <a:p>
            <a:endParaRPr lang="en-US" dirty="0"/>
          </a:p>
        </p:txBody>
      </p:sp>
      <p:sp>
        <p:nvSpPr>
          <p:cNvPr id="5" name="Footer Placeholder 4"/>
          <p:cNvSpPr>
            <a:spLocks noGrp="1"/>
          </p:cNvSpPr>
          <p:nvPr>
            <p:ph type="ftr" sz="quarter" idx="11"/>
          </p:nvPr>
        </p:nvSpPr>
        <p:spPr>
          <a:xfrm>
            <a:off x="318246" y="6492875"/>
            <a:ext cx="5625353" cy="365125"/>
          </a:xfrm>
        </p:spPr>
        <p:txBody>
          <a:bodyPr/>
          <a:lstStyle/>
          <a:p>
            <a:pPr>
              <a:defRPr/>
            </a:pPr>
            <a:r>
              <a:rPr lang="en-US" dirty="0" smtClean="0"/>
              <a:t>© 2017 Pearson Education, Inc., Hoboken, NJ. All rights reserved.</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12479</Words>
  <Application>Microsoft Office PowerPoint</Application>
  <PresentationFormat>On-screen Show (4:3)</PresentationFormat>
  <Paragraphs>672</Paragraphs>
  <Slides>59</Slides>
  <Notes>59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59</vt:i4>
      </vt:variant>
    </vt:vector>
  </HeadingPairs>
  <TitlesOfParts>
    <vt:vector size="67" baseType="lpstr">
      <vt:lpstr>ＭＳ Ｐゴシック</vt:lpstr>
      <vt:lpstr>Arial</vt:lpstr>
      <vt:lpstr>Calibri</vt:lpstr>
      <vt:lpstr>Calisto MT</vt:lpstr>
      <vt:lpstr>Times New Roman</vt:lpstr>
      <vt:lpstr>Wingdings</vt:lpstr>
      <vt:lpstr>Custom Design</vt:lpstr>
      <vt:lpstr>Codex</vt:lpstr>
      <vt:lpstr>    Chapter 1 Computer System Overview</vt:lpstr>
      <vt:lpstr>Operating System</vt:lpstr>
      <vt:lpstr>    Basic Elements</vt:lpstr>
      <vt:lpstr>Processor</vt:lpstr>
      <vt:lpstr>Main Memory</vt:lpstr>
      <vt:lpstr>I/O Modules</vt:lpstr>
      <vt:lpstr>           System Bus</vt:lpstr>
      <vt:lpstr>PowerPoint Presentation</vt:lpstr>
      <vt:lpstr>     Microprocessor</vt:lpstr>
      <vt:lpstr>Graphical Processing  Units (GPU’s)</vt:lpstr>
      <vt:lpstr>Digital Signal Processors (DSPs)</vt:lpstr>
      <vt:lpstr>System on a Chip (SoC)</vt:lpstr>
      <vt:lpstr>Instruction Execution</vt:lpstr>
      <vt:lpstr>PowerPoint Presentation</vt:lpstr>
      <vt:lpstr>Instruction Fetch  and Execute</vt:lpstr>
      <vt:lpstr>Instruction Register (IR)</vt:lpstr>
      <vt:lpstr>PowerPoint Presentation</vt:lpstr>
      <vt:lpstr>PowerPoint Presentation</vt:lpstr>
      <vt:lpstr>Interrupts</vt:lpstr>
      <vt:lpstr>PowerPoint Presentation</vt:lpstr>
      <vt:lpstr>Figure 1.5a  Flow of Control  Without Interrupts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Interrupts</vt:lpstr>
      <vt:lpstr>PowerPoint Presentation</vt:lpstr>
      <vt:lpstr>PowerPoint Presentation</vt:lpstr>
      <vt:lpstr>Memory Hierarchy</vt:lpstr>
      <vt:lpstr>Memory Relationships</vt:lpstr>
      <vt:lpstr>The Memory Hierarchy</vt:lpstr>
      <vt:lpstr>PowerPoint Presentation</vt:lpstr>
      <vt:lpstr>Principle of Locality</vt:lpstr>
      <vt:lpstr>PowerPoint Presentation</vt:lpstr>
      <vt:lpstr>Cache Memory</vt:lpstr>
      <vt:lpstr>PowerPoint Presentation</vt:lpstr>
      <vt:lpstr>PowerPoint Presentation</vt:lpstr>
      <vt:lpstr>PowerPoint Presentation</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PowerPoint Presentation</vt:lpstr>
      <vt:lpstr>Multicore Computer</vt:lpstr>
      <vt:lpstr>PowerPoint Presentation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2017-02-23T04:34:30Z</dcterms:created>
  <dcterms:modified xsi:type="dcterms:W3CDTF">2017-05-19T15:46:58Z</dcterms:modified>
</cp:coreProperties>
</file>