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0"/>
  </p:notesMasterIdLst>
  <p:handoutMasterIdLst>
    <p:handoutMasterId r:id="rId31"/>
  </p:handoutMasterIdLst>
  <p:sldIdLst>
    <p:sldId id="305" r:id="rId6"/>
    <p:sldId id="327"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46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00"/>
    <a:srgbClr val="004A78"/>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89474" autoAdjust="0"/>
  </p:normalViewPr>
  <p:slideViewPr>
    <p:cSldViewPr snapToGrid="0" snapToObjects="1">
      <p:cViewPr>
        <p:scale>
          <a:sx n="57" d="100"/>
          <a:sy n="57" d="100"/>
        </p:scale>
        <p:origin x="1104" y="32"/>
      </p:cViewPr>
      <p:guideLst>
        <p:guide orient="horz" pos="799"/>
        <p:guide pos="461"/>
      </p:guideLst>
    </p:cSldViewPr>
  </p:slideViewPr>
  <p:outlineViewPr>
    <p:cViewPr>
      <p:scale>
        <a:sx n="33" d="100"/>
        <a:sy n="33" d="100"/>
      </p:scale>
      <p:origin x="0" y="-1405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10/7/2023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E0E8807-B300-4627-A88E-CAB38FA4EA85}"/>
              </a:ext>
            </a:extLst>
          </p:cNvPr>
          <p:cNvSpPr>
            <a:spLocks noGrp="1"/>
          </p:cNvSpPr>
          <p:nvPr>
            <p:ph sz="quarter" idx="13"/>
          </p:nvPr>
        </p:nvSpPr>
        <p:spPr>
          <a:xfrm>
            <a:off x="4064000" y="3057525"/>
            <a:ext cx="5135563" cy="671513"/>
          </a:xfrm>
        </p:spPr>
        <p:txBody>
          <a:bodyPr/>
          <a:lstStyle>
            <a:lvl1pPr>
              <a:defRPr/>
            </a:lvl1pPr>
            <a:lvl4pPr>
              <a:defRPr/>
            </a:lvl4pPr>
          </a:lstStyle>
          <a:p>
            <a:pPr lvl="0"/>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2580986"/>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3">
            <a:extLst>
              <a:ext uri="{FF2B5EF4-FFF2-40B4-BE49-F238E27FC236}">
                <a16:creationId xmlns:a16="http://schemas.microsoft.com/office/drawing/2014/main" id="{61F3922B-FF22-4C27-8C37-6B8D0B8CED23}"/>
              </a:ext>
            </a:extLst>
          </p:cNvPr>
          <p:cNvSpPr>
            <a:spLocks noGrp="1"/>
          </p:cNvSpPr>
          <p:nvPr>
            <p:ph sz="quarter" idx="17"/>
          </p:nvPr>
        </p:nvSpPr>
        <p:spPr>
          <a:xfrm>
            <a:off x="747569" y="3621234"/>
            <a:ext cx="5182177" cy="2350073"/>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endParaRPr lang="en-IN" dirty="0"/>
          </a:p>
        </p:txBody>
      </p:sp>
      <p:sp>
        <p:nvSpPr>
          <p:cNvPr id="7" name="Content Placeholder 3">
            <a:extLst>
              <a:ext uri="{FF2B5EF4-FFF2-40B4-BE49-F238E27FC236}">
                <a16:creationId xmlns:a16="http://schemas.microsoft.com/office/drawing/2014/main" id="{FF0A2B61-0B8A-4465-B053-4914E771DB32}"/>
              </a:ext>
            </a:extLst>
          </p:cNvPr>
          <p:cNvSpPr>
            <a:spLocks noGrp="1"/>
          </p:cNvSpPr>
          <p:nvPr>
            <p:ph sz="quarter" idx="18"/>
          </p:nvPr>
        </p:nvSpPr>
        <p:spPr>
          <a:xfrm>
            <a:off x="6262255" y="3621235"/>
            <a:ext cx="5186798" cy="2350074"/>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endParaRPr lang="en-IN"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17" r:id="rId17"/>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Technology in Daily Life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186796" cy="2998470"/>
          </a:xfrm>
        </p:spPr>
        <p:txBody>
          <a:bodyPr/>
          <a:lstStyle/>
          <a:p>
            <a:pPr marL="0" indent="0">
              <a:buNone/>
            </a:pPr>
            <a:r>
              <a:rPr lang="en-US" dirty="0"/>
              <a:t>Artificial Intelligence</a:t>
            </a:r>
          </a:p>
          <a:p>
            <a:r>
              <a:rPr lang="en-US" dirty="0"/>
              <a:t>Virtual assistants, video games, navigation apps, security, etc.</a:t>
            </a:r>
          </a:p>
          <a:p>
            <a:r>
              <a:rPr lang="en-US" b="1" dirty="0">
                <a:solidFill>
                  <a:schemeClr val="accent1">
                    <a:lumMod val="50000"/>
                  </a:schemeClr>
                </a:solidFill>
              </a:rPr>
              <a:t>Natural language processing</a:t>
            </a:r>
            <a:r>
              <a:rPr lang="en-US" b="1" dirty="0"/>
              <a:t> </a:t>
            </a:r>
            <a:r>
              <a:rPr lang="en-US" dirty="0"/>
              <a:t>– computers interpret and digitize spoken works and commands (</a:t>
            </a:r>
            <a:r>
              <a:rPr lang="en-US" b="1" dirty="0">
                <a:solidFill>
                  <a:schemeClr val="accent1">
                    <a:lumMod val="50000"/>
                  </a:schemeClr>
                </a:solidFill>
              </a:rPr>
              <a:t>digital assistants</a:t>
            </a:r>
            <a:r>
              <a:rPr lang="en-US" dirty="0"/>
              <a:t>, for example)</a:t>
            </a:r>
          </a:p>
        </p:txBody>
      </p:sp>
      <p:pic>
        <p:nvPicPr>
          <p:cNvPr id="11" name="Content Placeholder 10" descr="A close-up of a smartphone and tablet on a kitchen table, each displaying a message from a digital assistant that says &quot;What can I help you with?&quot;">
            <a:extLst>
              <a:ext uri="{FF2B5EF4-FFF2-40B4-BE49-F238E27FC236}">
                <a16:creationId xmlns:a16="http://schemas.microsoft.com/office/drawing/2014/main" id="{10612CB1-E94A-41B7-AC3F-146B54C73281}"/>
              </a:ext>
            </a:extLst>
          </p:cNvPr>
          <p:cNvPicPr>
            <a:picLocks noGrp="1" noChangeAspect="1"/>
          </p:cNvPicPr>
          <p:nvPr>
            <p:ph sz="quarter" idx="18"/>
          </p:nvPr>
        </p:nvPicPr>
        <p:blipFill>
          <a:blip r:embed="rId2"/>
          <a:stretch>
            <a:fillRect/>
          </a:stretch>
        </p:blipFill>
        <p:spPr>
          <a:xfrm>
            <a:off x="6307431" y="1319238"/>
            <a:ext cx="5320397" cy="3628339"/>
          </a:xfrm>
        </p:spPr>
      </p:pic>
    </p:spTree>
    <p:extLst>
      <p:ext uri="{BB962C8B-B14F-4D97-AF65-F5344CB8AC3E}">
        <p14:creationId xmlns:p14="http://schemas.microsoft.com/office/powerpoint/2010/main" val="66879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Technology to Enhance Productivity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676042" y="1439591"/>
            <a:ext cx="5353050" cy="3465830"/>
          </a:xfrm>
        </p:spPr>
        <p:txBody>
          <a:bodyPr/>
          <a:lstStyle/>
          <a:p>
            <a:r>
              <a:rPr lang="en-US" dirty="0">
                <a:solidFill>
                  <a:schemeClr val="accent1">
                    <a:lumMod val="50000"/>
                  </a:schemeClr>
                </a:solidFill>
              </a:rPr>
              <a:t>Robotics</a:t>
            </a:r>
          </a:p>
          <a:p>
            <a:pPr marL="622800" lvl="1" indent="-320400">
              <a:buClr>
                <a:srgbClr val="004A78"/>
              </a:buClr>
            </a:pPr>
            <a:r>
              <a:rPr lang="en-US" dirty="0">
                <a:solidFill>
                  <a:srgbClr val="000000"/>
                </a:solidFill>
              </a:rPr>
              <a:t>Useful in situations where it is impractical, dangerous, or inconvenient to use a human</a:t>
            </a:r>
          </a:p>
          <a:p>
            <a:pPr marL="622800" lvl="1" indent="-320400">
              <a:buClr>
                <a:srgbClr val="004A78"/>
              </a:buClr>
            </a:pPr>
            <a:r>
              <a:rPr lang="en-US" dirty="0">
                <a:solidFill>
                  <a:srgbClr val="000000"/>
                </a:solidFill>
              </a:rPr>
              <a:t>Robotic arms and cameras can assist surgeons</a:t>
            </a:r>
          </a:p>
          <a:p>
            <a:r>
              <a:rPr lang="en-US" dirty="0">
                <a:solidFill>
                  <a:schemeClr val="accent1">
                    <a:lumMod val="50000"/>
                  </a:schemeClr>
                </a:solidFill>
              </a:rPr>
              <a:t>Enterprise computing</a:t>
            </a:r>
            <a:r>
              <a:rPr lang="en-IN" dirty="0"/>
              <a:t>—</a:t>
            </a:r>
            <a:r>
              <a:rPr lang="en-US" dirty="0"/>
              <a:t>each department of a large company uses technology specific to its function</a:t>
            </a:r>
          </a:p>
        </p:txBody>
      </p:sp>
      <p:pic>
        <p:nvPicPr>
          <p:cNvPr id="7" name="Content Placeholder 6" descr="A robotic arm waters plants or applies fertilizer to rows of plants in a hydroponic greenhouse.">
            <a:extLst>
              <a:ext uri="{FF2B5EF4-FFF2-40B4-BE49-F238E27FC236}">
                <a16:creationId xmlns:a16="http://schemas.microsoft.com/office/drawing/2014/main" id="{40AB6AB9-52D4-439E-A6A9-2F4976C67E56}"/>
              </a:ext>
            </a:extLst>
          </p:cNvPr>
          <p:cNvPicPr>
            <a:picLocks noGrp="1" noChangeAspect="1"/>
          </p:cNvPicPr>
          <p:nvPr>
            <p:ph sz="quarter" idx="18"/>
          </p:nvPr>
        </p:nvPicPr>
        <p:blipFill>
          <a:blip r:embed="rId2"/>
          <a:stretch>
            <a:fillRect/>
          </a:stretch>
        </p:blipFill>
        <p:spPr>
          <a:xfrm>
            <a:off x="6668158" y="1243299"/>
            <a:ext cx="5062175" cy="3452241"/>
          </a:xfrm>
        </p:spPr>
      </p:pic>
    </p:spTree>
    <p:extLst>
      <p:ext uri="{BB962C8B-B14F-4D97-AF65-F5344CB8AC3E}">
        <p14:creationId xmlns:p14="http://schemas.microsoft.com/office/powerpoint/2010/main" val="4133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6"/>
            <a:ext cx="10515600" cy="526182"/>
          </a:xfrm>
        </p:spPr>
        <p:txBody>
          <a:bodyPr/>
          <a:lstStyle/>
          <a:p>
            <a:r>
              <a:rPr lang="en-US" dirty="0"/>
              <a:t>Technology to Assist Users with Disabilities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49"/>
            <a:ext cx="6450330" cy="4268471"/>
          </a:xfrm>
        </p:spPr>
        <p:txBody>
          <a:bodyPr/>
          <a:lstStyle/>
          <a:p>
            <a:r>
              <a:rPr lang="en-US" dirty="0"/>
              <a:t>Laws</a:t>
            </a:r>
          </a:p>
          <a:p>
            <a:pPr marL="622800" lvl="1" indent="-320400">
              <a:buClr>
                <a:srgbClr val="004A78"/>
              </a:buClr>
            </a:pPr>
            <a:r>
              <a:rPr lang="en-US" b="1" dirty="0">
                <a:solidFill>
                  <a:schemeClr val="accent1">
                    <a:lumMod val="50000"/>
                  </a:schemeClr>
                </a:solidFill>
              </a:rPr>
              <a:t>Americans with Disabilities Act (A</a:t>
            </a:r>
            <a:r>
              <a:rPr lang="en-US" sz="100" b="1" dirty="0">
                <a:solidFill>
                  <a:schemeClr val="accent1">
                    <a:lumMod val="50000"/>
                  </a:schemeClr>
                </a:solidFill>
              </a:rPr>
              <a:t> </a:t>
            </a:r>
            <a:r>
              <a:rPr lang="en-US" b="1" dirty="0">
                <a:solidFill>
                  <a:schemeClr val="accent1">
                    <a:lumMod val="50000"/>
                  </a:schemeClr>
                </a:solidFill>
              </a:rPr>
              <a:t>D</a:t>
            </a:r>
            <a:r>
              <a:rPr lang="en-US" sz="100" b="1" dirty="0">
                <a:solidFill>
                  <a:schemeClr val="accent1">
                    <a:lumMod val="50000"/>
                  </a:schemeClr>
                </a:solidFill>
              </a:rPr>
              <a:t> </a:t>
            </a:r>
            <a:r>
              <a:rPr lang="en-US" b="1" dirty="0">
                <a:solidFill>
                  <a:schemeClr val="accent1">
                    <a:lumMod val="50000"/>
                  </a:schemeClr>
                </a:solidFill>
              </a:rPr>
              <a:t>A)</a:t>
            </a:r>
          </a:p>
          <a:p>
            <a:pPr marL="622800" lvl="1" indent="-320400">
              <a:buClr>
                <a:srgbClr val="004A78"/>
              </a:buClr>
            </a:pPr>
            <a:r>
              <a:rPr lang="en-US" b="1" dirty="0">
                <a:solidFill>
                  <a:schemeClr val="accent1">
                    <a:lumMod val="50000"/>
                  </a:schemeClr>
                </a:solidFill>
              </a:rPr>
              <a:t>Individuals with Disabilities Education Act (I</a:t>
            </a:r>
            <a:r>
              <a:rPr lang="en-US" sz="100" b="1" dirty="0">
                <a:solidFill>
                  <a:schemeClr val="accent1">
                    <a:lumMod val="50000"/>
                  </a:schemeClr>
                </a:solidFill>
              </a:rPr>
              <a:t> </a:t>
            </a:r>
            <a:r>
              <a:rPr lang="en-US" b="1" dirty="0">
                <a:solidFill>
                  <a:schemeClr val="accent1">
                    <a:lumMod val="50000"/>
                  </a:schemeClr>
                </a:solidFill>
              </a:rPr>
              <a:t>D</a:t>
            </a:r>
            <a:r>
              <a:rPr lang="en-US" sz="100" b="1" dirty="0">
                <a:solidFill>
                  <a:schemeClr val="accent1">
                    <a:lumMod val="50000"/>
                  </a:schemeClr>
                </a:solidFill>
              </a:rPr>
              <a:t> </a:t>
            </a:r>
            <a:r>
              <a:rPr lang="en-US" b="1" dirty="0">
                <a:solidFill>
                  <a:schemeClr val="accent1">
                    <a:lumMod val="50000"/>
                  </a:schemeClr>
                </a:solidFill>
              </a:rPr>
              <a:t>E</a:t>
            </a:r>
            <a:r>
              <a:rPr lang="en-US" sz="100" b="1" dirty="0">
                <a:solidFill>
                  <a:schemeClr val="accent1">
                    <a:lumMod val="50000"/>
                  </a:schemeClr>
                </a:solidFill>
              </a:rPr>
              <a:t> </a:t>
            </a:r>
            <a:r>
              <a:rPr lang="en-US" b="1" dirty="0">
                <a:solidFill>
                  <a:schemeClr val="accent1">
                    <a:lumMod val="50000"/>
                  </a:schemeClr>
                </a:solidFill>
              </a:rPr>
              <a:t>A)</a:t>
            </a:r>
          </a:p>
          <a:p>
            <a:pPr>
              <a:defRPr/>
            </a:pPr>
            <a:r>
              <a:rPr lang="en-US" dirty="0"/>
              <a:t>Technologies</a:t>
            </a:r>
          </a:p>
          <a:p>
            <a:pPr marL="622800" lvl="1" indent="-320400">
              <a:buClr>
                <a:srgbClr val="004A78"/>
              </a:buClr>
              <a:defRPr/>
            </a:pPr>
            <a:r>
              <a:rPr lang="en-US" dirty="0">
                <a:solidFill>
                  <a:srgbClr val="000000"/>
                </a:solidFill>
              </a:rPr>
              <a:t>Screen readers</a:t>
            </a:r>
          </a:p>
          <a:p>
            <a:pPr marL="622800" lvl="1" indent="-320400">
              <a:buClr>
                <a:srgbClr val="004A78"/>
              </a:buClr>
              <a:defRPr/>
            </a:pPr>
            <a:r>
              <a:rPr lang="en-US" dirty="0">
                <a:solidFill>
                  <a:srgbClr val="000000"/>
                </a:solidFill>
              </a:rPr>
              <a:t>Alternative text (alt text)</a:t>
            </a:r>
          </a:p>
          <a:p>
            <a:pPr marL="622800" lvl="1" indent="-320400">
              <a:buClr>
                <a:srgbClr val="004A78"/>
              </a:buClr>
              <a:defRPr/>
            </a:pPr>
            <a:r>
              <a:rPr lang="en-US" dirty="0">
                <a:solidFill>
                  <a:srgbClr val="000000"/>
                </a:solidFill>
              </a:rPr>
              <a:t>Captioning and speech recognition software</a:t>
            </a:r>
          </a:p>
          <a:p>
            <a:pPr marL="622800" lvl="1" indent="-320400">
              <a:buClr>
                <a:srgbClr val="004A78"/>
              </a:buClr>
              <a:defRPr/>
            </a:pPr>
            <a:r>
              <a:rPr lang="en-US" dirty="0">
                <a:solidFill>
                  <a:srgbClr val="000000"/>
                </a:solidFill>
              </a:rPr>
              <a:t>Input devices for people with physical disabilities</a:t>
            </a:r>
          </a:p>
        </p:txBody>
      </p:sp>
      <p:pic>
        <p:nvPicPr>
          <p:cNvPr id="7" name="Content Placeholder 6" descr="A Braille printer looks a bit like an old-fashioned typewriter, but produces paper printed in Braille and has output controls on the front of the printer.">
            <a:extLst>
              <a:ext uri="{FF2B5EF4-FFF2-40B4-BE49-F238E27FC236}">
                <a16:creationId xmlns:a16="http://schemas.microsoft.com/office/drawing/2014/main" id="{4605B86D-2B1F-4036-B5B5-F18C30E9A63E}"/>
              </a:ext>
            </a:extLst>
          </p:cNvPr>
          <p:cNvPicPr>
            <a:picLocks noGrp="1" noChangeAspect="1"/>
          </p:cNvPicPr>
          <p:nvPr>
            <p:ph sz="quarter" idx="18"/>
          </p:nvPr>
        </p:nvPicPr>
        <p:blipFill>
          <a:blip r:embed="rId2"/>
          <a:stretch>
            <a:fillRect/>
          </a:stretch>
        </p:blipFill>
        <p:spPr>
          <a:xfrm>
            <a:off x="7927291" y="1049918"/>
            <a:ext cx="3378156" cy="2569613"/>
          </a:xfrm>
        </p:spPr>
      </p:pic>
      <p:pic>
        <p:nvPicPr>
          <p:cNvPr id="10" name="Content Placeholder 9" descr="Illustration of how alt text is used to describe an image. Photo shows hot air balloons floating over green fields at sunset; the callout shows the alt text for this image: &quot;Colorful hot air balloons flying over champagne vineyards at sunset, Montagne de Reims, France.&quot;">
            <a:extLst>
              <a:ext uri="{FF2B5EF4-FFF2-40B4-BE49-F238E27FC236}">
                <a16:creationId xmlns:a16="http://schemas.microsoft.com/office/drawing/2014/main" id="{41B9D770-F4C3-40E8-BFAD-44D53A4ED07F}"/>
              </a:ext>
            </a:extLst>
          </p:cNvPr>
          <p:cNvPicPr>
            <a:picLocks noGrp="1" noChangeAspect="1"/>
          </p:cNvPicPr>
          <p:nvPr>
            <p:ph sz="quarter" idx="17"/>
          </p:nvPr>
        </p:nvPicPr>
        <p:blipFill>
          <a:blip r:embed="rId3"/>
          <a:stretch>
            <a:fillRect/>
          </a:stretch>
        </p:blipFill>
        <p:spPr>
          <a:xfrm>
            <a:off x="7910181" y="3778142"/>
            <a:ext cx="3699857" cy="2537041"/>
          </a:xfrm>
        </p:spPr>
      </p:pic>
    </p:spTree>
    <p:extLst>
      <p:ext uri="{BB962C8B-B14F-4D97-AF65-F5344CB8AC3E}">
        <p14:creationId xmlns:p14="http://schemas.microsoft.com/office/powerpoint/2010/main" val="400244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Green Computing Concepts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546090" cy="3049270"/>
          </a:xfrm>
        </p:spPr>
        <p:txBody>
          <a:bodyPr/>
          <a:lstStyle/>
          <a:p>
            <a:r>
              <a:rPr lang="en-US" dirty="0"/>
              <a:t>Green Computing</a:t>
            </a:r>
          </a:p>
          <a:p>
            <a:pPr>
              <a:defRPr/>
            </a:pPr>
            <a:r>
              <a:rPr lang="en-US" dirty="0"/>
              <a:t>Reducing electricity and environmental waste generated from technology</a:t>
            </a:r>
          </a:p>
          <a:p>
            <a:pPr marL="622800" lvl="1" indent="-320400">
              <a:buClr>
                <a:srgbClr val="004A78"/>
              </a:buClr>
              <a:defRPr/>
            </a:pPr>
            <a:r>
              <a:rPr lang="en-US" dirty="0">
                <a:solidFill>
                  <a:srgbClr val="000000"/>
                </a:solidFill>
              </a:rPr>
              <a:t>ENERGY STAR program</a:t>
            </a:r>
          </a:p>
          <a:p>
            <a:pPr marL="622800" lvl="1" indent="-320400">
              <a:buClr>
                <a:srgbClr val="004A78"/>
              </a:buClr>
              <a:defRPr/>
            </a:pPr>
            <a:r>
              <a:rPr lang="en-US" dirty="0">
                <a:solidFill>
                  <a:srgbClr val="000000"/>
                </a:solidFill>
              </a:rPr>
              <a:t>Recycling products</a:t>
            </a:r>
          </a:p>
          <a:p>
            <a:pPr marL="622800" lvl="1" indent="-320400">
              <a:buClr>
                <a:srgbClr val="004A78"/>
              </a:buClr>
              <a:defRPr/>
            </a:pPr>
            <a:r>
              <a:rPr lang="en-US" dirty="0">
                <a:solidFill>
                  <a:srgbClr val="000000"/>
                </a:solidFill>
              </a:rPr>
              <a:t>Using paperless communications</a:t>
            </a:r>
          </a:p>
          <a:p>
            <a:pPr marL="622800" lvl="1" indent="-320400">
              <a:buClr>
                <a:srgbClr val="004A78"/>
              </a:buClr>
              <a:defRPr/>
            </a:pPr>
            <a:r>
              <a:rPr lang="en-US" dirty="0">
                <a:solidFill>
                  <a:srgbClr val="000000"/>
                </a:solidFill>
              </a:rPr>
              <a:t>Telecommuting</a:t>
            </a:r>
          </a:p>
        </p:txBody>
      </p:sp>
      <p:pic>
        <p:nvPicPr>
          <p:cNvPr id="7" name="Content Placeholder 6" descr="The Energy Star logo is a square with white text and symbols against a turquoise background. The top two-thirds of the square contain the Energy Star symbol (script word &quot;energy&quot; overlapping a five-pointed star, under a white arc/semicircle), and the bottom third of the square contains the text, ENERGY STAR.">
            <a:extLst>
              <a:ext uri="{FF2B5EF4-FFF2-40B4-BE49-F238E27FC236}">
                <a16:creationId xmlns:a16="http://schemas.microsoft.com/office/drawing/2014/main" id="{F7545227-AD1B-4CB8-9341-436E78251FC6}"/>
              </a:ext>
            </a:extLst>
          </p:cNvPr>
          <p:cNvPicPr>
            <a:picLocks noGrp="1" noChangeAspect="1"/>
          </p:cNvPicPr>
          <p:nvPr>
            <p:ph sz="quarter" idx="18"/>
          </p:nvPr>
        </p:nvPicPr>
        <p:blipFill>
          <a:blip r:embed="rId2"/>
          <a:stretch>
            <a:fillRect/>
          </a:stretch>
        </p:blipFill>
        <p:spPr>
          <a:xfrm>
            <a:off x="7703852" y="1188371"/>
            <a:ext cx="3529584" cy="3480816"/>
          </a:xfrm>
        </p:spPr>
      </p:pic>
    </p:spTree>
    <p:extLst>
      <p:ext uri="{BB962C8B-B14F-4D97-AF65-F5344CB8AC3E}">
        <p14:creationId xmlns:p14="http://schemas.microsoft.com/office/powerpoint/2010/main" val="253757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the Professional World </a:t>
            </a:r>
            <a:r>
              <a:rPr lang="en-US" sz="2400" b="0" dirty="0"/>
              <a:t>(1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454650" cy="3181350"/>
          </a:xfrm>
        </p:spPr>
        <p:txBody>
          <a:bodyPr/>
          <a:lstStyle/>
          <a:p>
            <a:pPr>
              <a:defRPr/>
            </a:pPr>
            <a:r>
              <a:rPr lang="en-US" dirty="0"/>
              <a:t>Explore technology careers</a:t>
            </a:r>
          </a:p>
          <a:p>
            <a:pPr>
              <a:defRPr/>
            </a:pPr>
            <a:r>
              <a:rPr lang="en-US" dirty="0"/>
              <a:t>List the ways that professionals might use technology in the workplace</a:t>
            </a:r>
          </a:p>
          <a:p>
            <a:pPr>
              <a:defRPr/>
            </a:pPr>
            <a:r>
              <a:rPr lang="en-US" dirty="0"/>
              <a:t>Explain the ways that teachers might use technology in K-12 education</a:t>
            </a:r>
          </a:p>
          <a:p>
            <a:pPr>
              <a:defRPr/>
            </a:pPr>
            <a:r>
              <a:rPr lang="en-US" dirty="0"/>
              <a:t>Explain how various transportation services utilize technology to their advantage</a:t>
            </a:r>
          </a:p>
        </p:txBody>
      </p:sp>
      <p:pic>
        <p:nvPicPr>
          <p:cNvPr id="7" name="Content Placeholder 6" descr="A girl with headphones is looking at her smartphone. The display of her phone is shown above her, a timetable for various public transit options including bus and train schedules.">
            <a:extLst>
              <a:ext uri="{FF2B5EF4-FFF2-40B4-BE49-F238E27FC236}">
                <a16:creationId xmlns:a16="http://schemas.microsoft.com/office/drawing/2014/main" id="{6B5D8D63-A0F7-46EB-B63A-C7E0BD43DB58}"/>
              </a:ext>
            </a:extLst>
          </p:cNvPr>
          <p:cNvPicPr>
            <a:picLocks noGrp="1" noChangeAspect="1"/>
          </p:cNvPicPr>
          <p:nvPr>
            <p:ph sz="quarter" idx="18"/>
          </p:nvPr>
        </p:nvPicPr>
        <p:blipFill>
          <a:blip r:embed="rId2"/>
          <a:stretch>
            <a:fillRect/>
          </a:stretch>
        </p:blipFill>
        <p:spPr>
          <a:xfrm>
            <a:off x="6891053" y="1163345"/>
            <a:ext cx="4351906" cy="4337634"/>
          </a:xfrm>
        </p:spPr>
      </p:pic>
    </p:spTree>
    <p:extLst>
      <p:ext uri="{BB962C8B-B14F-4D97-AF65-F5344CB8AC3E}">
        <p14:creationId xmlns:p14="http://schemas.microsoft.com/office/powerpoint/2010/main" val="230807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the Professional World </a:t>
            </a:r>
            <a:r>
              <a:rPr lang="en-US" sz="2400" b="0" dirty="0"/>
              <a:t>(2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139950"/>
          </a:xfrm>
        </p:spPr>
        <p:txBody>
          <a:bodyPr/>
          <a:lstStyle/>
          <a:p>
            <a:pPr>
              <a:defRPr/>
            </a:pPr>
            <a:r>
              <a:rPr lang="en-US" dirty="0"/>
              <a:t>Explain the ways that technology assists the world of healthcare</a:t>
            </a:r>
          </a:p>
          <a:p>
            <a:pPr>
              <a:defRPr/>
            </a:pPr>
            <a:r>
              <a:rPr lang="en-US" dirty="0"/>
              <a:t>Describe the ways that technology has impacted the world of manufacturing</a:t>
            </a:r>
          </a:p>
          <a:p>
            <a:pPr>
              <a:defRPr/>
            </a:pPr>
            <a:r>
              <a:rPr lang="en-US" dirty="0"/>
              <a:t>Explain the ways that professions might use technology in higher education</a:t>
            </a:r>
          </a:p>
          <a:p>
            <a:pPr>
              <a:defRPr/>
            </a:pPr>
            <a:r>
              <a:rPr lang="en-US" dirty="0"/>
              <a:t>Explore how you might prepare for a career in technology</a:t>
            </a:r>
          </a:p>
        </p:txBody>
      </p:sp>
    </p:spTree>
    <p:extLst>
      <p:ext uri="{BB962C8B-B14F-4D97-AF65-F5344CB8AC3E}">
        <p14:creationId xmlns:p14="http://schemas.microsoft.com/office/powerpoint/2010/main" val="227870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Explore Technology Careers </a:t>
            </a:r>
            <a:r>
              <a:rPr lang="en-US" sz="2400" b="0" dirty="0"/>
              <a:t>(1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pPr>
              <a:defRPr/>
            </a:pPr>
            <a:r>
              <a:rPr lang="en-US" dirty="0"/>
              <a:t>Software and apps</a:t>
            </a:r>
          </a:p>
          <a:p>
            <a:pPr>
              <a:defRPr/>
            </a:pPr>
            <a:r>
              <a:rPr lang="en-US" dirty="0"/>
              <a:t>Technology equipment</a:t>
            </a:r>
          </a:p>
          <a:p>
            <a:pPr>
              <a:defRPr/>
            </a:pPr>
            <a:r>
              <a:rPr lang="en-US" dirty="0"/>
              <a:t>I</a:t>
            </a:r>
            <a:r>
              <a:rPr lang="en-US" sz="100" dirty="0"/>
              <a:t> </a:t>
            </a:r>
            <a:r>
              <a:rPr lang="en-US" dirty="0"/>
              <a:t>T departments</a:t>
            </a:r>
          </a:p>
          <a:p>
            <a:pPr>
              <a:defRPr/>
            </a:pPr>
            <a:r>
              <a:rPr lang="en-US" dirty="0"/>
              <a:t>Technology service and repair</a:t>
            </a:r>
          </a:p>
          <a:p>
            <a:pPr>
              <a:defRPr/>
            </a:pPr>
            <a:r>
              <a:rPr lang="en-US" dirty="0"/>
              <a:t>Technology sales</a:t>
            </a:r>
          </a:p>
          <a:p>
            <a:pPr>
              <a:defRPr/>
            </a:pPr>
            <a:r>
              <a:rPr lang="en-US" dirty="0"/>
              <a:t>I</a:t>
            </a:r>
            <a:r>
              <a:rPr lang="en-US" sz="100" dirty="0"/>
              <a:t> </a:t>
            </a:r>
            <a:r>
              <a:rPr lang="en-US" dirty="0"/>
              <a:t>T consulting</a:t>
            </a:r>
          </a:p>
        </p:txBody>
      </p:sp>
    </p:spTree>
    <p:extLst>
      <p:ext uri="{BB962C8B-B14F-4D97-AF65-F5344CB8AC3E}">
        <p14:creationId xmlns:p14="http://schemas.microsoft.com/office/powerpoint/2010/main" val="159500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Explore Technology Careers </a:t>
            </a:r>
            <a:r>
              <a:rPr lang="en-US" sz="2400" b="0" dirty="0"/>
              <a:t>(2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271770" cy="1860550"/>
          </a:xfrm>
        </p:spPr>
        <p:txBody>
          <a:bodyPr/>
          <a:lstStyle/>
          <a:p>
            <a:pPr>
              <a:defRPr/>
            </a:pPr>
            <a:r>
              <a:rPr lang="en-US" dirty="0"/>
              <a:t>System development</a:t>
            </a:r>
          </a:p>
          <a:p>
            <a:pPr>
              <a:defRPr/>
            </a:pPr>
            <a:r>
              <a:rPr lang="en-US" dirty="0"/>
              <a:t>Web marketing and social media</a:t>
            </a:r>
          </a:p>
          <a:p>
            <a:pPr>
              <a:defRPr/>
            </a:pPr>
            <a:r>
              <a:rPr lang="en-US" dirty="0"/>
              <a:t>Data storage, retrieval, and analysis</a:t>
            </a:r>
          </a:p>
          <a:p>
            <a:pPr>
              <a:defRPr/>
            </a:pPr>
            <a:r>
              <a:rPr lang="en-US" dirty="0"/>
              <a:t>Information and system security</a:t>
            </a:r>
          </a:p>
        </p:txBody>
      </p:sp>
      <p:pic>
        <p:nvPicPr>
          <p:cNvPr id="7" name="Content Placeholder 6" descr="A web analytics overview screen shows data about visitors to a website in graphical form. A bar graph compares Visitors, Unique Visitors, and Returning Visitors by date using colored vertical bars. A pie chart shows percentages of New Visitors and Return Visitors. A legend summarizes statistics for Total Visits, Unique Visits, Pageviews, PageVisits, New Visits (percent), and Bounce Rate.">
            <a:extLst>
              <a:ext uri="{FF2B5EF4-FFF2-40B4-BE49-F238E27FC236}">
                <a16:creationId xmlns:a16="http://schemas.microsoft.com/office/drawing/2014/main" id="{FFFFEF41-335C-4E8F-9BE2-4889DB1B408A}"/>
              </a:ext>
            </a:extLst>
          </p:cNvPr>
          <p:cNvPicPr>
            <a:picLocks noGrp="1" noChangeAspect="1"/>
          </p:cNvPicPr>
          <p:nvPr>
            <p:ph sz="quarter" idx="18"/>
          </p:nvPr>
        </p:nvPicPr>
        <p:blipFill>
          <a:blip r:embed="rId2"/>
          <a:stretch>
            <a:fillRect/>
          </a:stretch>
        </p:blipFill>
        <p:spPr>
          <a:xfrm>
            <a:off x="6549015" y="1348045"/>
            <a:ext cx="5198588" cy="3306641"/>
          </a:xfrm>
        </p:spPr>
      </p:pic>
    </p:spTree>
    <p:extLst>
      <p:ext uri="{BB962C8B-B14F-4D97-AF65-F5344CB8AC3E}">
        <p14:creationId xmlns:p14="http://schemas.microsoft.com/office/powerpoint/2010/main" val="377973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Technology in the Workplace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846852"/>
          </a:xfrm>
        </p:spPr>
        <p:txBody>
          <a:bodyPr/>
          <a:lstStyle/>
          <a:p>
            <a:pPr>
              <a:defRPr/>
            </a:pPr>
            <a:r>
              <a:rPr lang="en-US" dirty="0"/>
              <a:t>Working remotely</a:t>
            </a:r>
          </a:p>
          <a:p>
            <a:pPr marL="622800" lvl="1" indent="-320400">
              <a:spcBef>
                <a:spcPts val="1000"/>
              </a:spcBef>
              <a:buClr>
                <a:srgbClr val="004A78"/>
              </a:buClr>
              <a:defRPr/>
            </a:pPr>
            <a:r>
              <a:rPr lang="en-US" dirty="0">
                <a:solidFill>
                  <a:srgbClr val="000000"/>
                </a:solidFill>
              </a:rPr>
              <a:t>Telecommuting</a:t>
            </a:r>
          </a:p>
          <a:p>
            <a:pPr marL="622800" lvl="1" indent="-320400">
              <a:spcBef>
                <a:spcPts val="1000"/>
              </a:spcBef>
              <a:buClr>
                <a:srgbClr val="004A78"/>
              </a:buClr>
              <a:defRPr/>
            </a:pPr>
            <a:r>
              <a:rPr lang="en-US" dirty="0">
                <a:solidFill>
                  <a:srgbClr val="000000"/>
                </a:solidFill>
              </a:rPr>
              <a:t>Use of smartphones, the Internet, the cloud</a:t>
            </a:r>
          </a:p>
          <a:p>
            <a:pPr>
              <a:defRPr/>
            </a:pPr>
            <a:r>
              <a:rPr lang="en-US" dirty="0"/>
              <a:t>Intelligent workplace</a:t>
            </a:r>
          </a:p>
          <a:p>
            <a:pPr>
              <a:defRPr/>
            </a:pPr>
            <a:r>
              <a:rPr lang="en-US" dirty="0"/>
              <a:t>Some companies use a B</a:t>
            </a:r>
            <a:r>
              <a:rPr lang="en-US" sz="100" dirty="0"/>
              <a:t> </a:t>
            </a:r>
            <a:r>
              <a:rPr lang="en-US" dirty="0"/>
              <a:t>Y</a:t>
            </a:r>
            <a:r>
              <a:rPr lang="en-US" sz="100" dirty="0"/>
              <a:t> </a:t>
            </a:r>
            <a:r>
              <a:rPr lang="en-US" dirty="0"/>
              <a:t>O</a:t>
            </a:r>
            <a:r>
              <a:rPr lang="en-US" sz="100" dirty="0"/>
              <a:t> </a:t>
            </a:r>
            <a:r>
              <a:rPr lang="en-US" dirty="0"/>
              <a:t>D (bring your own device) policy</a:t>
            </a:r>
          </a:p>
          <a:p>
            <a:pPr>
              <a:defRPr/>
            </a:pPr>
            <a:r>
              <a:rPr lang="en-US" dirty="0"/>
              <a:t>Online collaborative productivity software</a:t>
            </a:r>
          </a:p>
        </p:txBody>
      </p:sp>
    </p:spTree>
    <p:extLst>
      <p:ext uri="{BB962C8B-B14F-4D97-AF65-F5344CB8AC3E}">
        <p14:creationId xmlns:p14="http://schemas.microsoft.com/office/powerpoint/2010/main" val="231118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K-12 Education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785110"/>
          </a:xfrm>
        </p:spPr>
        <p:txBody>
          <a:bodyPr/>
          <a:lstStyle/>
          <a:p>
            <a:pPr>
              <a:defRPr/>
            </a:pPr>
            <a:r>
              <a:rPr lang="en-US" dirty="0"/>
              <a:t>Social networking</a:t>
            </a:r>
          </a:p>
          <a:p>
            <a:pPr marL="622800" lvl="1" indent="-320400">
              <a:buClr>
                <a:srgbClr val="004A78"/>
              </a:buClr>
              <a:defRPr/>
            </a:pPr>
            <a:r>
              <a:rPr lang="en-US" dirty="0">
                <a:solidFill>
                  <a:srgbClr val="000000"/>
                </a:solidFill>
              </a:rPr>
              <a:t>Promote school events</a:t>
            </a:r>
          </a:p>
          <a:p>
            <a:pPr marL="622800" lvl="1" indent="-320400">
              <a:buClr>
                <a:srgbClr val="004A78"/>
              </a:buClr>
              <a:defRPr/>
            </a:pPr>
            <a:r>
              <a:rPr lang="en-US" dirty="0">
                <a:solidFill>
                  <a:srgbClr val="000000"/>
                </a:solidFill>
              </a:rPr>
              <a:t>Work cooperatively on group projects</a:t>
            </a:r>
          </a:p>
          <a:p>
            <a:pPr marL="622800" lvl="1" indent="-320400">
              <a:buClr>
                <a:srgbClr val="004A78"/>
              </a:buClr>
              <a:defRPr/>
            </a:pPr>
            <a:r>
              <a:rPr lang="en-US" dirty="0">
                <a:solidFill>
                  <a:srgbClr val="000000"/>
                </a:solidFill>
              </a:rPr>
              <a:t>Teach concepts, such as anti-bullying</a:t>
            </a:r>
          </a:p>
          <a:p>
            <a:pPr>
              <a:defRPr/>
            </a:pPr>
            <a:r>
              <a:rPr lang="en-US" b="1" dirty="0">
                <a:solidFill>
                  <a:schemeClr val="accent1">
                    <a:lumMod val="50000"/>
                  </a:schemeClr>
                </a:solidFill>
              </a:rPr>
              <a:t>Intelligent classroom</a:t>
            </a:r>
            <a:r>
              <a:rPr lang="en-US" b="1" dirty="0"/>
              <a:t> </a:t>
            </a:r>
            <a:r>
              <a:rPr lang="en-US" dirty="0"/>
              <a:t>– technology is used to facilitate learning and communication</a:t>
            </a:r>
          </a:p>
        </p:txBody>
      </p:sp>
    </p:spTree>
    <p:extLst>
      <p:ext uri="{BB962C8B-B14F-4D97-AF65-F5344CB8AC3E}">
        <p14:creationId xmlns:p14="http://schemas.microsoft.com/office/powerpoint/2010/main" val="26481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31651" y="2357691"/>
            <a:ext cx="2967025" cy="566817"/>
          </a:xfrm>
        </p:spPr>
        <p:txBody>
          <a:bodyPr/>
          <a:lstStyle/>
          <a:p>
            <a:pPr algn="ctr"/>
            <a:r>
              <a:rPr lang="en-US" sz="3600" dirty="0"/>
              <a:t>Module 1</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6464" y="3274714"/>
            <a:ext cx="6663558" cy="619919"/>
          </a:xfrm>
        </p:spPr>
        <p:txBody>
          <a:bodyPr/>
          <a:lstStyle/>
          <a:p>
            <a:pPr algn="ctr"/>
            <a:r>
              <a:rPr lang="en-US" sz="3400" b="1" dirty="0">
                <a:solidFill>
                  <a:schemeClr val="bg1"/>
                </a:solidFill>
              </a:rPr>
              <a:t>Impact of Digital Technology</a:t>
            </a:r>
            <a:endParaRPr lang="en-IN"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9989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Transportation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49" y="1289051"/>
            <a:ext cx="5353051" cy="1870710"/>
          </a:xfrm>
        </p:spPr>
        <p:txBody>
          <a:bodyPr/>
          <a:lstStyle/>
          <a:p>
            <a:pPr>
              <a:defRPr/>
            </a:pPr>
            <a:r>
              <a:rPr lang="en-US" dirty="0"/>
              <a:t>Package tracking</a:t>
            </a:r>
          </a:p>
          <a:p>
            <a:pPr>
              <a:defRPr/>
            </a:pPr>
            <a:r>
              <a:rPr lang="en-US" dirty="0"/>
              <a:t>Drivers use G</a:t>
            </a:r>
            <a:r>
              <a:rPr lang="en-US" sz="100" dirty="0"/>
              <a:t> </a:t>
            </a:r>
            <a:r>
              <a:rPr lang="en-US" dirty="0"/>
              <a:t>P</a:t>
            </a:r>
            <a:r>
              <a:rPr lang="en-US" sz="100" dirty="0"/>
              <a:t> </a:t>
            </a:r>
            <a:r>
              <a:rPr lang="en-US" dirty="0"/>
              <a:t>S technology to avoid traffic and hazardous conditions</a:t>
            </a:r>
          </a:p>
          <a:p>
            <a:pPr>
              <a:defRPr/>
            </a:pPr>
            <a:r>
              <a:rPr lang="en-US" dirty="0"/>
              <a:t>Automated vehicles</a:t>
            </a:r>
          </a:p>
        </p:txBody>
      </p:sp>
      <p:pic>
        <p:nvPicPr>
          <p:cNvPr id="7" name="Content Placeholder 6" descr="Concept of digital delivery tracking is shown with an image of stacked packages in front of a world map with sources and destinations connected by arcs. On the right is an inset map of closer detail of a delivery route on city streets. At the bottom of the map is a button to &quot;Track My Parcel.&quot; Across the top of the image is a timeline, showing completed phases of the delivery in red.">
            <a:extLst>
              <a:ext uri="{FF2B5EF4-FFF2-40B4-BE49-F238E27FC236}">
                <a16:creationId xmlns:a16="http://schemas.microsoft.com/office/drawing/2014/main" id="{403B03F3-DD52-47D3-8B01-9FF95BF9E01B}"/>
              </a:ext>
            </a:extLst>
          </p:cNvPr>
          <p:cNvPicPr>
            <a:picLocks noGrp="1" noChangeAspect="1"/>
          </p:cNvPicPr>
          <p:nvPr>
            <p:ph sz="quarter" idx="18"/>
          </p:nvPr>
        </p:nvPicPr>
        <p:blipFill>
          <a:blip r:embed="rId2"/>
          <a:stretch>
            <a:fillRect/>
          </a:stretch>
        </p:blipFill>
        <p:spPr>
          <a:xfrm>
            <a:off x="6369537" y="1241354"/>
            <a:ext cx="5704185" cy="3151331"/>
          </a:xfrm>
        </p:spPr>
      </p:pic>
    </p:spTree>
    <p:extLst>
      <p:ext uri="{BB962C8B-B14F-4D97-AF65-F5344CB8AC3E}">
        <p14:creationId xmlns:p14="http://schemas.microsoft.com/office/powerpoint/2010/main" val="285819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Healthcare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3114784"/>
          </a:xfrm>
        </p:spPr>
        <p:txBody>
          <a:bodyPr/>
          <a:lstStyle/>
          <a:p>
            <a:pPr>
              <a:defRPr/>
            </a:pPr>
            <a:r>
              <a:rPr lang="en-US" dirty="0"/>
              <a:t>Physicians use computers to monitor patients’ vital signs and research symptoms and diagnoses</a:t>
            </a:r>
          </a:p>
          <a:p>
            <a:pPr>
              <a:defRPr/>
            </a:pPr>
            <a:r>
              <a:rPr lang="en-US" b="1" dirty="0">
                <a:solidFill>
                  <a:schemeClr val="accent1">
                    <a:lumMod val="50000"/>
                  </a:schemeClr>
                </a:solidFill>
              </a:rPr>
              <a:t>Mobile health (m</a:t>
            </a:r>
            <a:r>
              <a:rPr lang="en-US" sz="100" b="1" dirty="0">
                <a:solidFill>
                  <a:schemeClr val="accent1">
                    <a:lumMod val="50000"/>
                  </a:schemeClr>
                </a:solidFill>
              </a:rPr>
              <a:t> </a:t>
            </a:r>
            <a:r>
              <a:rPr lang="en-US" b="1" dirty="0">
                <a:solidFill>
                  <a:schemeClr val="accent1">
                    <a:lumMod val="50000"/>
                  </a:schemeClr>
                </a:solidFill>
              </a:rPr>
              <a:t>Health)</a:t>
            </a:r>
            <a:endParaRPr lang="en-US" dirty="0">
              <a:solidFill>
                <a:schemeClr val="accent1">
                  <a:lumMod val="50000"/>
                </a:schemeClr>
              </a:solidFill>
            </a:endParaRPr>
          </a:p>
          <a:p>
            <a:pPr marL="622800" lvl="1" indent="-320400">
              <a:buClr>
                <a:srgbClr val="004A78"/>
              </a:buClr>
              <a:defRPr/>
            </a:pPr>
            <a:r>
              <a:rPr lang="en-US" dirty="0">
                <a:solidFill>
                  <a:srgbClr val="000000"/>
                </a:solidFill>
              </a:rPr>
              <a:t>Healthcare professionals</a:t>
            </a:r>
            <a:r>
              <a:rPr lang="en-IN" dirty="0">
                <a:solidFill>
                  <a:srgbClr val="000000"/>
                </a:solidFill>
              </a:rPr>
              <a:t>—</a:t>
            </a:r>
            <a:r>
              <a:rPr lang="en-US" dirty="0">
                <a:solidFill>
                  <a:srgbClr val="000000"/>
                </a:solidFill>
              </a:rPr>
              <a:t>access health records</a:t>
            </a:r>
          </a:p>
          <a:p>
            <a:pPr marL="622800" lvl="1" indent="-320400">
              <a:buClr>
                <a:srgbClr val="004A78"/>
              </a:buClr>
              <a:defRPr/>
            </a:pPr>
            <a:r>
              <a:rPr lang="en-US" dirty="0">
                <a:solidFill>
                  <a:srgbClr val="000000"/>
                </a:solidFill>
              </a:rPr>
              <a:t>Patients</a:t>
            </a:r>
            <a:r>
              <a:rPr lang="en-IN" dirty="0">
                <a:solidFill>
                  <a:srgbClr val="000000"/>
                </a:solidFill>
              </a:rPr>
              <a:t>—</a:t>
            </a:r>
            <a:r>
              <a:rPr lang="en-US" dirty="0">
                <a:solidFill>
                  <a:srgbClr val="000000"/>
                </a:solidFill>
              </a:rPr>
              <a:t>monitor conditions and treatments</a:t>
            </a:r>
          </a:p>
          <a:p>
            <a:pPr>
              <a:defRPr/>
            </a:pPr>
            <a:r>
              <a:rPr lang="en-US" dirty="0"/>
              <a:t>Medical monitoring devices</a:t>
            </a:r>
          </a:p>
          <a:p>
            <a:pPr>
              <a:defRPr/>
            </a:pPr>
            <a:r>
              <a:rPr lang="en-US" dirty="0"/>
              <a:t>3-D printers</a:t>
            </a:r>
          </a:p>
        </p:txBody>
      </p:sp>
    </p:spTree>
    <p:extLst>
      <p:ext uri="{BB962C8B-B14F-4D97-AF65-F5344CB8AC3E}">
        <p14:creationId xmlns:p14="http://schemas.microsoft.com/office/powerpoint/2010/main" val="301070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Manufacturing</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49"/>
            <a:ext cx="5186796" cy="4146551"/>
          </a:xfrm>
        </p:spPr>
        <p:txBody>
          <a:bodyPr/>
          <a:lstStyle/>
          <a:p>
            <a:pPr>
              <a:defRPr/>
            </a:pPr>
            <a:r>
              <a:rPr lang="en-US" b="1" dirty="0">
                <a:solidFill>
                  <a:schemeClr val="accent1">
                    <a:lumMod val="50000"/>
                  </a:schemeClr>
                </a:solidFill>
              </a:rPr>
              <a:t>Computer-aided manufacturing (C</a:t>
            </a:r>
            <a:r>
              <a:rPr lang="en-US" sz="100" b="1" dirty="0">
                <a:solidFill>
                  <a:schemeClr val="accent1">
                    <a:lumMod val="50000"/>
                  </a:schemeClr>
                </a:solidFill>
              </a:rPr>
              <a:t> </a:t>
            </a:r>
            <a:r>
              <a:rPr lang="en-US" b="1" dirty="0">
                <a:solidFill>
                  <a:schemeClr val="accent1">
                    <a:lumMod val="50000"/>
                  </a:schemeClr>
                </a:solidFill>
              </a:rPr>
              <a:t>A</a:t>
            </a:r>
            <a:r>
              <a:rPr lang="en-US" sz="100" b="1" dirty="0">
                <a:solidFill>
                  <a:schemeClr val="accent1">
                    <a:lumMod val="50000"/>
                  </a:schemeClr>
                </a:solidFill>
              </a:rPr>
              <a:t> </a:t>
            </a:r>
            <a:r>
              <a:rPr lang="en-US" b="1" dirty="0">
                <a:solidFill>
                  <a:schemeClr val="accent1">
                    <a:lumMod val="50000"/>
                  </a:schemeClr>
                </a:solidFill>
              </a:rPr>
              <a:t>M)</a:t>
            </a:r>
            <a:r>
              <a:rPr lang="en-IN" dirty="0"/>
              <a:t>—</a:t>
            </a:r>
            <a:r>
              <a:rPr lang="en-US" dirty="0"/>
              <a:t>streamlines production and allows for shipping products more quickly</a:t>
            </a:r>
          </a:p>
          <a:p>
            <a:pPr marL="622800" lvl="1" indent="-320400">
              <a:buClr>
                <a:srgbClr val="004A78"/>
              </a:buClr>
              <a:defRPr/>
            </a:pPr>
            <a:r>
              <a:rPr lang="en-US" dirty="0">
                <a:solidFill>
                  <a:srgbClr val="000000"/>
                </a:solidFill>
              </a:rPr>
              <a:t>Robots perform work that is too dangerous, detailed, or monotonous for people</a:t>
            </a:r>
          </a:p>
          <a:p>
            <a:pPr>
              <a:defRPr/>
            </a:pPr>
            <a:r>
              <a:rPr lang="en-US" dirty="0"/>
              <a:t>Part ordering through computers</a:t>
            </a:r>
          </a:p>
          <a:p>
            <a:pPr>
              <a:defRPr/>
            </a:pPr>
            <a:r>
              <a:rPr lang="en-US" dirty="0"/>
              <a:t>Monitor assembly lines and equipment with </a:t>
            </a:r>
            <a:r>
              <a:rPr lang="en-US" b="1" dirty="0">
                <a:solidFill>
                  <a:schemeClr val="accent1">
                    <a:lumMod val="50000"/>
                  </a:schemeClr>
                </a:solidFill>
              </a:rPr>
              <a:t>machine-to-machine (M2M) communications</a:t>
            </a:r>
            <a:endParaRPr lang="en-US" dirty="0">
              <a:solidFill>
                <a:schemeClr val="accent1">
                  <a:lumMod val="50000"/>
                </a:schemeClr>
              </a:solidFill>
            </a:endParaRPr>
          </a:p>
        </p:txBody>
      </p:sp>
      <p:pic>
        <p:nvPicPr>
          <p:cNvPr id="7" name="Content Placeholder 6" descr="In the background, a robotic arm is welding a car frame in an auto assembly line. In the foreground, a man is holding a tablet computer that has controls for the robotic arm.">
            <a:extLst>
              <a:ext uri="{FF2B5EF4-FFF2-40B4-BE49-F238E27FC236}">
                <a16:creationId xmlns:a16="http://schemas.microsoft.com/office/drawing/2014/main" id="{BA2887A5-FE37-4B16-94A0-659E688A3B5F}"/>
              </a:ext>
            </a:extLst>
          </p:cNvPr>
          <p:cNvPicPr>
            <a:picLocks noGrp="1" noChangeAspect="1"/>
          </p:cNvPicPr>
          <p:nvPr>
            <p:ph sz="quarter" idx="18"/>
          </p:nvPr>
        </p:nvPicPr>
        <p:blipFill>
          <a:blip r:embed="rId2"/>
          <a:stretch>
            <a:fillRect/>
          </a:stretch>
        </p:blipFill>
        <p:spPr>
          <a:xfrm>
            <a:off x="6776407" y="1266786"/>
            <a:ext cx="5215564" cy="3608148"/>
          </a:xfrm>
        </p:spPr>
      </p:pic>
    </p:spTree>
    <p:extLst>
      <p:ext uri="{BB962C8B-B14F-4D97-AF65-F5344CB8AC3E}">
        <p14:creationId xmlns:p14="http://schemas.microsoft.com/office/powerpoint/2010/main" val="193512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6"/>
            <a:ext cx="10515600" cy="528254"/>
          </a:xfrm>
        </p:spPr>
        <p:txBody>
          <a:bodyPr/>
          <a:lstStyle/>
          <a:p>
            <a:r>
              <a:rPr lang="en-US" dirty="0"/>
              <a:t>Technology in Higher Education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3346012"/>
          </a:xfrm>
        </p:spPr>
        <p:txBody>
          <a:bodyPr/>
          <a:lstStyle/>
          <a:p>
            <a:pPr>
              <a:defRPr/>
            </a:pPr>
            <a:r>
              <a:rPr lang="en-US" b="1" dirty="0">
                <a:solidFill>
                  <a:schemeClr val="accent1">
                    <a:lumMod val="50000"/>
                  </a:schemeClr>
                </a:solidFill>
              </a:rPr>
              <a:t>Learning Management System (L</a:t>
            </a:r>
            <a:r>
              <a:rPr lang="en-US" sz="100" b="1" dirty="0">
                <a:solidFill>
                  <a:schemeClr val="accent1">
                    <a:lumMod val="50000"/>
                  </a:schemeClr>
                </a:solidFill>
              </a:rPr>
              <a:t> </a:t>
            </a:r>
            <a:r>
              <a:rPr lang="en-US" b="1" dirty="0">
                <a:solidFill>
                  <a:schemeClr val="accent1">
                    <a:lumMod val="50000"/>
                  </a:schemeClr>
                </a:solidFill>
              </a:rPr>
              <a:t>M</a:t>
            </a:r>
            <a:r>
              <a:rPr lang="en-US" sz="100" b="1" dirty="0">
                <a:solidFill>
                  <a:schemeClr val="accent1">
                    <a:lumMod val="50000"/>
                  </a:schemeClr>
                </a:solidFill>
              </a:rPr>
              <a:t> </a:t>
            </a:r>
            <a:r>
              <a:rPr lang="en-US" b="1" dirty="0">
                <a:solidFill>
                  <a:schemeClr val="accent1">
                    <a:lumMod val="50000"/>
                  </a:schemeClr>
                </a:solidFill>
              </a:rPr>
              <a:t>S)</a:t>
            </a:r>
            <a:r>
              <a:rPr lang="en-IN" dirty="0"/>
              <a:t>—</a:t>
            </a:r>
            <a:r>
              <a:rPr lang="en-US" dirty="0"/>
              <a:t>web-based training, allows students to:</a:t>
            </a:r>
          </a:p>
          <a:p>
            <a:pPr marL="622800" lvl="1" indent="-320400">
              <a:buClr>
                <a:srgbClr val="004A78"/>
              </a:buClr>
              <a:defRPr/>
            </a:pPr>
            <a:r>
              <a:rPr lang="en-US" dirty="0">
                <a:solidFill>
                  <a:srgbClr val="000000"/>
                </a:solidFill>
              </a:rPr>
              <a:t>Check progress on a course</a:t>
            </a:r>
          </a:p>
          <a:p>
            <a:pPr marL="622800" lvl="1" indent="-320400">
              <a:buClr>
                <a:srgbClr val="004A78"/>
              </a:buClr>
              <a:defRPr/>
            </a:pPr>
            <a:r>
              <a:rPr lang="en-US" dirty="0">
                <a:solidFill>
                  <a:srgbClr val="000000"/>
                </a:solidFill>
              </a:rPr>
              <a:t>Take practice tests</a:t>
            </a:r>
          </a:p>
          <a:p>
            <a:pPr marL="622800" lvl="1" indent="-320400">
              <a:buClr>
                <a:srgbClr val="004A78"/>
              </a:buClr>
              <a:defRPr/>
            </a:pPr>
            <a:r>
              <a:rPr lang="en-US" dirty="0">
                <a:solidFill>
                  <a:srgbClr val="000000"/>
                </a:solidFill>
              </a:rPr>
              <a:t>Exchange messages with instructors or other students</a:t>
            </a:r>
          </a:p>
          <a:p>
            <a:pPr marL="622800" lvl="1" indent="-320400">
              <a:buClr>
                <a:srgbClr val="004A78"/>
              </a:buClr>
              <a:defRPr/>
            </a:pPr>
            <a:r>
              <a:rPr lang="en-US" dirty="0">
                <a:solidFill>
                  <a:srgbClr val="000000"/>
                </a:solidFill>
              </a:rPr>
              <a:t>Take classes and earn degrees online</a:t>
            </a:r>
          </a:p>
          <a:p>
            <a:pPr>
              <a:defRPr/>
            </a:pPr>
            <a:r>
              <a:rPr lang="en-US" dirty="0"/>
              <a:t>Ebooks</a:t>
            </a:r>
            <a:r>
              <a:rPr lang="en-IN" dirty="0"/>
              <a:t>—</a:t>
            </a:r>
            <a:r>
              <a:rPr lang="en-US" dirty="0"/>
              <a:t>students can read and access content, such as videos, from devices</a:t>
            </a:r>
          </a:p>
        </p:txBody>
      </p:sp>
    </p:spTree>
    <p:extLst>
      <p:ext uri="{BB962C8B-B14F-4D97-AF65-F5344CB8AC3E}">
        <p14:creationId xmlns:p14="http://schemas.microsoft.com/office/powerpoint/2010/main" val="3693219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Preparing for a Career in Technology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139690" cy="3875597"/>
          </a:xfrm>
        </p:spPr>
        <p:txBody>
          <a:bodyPr/>
          <a:lstStyle/>
          <a:p>
            <a:pPr>
              <a:defRPr/>
            </a:pPr>
            <a:r>
              <a:rPr lang="en-US" dirty="0"/>
              <a:t>Professional online presence</a:t>
            </a:r>
          </a:p>
          <a:p>
            <a:pPr marL="622800" lvl="1" indent="-320400">
              <a:buClr>
                <a:srgbClr val="004A78"/>
              </a:buClr>
              <a:defRPr/>
            </a:pPr>
            <a:r>
              <a:rPr lang="en-US" dirty="0">
                <a:solidFill>
                  <a:srgbClr val="000000"/>
                </a:solidFill>
              </a:rPr>
              <a:t>Upload resume</a:t>
            </a:r>
          </a:p>
          <a:p>
            <a:pPr marL="622800" lvl="1" indent="-320400">
              <a:buClr>
                <a:srgbClr val="004A78"/>
              </a:buClr>
              <a:defRPr/>
            </a:pPr>
            <a:r>
              <a:rPr lang="en-US" dirty="0">
                <a:solidFill>
                  <a:srgbClr val="000000"/>
                </a:solidFill>
              </a:rPr>
              <a:t>Proofread everything</a:t>
            </a:r>
          </a:p>
          <a:p>
            <a:pPr marL="622800" lvl="1" indent="-320400">
              <a:buClr>
                <a:srgbClr val="004A78"/>
              </a:buClr>
              <a:defRPr/>
            </a:pPr>
            <a:r>
              <a:rPr lang="en-US" dirty="0">
                <a:solidFill>
                  <a:srgbClr val="000000"/>
                </a:solidFill>
              </a:rPr>
              <a:t>Professional social networks</a:t>
            </a:r>
          </a:p>
          <a:p>
            <a:pPr>
              <a:defRPr/>
            </a:pPr>
            <a:r>
              <a:rPr lang="en-US" dirty="0"/>
              <a:t>Certifications</a:t>
            </a:r>
          </a:p>
          <a:p>
            <a:pPr marL="622800" lvl="1" indent="-320400">
              <a:buClr>
                <a:srgbClr val="004A78"/>
              </a:buClr>
              <a:defRPr/>
            </a:pPr>
            <a:r>
              <a:rPr lang="en-US" dirty="0">
                <a:solidFill>
                  <a:srgbClr val="000000"/>
                </a:solidFill>
              </a:rPr>
              <a:t>Demonstrates knowledge in a particular area (software, hardware, operating systems, etc.)</a:t>
            </a:r>
          </a:p>
          <a:p>
            <a:pPr marL="622800" lvl="1" indent="-320400">
              <a:buClr>
                <a:srgbClr val="004A78"/>
              </a:buClr>
              <a:defRPr/>
            </a:pPr>
            <a:r>
              <a:rPr lang="en-US" dirty="0">
                <a:solidFill>
                  <a:srgbClr val="000000"/>
                </a:solidFill>
              </a:rPr>
              <a:t>Requires a commitment of time and money</a:t>
            </a:r>
          </a:p>
        </p:txBody>
      </p:sp>
      <p:pic>
        <p:nvPicPr>
          <p:cNvPr id="7" name="Content Placeholder 6" descr="A sample LinkedIn profile screen shows information about Jess Williams, a Senior Manager at Denali Bank. A small photo of Jess and brief information about her current position, education, and work experience is set against a her background photo of green cliffs and the ocean. Beneath the photo and brief description are links to see how many people have viewed her profile and posts on this site. In a column on the right side are links to add or edit profile information, see Contact and Personal Info for Jess, see Jess's connections, as well as paid advertising. Along the top of the screen is the LinkedIn toolbar with a search box and icons for Home page, My Network, Jobs, Messaging, and other items.">
            <a:extLst>
              <a:ext uri="{FF2B5EF4-FFF2-40B4-BE49-F238E27FC236}">
                <a16:creationId xmlns:a16="http://schemas.microsoft.com/office/drawing/2014/main" id="{D953DF0B-92EA-48A8-99AA-D6D2AE13B92C}"/>
              </a:ext>
            </a:extLst>
          </p:cNvPr>
          <p:cNvPicPr>
            <a:picLocks noGrp="1" noChangeAspect="1"/>
          </p:cNvPicPr>
          <p:nvPr>
            <p:ph sz="quarter" idx="18"/>
          </p:nvPr>
        </p:nvPicPr>
        <p:blipFill>
          <a:blip r:embed="rId2"/>
          <a:stretch>
            <a:fillRect/>
          </a:stretch>
        </p:blipFill>
        <p:spPr>
          <a:xfrm>
            <a:off x="6441127" y="1402494"/>
            <a:ext cx="5215564" cy="3360193"/>
          </a:xfrm>
        </p:spPr>
      </p:pic>
    </p:spTree>
    <p:extLst>
      <p:ext uri="{BB962C8B-B14F-4D97-AF65-F5344CB8AC3E}">
        <p14:creationId xmlns:p14="http://schemas.microsoft.com/office/powerpoint/2010/main" val="57673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pic>
        <p:nvPicPr>
          <p:cNvPr id="6" name="Content Placeholder 5" descr="A young woman in a headscarf sits at a table in cafeteria or lunchroom using a laptop, with smartphone, calculator, and coffee cup nearby. She is working on her online resume to upload to her professional social media account that she can access from her laptop and smartphone. She is well-dressed and wants to look her best for her profile picture.">
            <a:extLst>
              <a:ext uri="{FF2B5EF4-FFF2-40B4-BE49-F238E27FC236}">
                <a16:creationId xmlns:a16="http://schemas.microsoft.com/office/drawing/2014/main" id="{45ECECB6-0FF5-4331-91AC-4F15C4641F1F}"/>
              </a:ext>
            </a:extLst>
          </p:cNvPr>
          <p:cNvPicPr>
            <a:picLocks noGrp="1" noChangeAspect="1"/>
          </p:cNvPicPr>
          <p:nvPr>
            <p:ph sz="quarter" idx="17"/>
          </p:nvPr>
        </p:nvPicPr>
        <p:blipFill>
          <a:blip r:embed="rId2"/>
          <a:stretch>
            <a:fillRect/>
          </a:stretch>
        </p:blipFill>
        <p:spPr>
          <a:xfrm>
            <a:off x="823898" y="1288825"/>
            <a:ext cx="5234017" cy="3094269"/>
          </a:xfrm>
        </p:spPr>
      </p:pic>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6278880" y="1289050"/>
            <a:ext cx="5696607" cy="2957130"/>
          </a:xfrm>
        </p:spPr>
        <p:txBody>
          <a:bodyPr/>
          <a:lstStyle/>
          <a:p>
            <a:pPr>
              <a:lnSpc>
                <a:spcPct val="100000"/>
              </a:lnSpc>
              <a:buFont typeface="Arial" panose="020B0604020202020204" pitchFamily="34" charset="0"/>
              <a:buChar char="•"/>
            </a:pPr>
            <a:r>
              <a:rPr lang="en-US" dirty="0">
                <a:latin typeface="Arial" panose="020B0604020202020204" pitchFamily="34" charset="0"/>
                <a:ea typeface="Arial" pitchFamily="-111" charset="0"/>
                <a:cs typeface="Arial" panose="020B0604020202020204" pitchFamily="34" charset="0"/>
              </a:rPr>
              <a:t>Explain the evolution of society’s reliance on technology</a:t>
            </a:r>
          </a:p>
          <a:p>
            <a:pPr>
              <a:lnSpc>
                <a:spcPct val="100000"/>
              </a:lnSpc>
              <a:buFont typeface="Arial" panose="020B0604020202020204" pitchFamily="34" charset="0"/>
              <a:buChar char="•"/>
            </a:pPr>
            <a:r>
              <a:rPr lang="en-US" dirty="0">
                <a:latin typeface="Arial" panose="020B0604020202020204" pitchFamily="34" charset="0"/>
                <a:ea typeface="Arial" pitchFamily="-111" charset="0"/>
                <a:cs typeface="Arial" panose="020B0604020202020204" pitchFamily="34" charset="0"/>
              </a:rPr>
              <a:t>Develop personal uses for technology to help with productivity, learning, and future career growth</a:t>
            </a:r>
          </a:p>
          <a:p>
            <a:pPr>
              <a:lnSpc>
                <a:spcPct val="100000"/>
              </a:lnSpc>
              <a:buFont typeface="Arial" panose="020B0604020202020204" pitchFamily="34" charset="0"/>
              <a:buChar char="•"/>
            </a:pPr>
            <a:r>
              <a:rPr lang="en-US" dirty="0">
                <a:latin typeface="Arial" panose="020B0604020202020204" pitchFamily="34" charset="0"/>
                <a:ea typeface="Arial" pitchFamily="-111" charset="0"/>
                <a:cs typeface="Arial" panose="020B0604020202020204" pitchFamily="34" charset="0"/>
              </a:rPr>
              <a:t>Explain the role of technology in the professional world</a:t>
            </a:r>
          </a:p>
        </p:txBody>
      </p:sp>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The Evolution of Reliance on Technology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139950"/>
          </a:xfrm>
        </p:spPr>
        <p:txBody>
          <a:bodyPr/>
          <a:lstStyle/>
          <a:p>
            <a:pPr>
              <a:defRPr/>
            </a:pPr>
            <a:r>
              <a:rPr lang="en-US" dirty="0"/>
              <a:t>Outline the history of computers</a:t>
            </a:r>
          </a:p>
          <a:p>
            <a:pPr>
              <a:defRPr/>
            </a:pPr>
            <a:r>
              <a:rPr lang="en-US" dirty="0"/>
              <a:t>Explain the impact of the “Internet of Things” and embedded computers</a:t>
            </a:r>
          </a:p>
          <a:p>
            <a:pPr>
              <a:defRPr/>
            </a:pPr>
            <a:r>
              <a:rPr lang="en-US" dirty="0"/>
              <a:t>Discover uses for artificial intelligence</a:t>
            </a:r>
          </a:p>
          <a:p>
            <a:pPr>
              <a:defRPr/>
            </a:pPr>
            <a:r>
              <a:rPr lang="en-US" dirty="0"/>
              <a:t>Explore the impact of virtual reality</a:t>
            </a:r>
          </a:p>
        </p:txBody>
      </p:sp>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Outline the History of Computers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221405"/>
          </a:xfrm>
        </p:spPr>
        <p:txBody>
          <a:bodyPr/>
          <a:lstStyle/>
          <a:p>
            <a:pPr>
              <a:defRPr/>
            </a:pPr>
            <a:r>
              <a:rPr lang="en-US" dirty="0"/>
              <a:t>First generation – used </a:t>
            </a:r>
            <a:r>
              <a:rPr lang="en-US" b="1" dirty="0">
                <a:solidFill>
                  <a:schemeClr val="accent1">
                    <a:lumMod val="50000"/>
                  </a:schemeClr>
                </a:solidFill>
              </a:rPr>
              <a:t>vacuum tubes</a:t>
            </a:r>
          </a:p>
          <a:p>
            <a:pPr>
              <a:defRPr/>
            </a:pPr>
            <a:r>
              <a:rPr lang="en-US" dirty="0"/>
              <a:t>Next generation – replaced vacuum tubes with </a:t>
            </a:r>
            <a:r>
              <a:rPr lang="en-US" b="1" dirty="0">
                <a:solidFill>
                  <a:schemeClr val="accent1">
                    <a:lumMod val="50000"/>
                  </a:schemeClr>
                </a:solidFill>
              </a:rPr>
              <a:t>transistors</a:t>
            </a:r>
          </a:p>
          <a:p>
            <a:pPr>
              <a:defRPr/>
            </a:pPr>
            <a:r>
              <a:rPr lang="en-US" dirty="0"/>
              <a:t>19</a:t>
            </a:r>
            <a:r>
              <a:rPr lang="en-US" sz="100" dirty="0"/>
              <a:t> </a:t>
            </a:r>
            <a:r>
              <a:rPr lang="en-US" dirty="0"/>
              <a:t>60s – </a:t>
            </a:r>
            <a:r>
              <a:rPr lang="en-US" b="1" dirty="0">
                <a:solidFill>
                  <a:schemeClr val="accent1">
                    <a:lumMod val="50000"/>
                  </a:schemeClr>
                </a:solidFill>
              </a:rPr>
              <a:t>integrated circuits</a:t>
            </a:r>
          </a:p>
          <a:p>
            <a:pPr>
              <a:defRPr/>
            </a:pPr>
            <a:r>
              <a:rPr lang="en-US" dirty="0"/>
              <a:t>19</a:t>
            </a:r>
            <a:r>
              <a:rPr lang="en-US" sz="100" dirty="0"/>
              <a:t> </a:t>
            </a:r>
            <a:r>
              <a:rPr lang="en-US" dirty="0"/>
              <a:t>71 – </a:t>
            </a:r>
            <a:r>
              <a:rPr lang="en-US" b="1" dirty="0">
                <a:solidFill>
                  <a:schemeClr val="accent1">
                    <a:lumMod val="50000"/>
                  </a:schemeClr>
                </a:solidFill>
              </a:rPr>
              <a:t>microprocessor</a:t>
            </a:r>
          </a:p>
          <a:p>
            <a:pPr>
              <a:defRPr/>
            </a:pPr>
            <a:r>
              <a:rPr lang="en-US" dirty="0"/>
              <a:t>19</a:t>
            </a:r>
            <a:r>
              <a:rPr lang="en-US" sz="100" dirty="0"/>
              <a:t> </a:t>
            </a:r>
            <a:r>
              <a:rPr lang="en-US" dirty="0"/>
              <a:t>70s and 19</a:t>
            </a:r>
            <a:r>
              <a:rPr lang="en-US" sz="100" dirty="0"/>
              <a:t> </a:t>
            </a:r>
            <a:r>
              <a:rPr lang="en-US" dirty="0"/>
              <a:t>80s – the </a:t>
            </a:r>
            <a:r>
              <a:rPr lang="en-US" b="1" dirty="0">
                <a:solidFill>
                  <a:schemeClr val="accent1">
                    <a:lumMod val="50000"/>
                  </a:schemeClr>
                </a:solidFill>
              </a:rPr>
              <a:t>personal computer (pc)</a:t>
            </a:r>
            <a:r>
              <a:rPr lang="en-US" b="1" dirty="0"/>
              <a:t> </a:t>
            </a:r>
            <a:r>
              <a:rPr lang="en-US" dirty="0"/>
              <a:t>gained popularity</a:t>
            </a:r>
          </a:p>
        </p:txBody>
      </p:sp>
      <p:pic>
        <p:nvPicPr>
          <p:cNvPr id="7" name="Content Placeholder 6" descr="A first-generation computer from the 1950s is almost room sized. A female computer operator sits at a console facing the computer, which reaches almost to the ceiling and has many rows of vacuum tubes that are about the size of small lightbulbs.">
            <a:extLst>
              <a:ext uri="{FF2B5EF4-FFF2-40B4-BE49-F238E27FC236}">
                <a16:creationId xmlns:a16="http://schemas.microsoft.com/office/drawing/2014/main" id="{48D50ED8-94D7-442A-83E8-E85370E8EED1}"/>
              </a:ext>
            </a:extLst>
          </p:cNvPr>
          <p:cNvPicPr>
            <a:picLocks noGrp="1" noChangeAspect="1"/>
          </p:cNvPicPr>
          <p:nvPr>
            <p:ph sz="quarter" idx="17"/>
          </p:nvPr>
        </p:nvPicPr>
        <p:blipFill>
          <a:blip r:embed="rId2"/>
          <a:stretch>
            <a:fillRect/>
          </a:stretch>
        </p:blipFill>
        <p:spPr>
          <a:xfrm>
            <a:off x="1089211" y="3537199"/>
            <a:ext cx="4162274" cy="2759082"/>
          </a:xfrm>
        </p:spPr>
      </p:pic>
      <p:pic>
        <p:nvPicPr>
          <p:cNvPr id="9" name="Content Placeholder 8" descr="An Apple II computer from the late 1970s sits on a desk.  It has three main parts: a keyboard/base unit that measures about 18 inches (48 cm) square, and a monitor and disk drive that sit on the back of the keyboard unit. The monitor looks like a small old-fashioned TV, and the disk drive is a small box with slot in front to receive a floppy disk.">
            <a:extLst>
              <a:ext uri="{FF2B5EF4-FFF2-40B4-BE49-F238E27FC236}">
                <a16:creationId xmlns:a16="http://schemas.microsoft.com/office/drawing/2014/main" id="{31B7177F-3498-4E87-AFC5-93881B25CD3E}"/>
              </a:ext>
            </a:extLst>
          </p:cNvPr>
          <p:cNvPicPr>
            <a:picLocks noGrp="1" noChangeAspect="1"/>
          </p:cNvPicPr>
          <p:nvPr>
            <p:ph sz="quarter" idx="18"/>
          </p:nvPr>
        </p:nvPicPr>
        <p:blipFill>
          <a:blip r:embed="rId3"/>
          <a:stretch>
            <a:fillRect/>
          </a:stretch>
        </p:blipFill>
        <p:spPr>
          <a:xfrm>
            <a:off x="6171080" y="3559577"/>
            <a:ext cx="2777686" cy="2736704"/>
          </a:xfrm>
        </p:spPr>
      </p:pic>
    </p:spTree>
    <p:extLst>
      <p:ext uri="{BB962C8B-B14F-4D97-AF65-F5344CB8AC3E}">
        <p14:creationId xmlns:p14="http://schemas.microsoft.com/office/powerpoint/2010/main" val="16400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5"/>
            <a:ext cx="10515600" cy="579755"/>
          </a:xfrm>
        </p:spPr>
        <p:txBody>
          <a:bodyPr/>
          <a:lstStyle/>
          <a:p>
            <a:r>
              <a:rPr lang="en-US" dirty="0"/>
              <a:t>“Internet of Things”/Embedded Computers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698490" cy="3729990"/>
          </a:xfrm>
        </p:spPr>
        <p:txBody>
          <a:bodyPr/>
          <a:lstStyle/>
          <a:p>
            <a:r>
              <a:rPr lang="en-US" b="1" dirty="0">
                <a:solidFill>
                  <a:schemeClr val="accent1">
                    <a:lumMod val="50000"/>
                  </a:schemeClr>
                </a:solidFill>
              </a:rPr>
              <a:t>Internet of Things (I</a:t>
            </a:r>
            <a:r>
              <a:rPr lang="en-US" sz="100" b="1" dirty="0">
                <a:solidFill>
                  <a:schemeClr val="accent1">
                    <a:lumMod val="50000"/>
                  </a:schemeClr>
                </a:solidFill>
              </a:rPr>
              <a:t> </a:t>
            </a:r>
            <a:r>
              <a:rPr lang="en-US" b="1" dirty="0">
                <a:solidFill>
                  <a:schemeClr val="accent1">
                    <a:lumMod val="50000"/>
                  </a:schemeClr>
                </a:solidFill>
              </a:rPr>
              <a:t>o</a:t>
            </a:r>
            <a:r>
              <a:rPr lang="en-US" sz="100" b="1" dirty="0">
                <a:solidFill>
                  <a:schemeClr val="accent1">
                    <a:lumMod val="50000"/>
                  </a:schemeClr>
                </a:solidFill>
              </a:rPr>
              <a:t> </a:t>
            </a:r>
            <a:r>
              <a:rPr lang="en-US" b="1" dirty="0">
                <a:solidFill>
                  <a:schemeClr val="accent1">
                    <a:lumMod val="50000"/>
                  </a:schemeClr>
                </a:solidFill>
              </a:rPr>
              <a:t>T)</a:t>
            </a:r>
          </a:p>
          <a:p>
            <a:pPr marL="622800" lvl="1" indent="-320400">
              <a:buClr>
                <a:srgbClr val="004A78"/>
              </a:buClr>
            </a:pPr>
            <a:r>
              <a:rPr lang="en-US" dirty="0">
                <a:solidFill>
                  <a:srgbClr val="000000"/>
                </a:solidFill>
              </a:rPr>
              <a:t>Processors are embedded in many products (smart devices), which communicate via the Internet or wireless networks</a:t>
            </a:r>
          </a:p>
          <a:p>
            <a:r>
              <a:rPr lang="en-US" b="1" dirty="0">
                <a:solidFill>
                  <a:schemeClr val="accent1">
                    <a:lumMod val="50000"/>
                  </a:schemeClr>
                </a:solidFill>
              </a:rPr>
              <a:t>Embedded computers</a:t>
            </a:r>
          </a:p>
          <a:p>
            <a:pPr marL="622800" lvl="1" indent="-320400">
              <a:buClr>
                <a:srgbClr val="004A78"/>
              </a:buClr>
            </a:pPr>
            <a:r>
              <a:rPr lang="en-US" dirty="0">
                <a:solidFill>
                  <a:srgbClr val="000000"/>
                </a:solidFill>
              </a:rPr>
              <a:t>Have a specific purpose</a:t>
            </a:r>
          </a:p>
          <a:p>
            <a:pPr marL="622800" lvl="1" indent="-320400">
              <a:buClr>
                <a:srgbClr val="004A78"/>
              </a:buClr>
            </a:pPr>
            <a:r>
              <a:rPr lang="en-US" dirty="0">
                <a:solidFill>
                  <a:srgbClr val="000000"/>
                </a:solidFill>
              </a:rPr>
              <a:t>Small and have limited hardware but enhance the capabilities of everyday devices</a:t>
            </a:r>
          </a:p>
        </p:txBody>
      </p:sp>
      <p:pic>
        <p:nvPicPr>
          <p:cNvPr id="11" name="Content Placeholder 10" descr="A hand holds a smartphone in front of a radiator with a smart thermostat. The phone displays the current temperature in the room and has controls for the radiator thermostat.">
            <a:extLst>
              <a:ext uri="{FF2B5EF4-FFF2-40B4-BE49-F238E27FC236}">
                <a16:creationId xmlns:a16="http://schemas.microsoft.com/office/drawing/2014/main" id="{BBAC76CC-E03E-42D4-BEB8-25E7F008DE40}"/>
              </a:ext>
            </a:extLst>
          </p:cNvPr>
          <p:cNvPicPr>
            <a:picLocks noGrp="1" noChangeAspect="1"/>
          </p:cNvPicPr>
          <p:nvPr>
            <p:ph sz="quarter" idx="18"/>
          </p:nvPr>
        </p:nvPicPr>
        <p:blipFill>
          <a:blip r:embed="rId2"/>
          <a:stretch>
            <a:fillRect/>
          </a:stretch>
        </p:blipFill>
        <p:spPr>
          <a:xfrm>
            <a:off x="7499639" y="1075244"/>
            <a:ext cx="4009383" cy="2727697"/>
          </a:xfrm>
        </p:spPr>
      </p:pic>
      <p:pic>
        <p:nvPicPr>
          <p:cNvPr id="17" name="Content Placeholder 16" descr="A car is shown surrounded by illustrations of embedded computers that are components of the car: (1) a dashboard display with wireless communications capabilities that includes features such as navigation systems, remote diagnosis and alerts, and Internet access; (2) a smartphone app that can remotely start the engine, unlock doors, stream music, and display driving directions; (3) a cruise control system that can detect if vehicles in front of you are too close and can adjust the vehicle's throttle; (4) a tire pressure monitoring system that can alert you if tire pressure is insufficient; (5) electronic stability control that can automatically apply brakes or reduce engine power if you lose control of steering or traction; and (6) advanced airbag systems that have crash-severity sensors that determine the appropriate level to inflate the airbag.">
            <a:extLst>
              <a:ext uri="{FF2B5EF4-FFF2-40B4-BE49-F238E27FC236}">
                <a16:creationId xmlns:a16="http://schemas.microsoft.com/office/drawing/2014/main" id="{59F46AD0-15F6-426F-8294-ACEF1303D20B}"/>
              </a:ext>
            </a:extLst>
          </p:cNvPr>
          <p:cNvPicPr>
            <a:picLocks noGrp="1" noChangeAspect="1"/>
          </p:cNvPicPr>
          <p:nvPr>
            <p:ph sz="quarter" idx="17"/>
          </p:nvPr>
        </p:nvPicPr>
        <p:blipFill>
          <a:blip r:embed="rId3"/>
          <a:stretch>
            <a:fillRect/>
          </a:stretch>
        </p:blipFill>
        <p:spPr>
          <a:xfrm>
            <a:off x="7478543" y="3906057"/>
            <a:ext cx="4403906" cy="2432977"/>
          </a:xfrm>
        </p:spPr>
      </p:pic>
    </p:spTree>
    <p:extLst>
      <p:ext uri="{BB962C8B-B14F-4D97-AF65-F5344CB8AC3E}">
        <p14:creationId xmlns:p14="http://schemas.microsoft.com/office/powerpoint/2010/main" val="144252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Discover Uses for Artificial Intelligence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838200" y="1289050"/>
            <a:ext cx="10610850" cy="3719368"/>
          </a:xfrm>
        </p:spPr>
        <p:txBody>
          <a:bodyPr/>
          <a:lstStyle/>
          <a:p>
            <a:pPr marL="0" indent="0">
              <a:buNone/>
            </a:pPr>
            <a:r>
              <a:rPr lang="en-US" b="1" dirty="0">
                <a:solidFill>
                  <a:schemeClr val="accent1">
                    <a:lumMod val="50000"/>
                  </a:schemeClr>
                </a:solidFill>
              </a:rPr>
              <a:t>Artificial Intelligence (A</a:t>
            </a:r>
            <a:r>
              <a:rPr lang="en-US" sz="100" b="1" dirty="0">
                <a:solidFill>
                  <a:schemeClr val="accent1">
                    <a:lumMod val="50000"/>
                  </a:schemeClr>
                </a:solidFill>
              </a:rPr>
              <a:t> </a:t>
            </a:r>
            <a:r>
              <a:rPr lang="en-US" b="1" dirty="0">
                <a:solidFill>
                  <a:schemeClr val="accent1">
                    <a:lumMod val="50000"/>
                  </a:schemeClr>
                </a:solidFill>
              </a:rPr>
              <a:t>I)</a:t>
            </a:r>
          </a:p>
          <a:p>
            <a:pPr>
              <a:defRPr/>
            </a:pPr>
            <a:r>
              <a:rPr lang="en-US" dirty="0"/>
              <a:t>The technological use of logic and prior experience to simulate human intelligence</a:t>
            </a:r>
          </a:p>
          <a:p>
            <a:pPr>
              <a:defRPr/>
            </a:pPr>
            <a:r>
              <a:rPr lang="en-US" dirty="0"/>
              <a:t>Capabilities</a:t>
            </a:r>
          </a:p>
          <a:p>
            <a:pPr marL="622800" lvl="1" indent="-320400">
              <a:buClr>
                <a:srgbClr val="004A78"/>
              </a:buClr>
              <a:defRPr/>
            </a:pPr>
            <a:r>
              <a:rPr lang="en-US" dirty="0">
                <a:solidFill>
                  <a:srgbClr val="000000"/>
                </a:solidFill>
              </a:rPr>
              <a:t>Speech recognition</a:t>
            </a:r>
          </a:p>
          <a:p>
            <a:pPr marL="622800" lvl="1" indent="-320400">
              <a:buClr>
                <a:srgbClr val="004A78"/>
              </a:buClr>
              <a:defRPr/>
            </a:pPr>
            <a:r>
              <a:rPr lang="en-US" dirty="0">
                <a:solidFill>
                  <a:srgbClr val="000000"/>
                </a:solidFill>
              </a:rPr>
              <a:t>Virtual reality</a:t>
            </a:r>
          </a:p>
          <a:p>
            <a:pPr marL="622800" lvl="1" indent="-320400">
              <a:buClr>
                <a:srgbClr val="004A78"/>
              </a:buClr>
              <a:defRPr/>
            </a:pPr>
            <a:r>
              <a:rPr lang="en-US" dirty="0">
                <a:solidFill>
                  <a:srgbClr val="000000"/>
                </a:solidFill>
              </a:rPr>
              <a:t>Logical reasoning</a:t>
            </a:r>
          </a:p>
          <a:p>
            <a:pPr marL="622800" lvl="1" indent="-320400">
              <a:buClr>
                <a:srgbClr val="004A78"/>
              </a:buClr>
              <a:defRPr/>
            </a:pPr>
            <a:r>
              <a:rPr lang="en-US" dirty="0">
                <a:solidFill>
                  <a:srgbClr val="000000"/>
                </a:solidFill>
              </a:rPr>
              <a:t>Creative responses</a:t>
            </a:r>
          </a:p>
        </p:txBody>
      </p:sp>
    </p:spTree>
    <p:extLst>
      <p:ext uri="{BB962C8B-B14F-4D97-AF65-F5344CB8AC3E}">
        <p14:creationId xmlns:p14="http://schemas.microsoft.com/office/powerpoint/2010/main" val="267331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5"/>
            <a:ext cx="10515600" cy="539115"/>
          </a:xfrm>
        </p:spPr>
        <p:txBody>
          <a:bodyPr/>
          <a:lstStyle/>
          <a:p>
            <a:r>
              <a:rPr lang="en-US" dirty="0"/>
              <a:t>Explore the Impact of Virtual Reality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739130" cy="2642870"/>
          </a:xfrm>
        </p:spPr>
        <p:txBody>
          <a:bodyPr/>
          <a:lstStyle/>
          <a:p>
            <a:pPr>
              <a:defRPr/>
            </a:pPr>
            <a:r>
              <a:rPr lang="en-US" b="1" dirty="0">
                <a:solidFill>
                  <a:schemeClr val="accent1">
                    <a:lumMod val="50000"/>
                  </a:schemeClr>
                </a:solidFill>
              </a:rPr>
              <a:t>Virtual Reality (V</a:t>
            </a:r>
            <a:r>
              <a:rPr lang="en-US" sz="100" b="1" dirty="0">
                <a:solidFill>
                  <a:schemeClr val="accent1">
                    <a:lumMod val="50000"/>
                  </a:schemeClr>
                </a:solidFill>
              </a:rPr>
              <a:t> </a:t>
            </a:r>
            <a:r>
              <a:rPr lang="en-US" b="1" dirty="0">
                <a:solidFill>
                  <a:schemeClr val="accent1">
                    <a:lumMod val="50000"/>
                  </a:schemeClr>
                </a:solidFill>
              </a:rPr>
              <a:t>R)</a:t>
            </a:r>
            <a:r>
              <a:rPr lang="en-US" dirty="0"/>
              <a:t> - The use of computers to simulate a real or imagined environment that appears as a three-dimensional (3-D) space.</a:t>
            </a:r>
          </a:p>
          <a:p>
            <a:pPr>
              <a:defRPr/>
            </a:pPr>
            <a:r>
              <a:rPr lang="en-US" b="1" dirty="0">
                <a:solidFill>
                  <a:schemeClr val="accent1">
                    <a:lumMod val="50000"/>
                  </a:schemeClr>
                </a:solidFill>
              </a:rPr>
              <a:t>Augmented Reality (A</a:t>
            </a:r>
            <a:r>
              <a:rPr lang="en-US" sz="100" b="1" dirty="0">
                <a:solidFill>
                  <a:schemeClr val="accent1">
                    <a:lumMod val="50000"/>
                  </a:schemeClr>
                </a:solidFill>
              </a:rPr>
              <a:t> </a:t>
            </a:r>
            <a:r>
              <a:rPr lang="en-US" b="1" dirty="0">
                <a:solidFill>
                  <a:schemeClr val="accent1">
                    <a:lumMod val="50000"/>
                  </a:schemeClr>
                </a:solidFill>
              </a:rPr>
              <a:t>R)</a:t>
            </a:r>
            <a:r>
              <a:rPr lang="en-US" dirty="0"/>
              <a:t> - A type of V</a:t>
            </a:r>
            <a:r>
              <a:rPr lang="en-US" sz="100" dirty="0"/>
              <a:t> </a:t>
            </a:r>
            <a:r>
              <a:rPr lang="en-US" dirty="0"/>
              <a:t>R that uses an image of an actual place or things that adds digital information to it.</a:t>
            </a:r>
          </a:p>
        </p:txBody>
      </p:sp>
      <p:pic>
        <p:nvPicPr>
          <p:cNvPr id="7" name="Content Placeholder 6" descr="In the background is a street with buildings and shops on either side. In the foreground is a smartphone in a person's hands with a screen displaying that same street with augmented reality labels such as Coffee shop, Restaurant, and Watch shop that add digital information to the real life image.">
            <a:extLst>
              <a:ext uri="{FF2B5EF4-FFF2-40B4-BE49-F238E27FC236}">
                <a16:creationId xmlns:a16="http://schemas.microsoft.com/office/drawing/2014/main" id="{593861DB-88A9-489F-94D6-BD05C91843A1}"/>
              </a:ext>
            </a:extLst>
          </p:cNvPr>
          <p:cNvPicPr>
            <a:picLocks noGrp="1" noChangeAspect="1"/>
          </p:cNvPicPr>
          <p:nvPr>
            <p:ph sz="quarter" idx="18"/>
          </p:nvPr>
        </p:nvPicPr>
        <p:blipFill>
          <a:blip r:embed="rId2"/>
          <a:stretch>
            <a:fillRect/>
          </a:stretch>
        </p:blipFill>
        <p:spPr>
          <a:xfrm>
            <a:off x="7080880" y="1190689"/>
            <a:ext cx="4816485" cy="3276791"/>
          </a:xfrm>
        </p:spPr>
      </p:pic>
    </p:spTree>
    <p:extLst>
      <p:ext uri="{BB962C8B-B14F-4D97-AF65-F5344CB8AC3E}">
        <p14:creationId xmlns:p14="http://schemas.microsoft.com/office/powerpoint/2010/main" val="112104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Personal Uses for Technology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1850390"/>
          </a:xfrm>
        </p:spPr>
        <p:txBody>
          <a:bodyPr/>
          <a:lstStyle/>
          <a:p>
            <a:pPr>
              <a:defRPr/>
            </a:pPr>
            <a:r>
              <a:rPr lang="en-US" dirty="0"/>
              <a:t>Use technology in daily life</a:t>
            </a:r>
          </a:p>
          <a:p>
            <a:pPr>
              <a:defRPr/>
            </a:pPr>
            <a:r>
              <a:rPr lang="en-US" dirty="0"/>
              <a:t>Use technology to enhance productivity and learning</a:t>
            </a:r>
          </a:p>
          <a:p>
            <a:pPr>
              <a:defRPr/>
            </a:pPr>
            <a:r>
              <a:rPr lang="en-US" dirty="0"/>
              <a:t>Use technology to assist users with disabilities</a:t>
            </a:r>
          </a:p>
          <a:p>
            <a:pPr>
              <a:defRPr/>
            </a:pPr>
            <a:r>
              <a:rPr lang="en-US" dirty="0"/>
              <a:t>Apply green computing concepts to daily life</a:t>
            </a:r>
          </a:p>
        </p:txBody>
      </p:sp>
      <p:pic>
        <p:nvPicPr>
          <p:cNvPr id="7" name="Content Placeholder 6" descr="This conceptual sequence illustrates how IoT (Internet of Things) devices might help you with the task of grocery shopping: (1) Refrigerator detects milk is low, (2) Refrigerator sends a text to your phone that you need milk, (3) Refrigerator adds 'buy milk' to your scheduling app, (4) Phone determines the closest grocery store with the lowest milk price, and (5) Phone sends store address to your vehicle's navigation system.">
            <a:extLst>
              <a:ext uri="{FF2B5EF4-FFF2-40B4-BE49-F238E27FC236}">
                <a16:creationId xmlns:a16="http://schemas.microsoft.com/office/drawing/2014/main" id="{F8A15F7C-4902-46F8-A26E-2ED8A9BA0250}"/>
              </a:ext>
            </a:extLst>
          </p:cNvPr>
          <p:cNvPicPr>
            <a:picLocks noGrp="1" noChangeAspect="1"/>
          </p:cNvPicPr>
          <p:nvPr>
            <p:ph sz="quarter" idx="17"/>
          </p:nvPr>
        </p:nvPicPr>
        <p:blipFill>
          <a:blip r:embed="rId2"/>
          <a:stretch>
            <a:fillRect/>
          </a:stretch>
        </p:blipFill>
        <p:spPr>
          <a:xfrm>
            <a:off x="2305559" y="3577646"/>
            <a:ext cx="6891277" cy="1683283"/>
          </a:xfrm>
        </p:spPr>
      </p:pic>
    </p:spTree>
    <p:extLst>
      <p:ext uri="{BB962C8B-B14F-4D97-AF65-F5344CB8AC3E}">
        <p14:creationId xmlns:p14="http://schemas.microsoft.com/office/powerpoint/2010/main" val="2068976961"/>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A9BA192-EF86-48DF-982C-2C526A268392}">
  <ds:schemaRefs>
    <ds:schemaRef ds:uri="f856fc18-c0f7-462c-a53d-fc2610d0c4c8"/>
    <ds:schemaRef ds:uri="http://schemas.microsoft.com/office/2006/metadata/properties"/>
    <ds:schemaRef ds:uri="http://purl.org/dc/dcmitype/"/>
    <ds:schemaRef ds:uri="a4d2ff27-a226-42e2-a79e-c1ae662d212e"/>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 ds:uri="a3520c62-91d1-4715-93cb-6b6cc6733a1f"/>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2340</TotalTime>
  <Words>989</Words>
  <Application>Microsoft Office PowerPoint</Application>
  <PresentationFormat>Widescreen</PresentationFormat>
  <Paragraphs>134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1</vt:lpstr>
      <vt:lpstr>Lesson Objectives</vt:lpstr>
      <vt:lpstr>The Evolution of Reliance on Technology</vt:lpstr>
      <vt:lpstr>Outline the History of Computers</vt:lpstr>
      <vt:lpstr>“Internet of Things”/Embedded Computers</vt:lpstr>
      <vt:lpstr>Discover Uses for Artificial Intelligence</vt:lpstr>
      <vt:lpstr>Explore the Impact of Virtual Reality</vt:lpstr>
      <vt:lpstr>Personal Uses for Technology</vt:lpstr>
      <vt:lpstr>Use Technology in Daily Life</vt:lpstr>
      <vt:lpstr>Use Technology to Enhance Productivity</vt:lpstr>
      <vt:lpstr>Technology to Assist Users with Disabilities</vt:lpstr>
      <vt:lpstr>Green Computing Concepts</vt:lpstr>
      <vt:lpstr>Technology in the Professional World (1 of 2)</vt:lpstr>
      <vt:lpstr>Technology in the Professional World (2 of 2)</vt:lpstr>
      <vt:lpstr>Explore Technology Careers (1 of 2)</vt:lpstr>
      <vt:lpstr>Explore Technology Careers (2 of 2)</vt:lpstr>
      <vt:lpstr>Use Technology in the Workplace</vt:lpstr>
      <vt:lpstr>Technology in K-12 Education</vt:lpstr>
      <vt:lpstr>Technology in Transportation</vt:lpstr>
      <vt:lpstr>Technology in Healthcare</vt:lpstr>
      <vt:lpstr>Technology in Manufacturing</vt:lpstr>
      <vt:lpstr>Technology in Higher Education</vt:lpstr>
      <vt:lpstr>Preparing for a Career in Technology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Kush Patel</cp:lastModifiedBy>
  <cp:revision>801</cp:revision>
  <cp:lastPrinted>2016-10-03T15:29:39Z</cp:lastPrinted>
  <dcterms:created xsi:type="dcterms:W3CDTF">2018-11-09T11:15:56Z</dcterms:created>
  <dcterms:modified xsi:type="dcterms:W3CDTF">2023-10-07T21:02:05Z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