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9"/>
  </p:notesMasterIdLst>
  <p:handoutMasterIdLst>
    <p:handoutMasterId r:id="rId40"/>
  </p:handoutMasterIdLst>
  <p:sldIdLst>
    <p:sldId id="305" r:id="rId6"/>
    <p:sldId id="339" r:id="rId7"/>
    <p:sldId id="269"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26D"/>
    <a:srgbClr val="004A78"/>
    <a:srgbClr val="0000A3"/>
    <a:srgbClr val="000000"/>
    <a:srgbClr val="A30000"/>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7" autoAdjust="0"/>
    <p:restoredTop sz="94243" autoAdjust="0"/>
  </p:normalViewPr>
  <p:slideViewPr>
    <p:cSldViewPr snapToGrid="0" snapToObjects="1">
      <p:cViewPr varScale="1">
        <p:scale>
          <a:sx n="78" d="100"/>
          <a:sy n="78" d="100"/>
        </p:scale>
        <p:origin x="379" y="58"/>
      </p:cViewPr>
      <p:guideLst/>
    </p:cSldViewPr>
  </p:slideViewPr>
  <p:outlineViewPr>
    <p:cViewPr>
      <p:scale>
        <a:sx n="66" d="100"/>
        <a:sy n="66"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C692520-E18A-4562-87B5-FF2A5D8CBAD5}"/>
              </a:ext>
            </a:extLst>
          </p:cNvPr>
          <p:cNvSpPr>
            <a:spLocks noGrp="1"/>
          </p:cNvSpPr>
          <p:nvPr>
            <p:ph sz="quarter" idx="13"/>
          </p:nvPr>
        </p:nvSpPr>
        <p:spPr>
          <a:xfrm>
            <a:off x="3997325" y="3025775"/>
            <a:ext cx="4276725" cy="671513"/>
          </a:xfrm>
        </p:spPr>
        <p:txBody>
          <a:bodyPr/>
          <a:lstStyle/>
          <a:p>
            <a:pPr lvl="0"/>
            <a:endParaRPr lang="en-IN" dirty="0"/>
          </a:p>
        </p:txBody>
      </p:sp>
    </p:spTree>
    <p:extLst>
      <p:ext uri="{BB962C8B-B14F-4D97-AF65-F5344CB8AC3E}">
        <p14:creationId xmlns:p14="http://schemas.microsoft.com/office/powerpoint/2010/main" val="228014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555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2CA0649C-31D2-4DF8-9EF2-2C6E79E7C092}"/>
              </a:ext>
            </a:extLst>
          </p:cNvPr>
          <p:cNvSpPr>
            <a:spLocks noGrp="1"/>
          </p:cNvSpPr>
          <p:nvPr>
            <p:ph sz="quarter" idx="17"/>
          </p:nvPr>
        </p:nvSpPr>
        <p:spPr>
          <a:xfrm>
            <a:off x="6475413" y="5754688"/>
            <a:ext cx="2289175" cy="442912"/>
          </a:xfrm>
        </p:spPr>
        <p:txBody>
          <a:bodyPr/>
          <a:lstStyle/>
          <a:p>
            <a:pPr lvl="0"/>
            <a:endParaRPr lang="en-IN" dirty="0"/>
          </a:p>
        </p:txBody>
      </p:sp>
      <p:sp>
        <p:nvSpPr>
          <p:cNvPr id="8" name="Content Placeholder 7">
            <a:extLst>
              <a:ext uri="{FF2B5EF4-FFF2-40B4-BE49-F238E27FC236}">
                <a16:creationId xmlns:a16="http://schemas.microsoft.com/office/drawing/2014/main" id="{F88FC698-C92C-428F-B93D-D40AE7E2A664}"/>
              </a:ext>
            </a:extLst>
          </p:cNvPr>
          <p:cNvSpPr>
            <a:spLocks noGrp="1"/>
          </p:cNvSpPr>
          <p:nvPr>
            <p:ph sz="quarter" idx="18"/>
          </p:nvPr>
        </p:nvSpPr>
        <p:spPr>
          <a:xfrm>
            <a:off x="8950325" y="5754688"/>
            <a:ext cx="2595563" cy="354012"/>
          </a:xfrm>
        </p:spPr>
        <p:txBody>
          <a:bodyPr/>
          <a:lstStyle/>
          <a:p>
            <a:pPr lvl="0"/>
            <a:endParaRPr lang="en-IN" dirty="0"/>
          </a:p>
        </p:txBody>
      </p:sp>
    </p:spTree>
    <p:extLst>
      <p:ext uri="{BB962C8B-B14F-4D97-AF65-F5344CB8AC3E}">
        <p14:creationId xmlns:p14="http://schemas.microsoft.com/office/powerpoint/2010/main" val="240390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30" r:id="rId4"/>
    <p:sldLayoutId id="2147483714" r:id="rId5"/>
    <p:sldLayoutId id="2147483729" r:id="rId6"/>
    <p:sldLayoutId id="2147483725" r:id="rId7"/>
    <p:sldLayoutId id="2147483726" r:id="rId8"/>
    <p:sldLayoutId id="2147483727" r:id="rId9"/>
    <p:sldLayoutId id="2147483728" r:id="rId10"/>
    <p:sldLayoutId id="2147483718" r:id="rId11"/>
    <p:sldLayoutId id="2147483715" r:id="rId12"/>
    <p:sldLayoutId id="2147483716" r:id="rId13"/>
    <p:sldLayoutId id="2147483719" r:id="rId14"/>
    <p:sldLayoutId id="2147483720" r:id="rId15"/>
    <p:sldLayoutId id="2147483723" r:id="rId16"/>
    <p:sldLayoutId id="2147483724" r:id="rId17"/>
    <p:sldLayoutId id="2147483713" r:id="rId18"/>
    <p:sldLayoutId id="2147483717" r:id="rId19"/>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Describe Websites and Webpages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10706100" cy="1950861"/>
          </a:xfrm>
        </p:spPr>
        <p:txBody>
          <a:bodyPr/>
          <a:lstStyle/>
          <a:p>
            <a:r>
              <a:rPr lang="en-US" dirty="0"/>
              <a:t>Identify the types of websites</a:t>
            </a:r>
          </a:p>
          <a:p>
            <a:r>
              <a:rPr lang="en-US" dirty="0"/>
              <a:t>Explain the pros and cons of web apps</a:t>
            </a:r>
          </a:p>
          <a:p>
            <a:r>
              <a:rPr lang="en-US" dirty="0"/>
              <a:t>Identify the major components of a webpage</a:t>
            </a:r>
          </a:p>
          <a:p>
            <a:r>
              <a:rPr lang="en-US" dirty="0"/>
              <a:t>Identify secure and insecure websites</a:t>
            </a:r>
          </a:p>
        </p:txBody>
      </p:sp>
      <p:pic>
        <p:nvPicPr>
          <p:cNvPr id="7" name="Content Placeholder 6" descr="Pages from two websites are shown for comparison. The ESPN website shows videos you can click to play, updated scores to ongoing games, and links to sports news stories. The Sports Reference website focuses on sports statistics only, as shown in its statement of purpose and links to baseball and basketball statistics.">
            <a:extLst>
              <a:ext uri="{FF2B5EF4-FFF2-40B4-BE49-F238E27FC236}">
                <a16:creationId xmlns:a16="http://schemas.microsoft.com/office/drawing/2014/main" id="{93BCE5AD-2BB7-4FCE-BE22-76F2EEED631E}"/>
              </a:ext>
            </a:extLst>
          </p:cNvPr>
          <p:cNvPicPr>
            <a:picLocks noGrp="1" noChangeAspect="1"/>
          </p:cNvPicPr>
          <p:nvPr>
            <p:ph sz="quarter" idx="17"/>
          </p:nvPr>
        </p:nvPicPr>
        <p:blipFill>
          <a:blip r:embed="rId2"/>
          <a:stretch>
            <a:fillRect/>
          </a:stretch>
        </p:blipFill>
        <p:spPr>
          <a:xfrm>
            <a:off x="742950" y="3491731"/>
            <a:ext cx="5936504" cy="2316212"/>
          </a:xfrm>
        </p:spPr>
      </p:pic>
      <p:pic>
        <p:nvPicPr>
          <p:cNvPr id="10" name="Content Placeholder 9" descr="Two online web apps are shown in separate browser windows: Microsoft Excel Online and Google Docs. In each window, the name of the web app is displayed on a tab at the top left of the window. The Excel Online window shows a Personal Monthly Budget spreadsheet. The Google Docs window shows an opening screen where you can click a &quot;plus sign&quot; icon to create, edit, and share web app documents. Web apps provide tools similar to those in traditional apps that you install on a computer.">
            <a:extLst>
              <a:ext uri="{FF2B5EF4-FFF2-40B4-BE49-F238E27FC236}">
                <a16:creationId xmlns:a16="http://schemas.microsoft.com/office/drawing/2014/main" id="{2E13D080-88E8-48B9-8DF1-95E2646B4C1E}"/>
              </a:ext>
            </a:extLst>
          </p:cNvPr>
          <p:cNvPicPr>
            <a:picLocks noGrp="1" noChangeAspect="1"/>
          </p:cNvPicPr>
          <p:nvPr>
            <p:ph sz="quarter" idx="18"/>
          </p:nvPr>
        </p:nvPicPr>
        <p:blipFill>
          <a:blip r:embed="rId3"/>
          <a:stretch>
            <a:fillRect/>
          </a:stretch>
        </p:blipFill>
        <p:spPr>
          <a:xfrm>
            <a:off x="7094049" y="3429000"/>
            <a:ext cx="4524463" cy="2662742"/>
          </a:xfrm>
        </p:spPr>
      </p:pic>
    </p:spTree>
    <p:extLst>
      <p:ext uri="{BB962C8B-B14F-4D97-AF65-F5344CB8AC3E}">
        <p14:creationId xmlns:p14="http://schemas.microsoft.com/office/powerpoint/2010/main" val="74417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Identify Types of Websites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1909939" cy="381706"/>
          </a:xfrm>
        </p:spPr>
        <p:txBody>
          <a:bodyPr/>
          <a:lstStyle/>
          <a:p>
            <a:pPr marL="0" indent="0">
              <a:buNone/>
            </a:pPr>
            <a:r>
              <a:rPr lang="en-US" dirty="0"/>
              <a:t>Categories</a:t>
            </a:r>
          </a:p>
        </p:txBody>
      </p:sp>
      <p:graphicFrame>
        <p:nvGraphicFramePr>
          <p:cNvPr id="5" name="Content Placeholder 4" descr="Table is accessible to screen readers">
            <a:extLst>
              <a:ext uri="{FF2B5EF4-FFF2-40B4-BE49-F238E27FC236}">
                <a16:creationId xmlns:a16="http://schemas.microsoft.com/office/drawing/2014/main" id="{F4B0A592-21F2-4B33-8971-184CB1C1D5E7}"/>
              </a:ext>
            </a:extLst>
          </p:cNvPr>
          <p:cNvGraphicFramePr>
            <a:graphicFrameLocks noGrp="1"/>
          </p:cNvGraphicFramePr>
          <p:nvPr>
            <p:ph sz="quarter" idx="17"/>
            <p:extLst>
              <p:ext uri="{D42A27DB-BD31-4B8C-83A1-F6EECF244321}">
                <p14:modId xmlns:p14="http://schemas.microsoft.com/office/powerpoint/2010/main" val="3081310277"/>
              </p:ext>
            </p:extLst>
          </p:nvPr>
        </p:nvGraphicFramePr>
        <p:xfrm>
          <a:off x="742949" y="1760379"/>
          <a:ext cx="6233583" cy="4389120"/>
        </p:xfrm>
        <a:graphic>
          <a:graphicData uri="http://schemas.openxmlformats.org/drawingml/2006/table">
            <a:tbl>
              <a:tblPr firstRow="1" bandRow="1">
                <a:tableStyleId>{5C22544A-7EE6-4342-B048-85BDC9FD1C3A}</a:tableStyleId>
              </a:tblPr>
              <a:tblGrid>
                <a:gridCol w="2030225">
                  <a:extLst>
                    <a:ext uri="{9D8B030D-6E8A-4147-A177-3AD203B41FA5}">
                      <a16:colId xmlns:a16="http://schemas.microsoft.com/office/drawing/2014/main" val="2580432936"/>
                    </a:ext>
                  </a:extLst>
                </a:gridCol>
                <a:gridCol w="2406832">
                  <a:extLst>
                    <a:ext uri="{9D8B030D-6E8A-4147-A177-3AD203B41FA5}">
                      <a16:colId xmlns:a16="http://schemas.microsoft.com/office/drawing/2014/main" val="3208097603"/>
                    </a:ext>
                  </a:extLst>
                </a:gridCol>
                <a:gridCol w="1796526">
                  <a:extLst>
                    <a:ext uri="{9D8B030D-6E8A-4147-A177-3AD203B41FA5}">
                      <a16:colId xmlns:a16="http://schemas.microsoft.com/office/drawing/2014/main" val="3147030740"/>
                    </a:ext>
                  </a:extLst>
                </a:gridCol>
              </a:tblGrid>
              <a:tr h="0">
                <a:tc>
                  <a:txBody>
                    <a:bodyPr/>
                    <a:lstStyle/>
                    <a:p>
                      <a:r>
                        <a:rPr lang="en-IN" sz="1600" dirty="0">
                          <a:solidFill>
                            <a:srgbClr val="000000"/>
                          </a:solidFill>
                          <a:latin typeface="Arial" panose="020B0604020202020204" pitchFamily="34" charset="0"/>
                          <a:cs typeface="Arial" panose="020B0604020202020204" pitchFamily="34" charset="0"/>
                        </a:rPr>
                        <a:t>Banking and finance</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Entertainment</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Portals</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5971236"/>
                  </a:ext>
                </a:extLst>
              </a:tr>
              <a:tr h="0">
                <a:tc>
                  <a:txBody>
                    <a:bodyPr/>
                    <a:lstStyle/>
                    <a:p>
                      <a:r>
                        <a:rPr lang="en-IN" sz="1600" dirty="0">
                          <a:solidFill>
                            <a:srgbClr val="000000"/>
                          </a:solidFill>
                          <a:latin typeface="Arial" panose="020B0604020202020204" pitchFamily="34" charset="0"/>
                          <a:cs typeface="Arial" panose="020B0604020202020204" pitchFamily="34" charset="0"/>
                        </a:rPr>
                        <a:t>Blogs</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Government or organization</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Retail and auctions</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7732589"/>
                  </a:ext>
                </a:extLst>
              </a:tr>
              <a:tr h="0">
                <a:tc>
                  <a:txBody>
                    <a:bodyPr/>
                    <a:lstStyle/>
                    <a:p>
                      <a:r>
                        <a:rPr lang="en-IN" sz="1600" dirty="0">
                          <a:solidFill>
                            <a:srgbClr val="000000"/>
                          </a:solidFill>
                          <a:latin typeface="Arial" panose="020B0604020202020204" pitchFamily="34" charset="0"/>
                          <a:cs typeface="Arial" panose="020B0604020202020204" pitchFamily="34" charset="0"/>
                        </a:rPr>
                        <a:t>Bookmarking</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Health and fitness</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Science</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7767299"/>
                  </a:ext>
                </a:extLst>
              </a:tr>
              <a:tr h="0">
                <a:tc>
                  <a:txBody>
                    <a:bodyPr/>
                    <a:lstStyle/>
                    <a:p>
                      <a:r>
                        <a:rPr lang="en-IN" sz="1600" dirty="0">
                          <a:solidFill>
                            <a:srgbClr val="000000"/>
                          </a:solidFill>
                          <a:latin typeface="Arial" panose="020B0604020202020204" pitchFamily="34" charset="0"/>
                          <a:cs typeface="Arial" panose="020B0604020202020204" pitchFamily="34" charset="0"/>
                        </a:rPr>
                        <a:t>Business</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Information and research</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Search sites</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8266842"/>
                  </a:ext>
                </a:extLst>
              </a:tr>
              <a:tr h="0">
                <a:tc>
                  <a:txBody>
                    <a:bodyPr/>
                    <a:lstStyle/>
                    <a:p>
                      <a:r>
                        <a:rPr lang="en-IN" sz="1600" dirty="0">
                          <a:solidFill>
                            <a:srgbClr val="000000"/>
                          </a:solidFill>
                          <a:latin typeface="Arial" panose="020B0604020202020204" pitchFamily="34" charset="0"/>
                          <a:cs typeface="Arial" panose="020B0604020202020204" pitchFamily="34" charset="0"/>
                        </a:rPr>
                        <a:t>Careers and employment</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Mapping</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Travel and tourism</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2628438"/>
                  </a:ext>
                </a:extLst>
              </a:tr>
              <a:tr h="123809">
                <a:tc>
                  <a:txBody>
                    <a:bodyPr/>
                    <a:lstStyle/>
                    <a:p>
                      <a:r>
                        <a:rPr lang="en-IN" sz="1600" dirty="0">
                          <a:solidFill>
                            <a:srgbClr val="000000"/>
                          </a:solidFill>
                          <a:latin typeface="Arial" panose="020B0604020202020204" pitchFamily="34" charset="0"/>
                          <a:cs typeface="Arial" panose="020B0604020202020204" pitchFamily="34" charset="0"/>
                        </a:rPr>
                        <a:t>Content aggregation</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Media sharing</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Website creation and management</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0022847"/>
                  </a:ext>
                </a:extLst>
              </a:tr>
              <a:tr h="123809">
                <a:tc>
                  <a:txBody>
                    <a:bodyPr/>
                    <a:lstStyle/>
                    <a:p>
                      <a:r>
                        <a:rPr lang="en-IN" sz="1600" dirty="0">
                          <a:solidFill>
                            <a:srgbClr val="000000"/>
                          </a:solidFill>
                          <a:latin typeface="Arial" panose="020B0604020202020204" pitchFamily="34" charset="0"/>
                          <a:cs typeface="Arial" panose="020B0604020202020204" pitchFamily="34" charset="0"/>
                        </a:rPr>
                        <a:t>E-commerce</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News, weather, sports, and other mass media</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Web apps and software as a service (SaaS)</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1978060"/>
                  </a:ext>
                </a:extLst>
              </a:tr>
              <a:tr h="0">
                <a:tc>
                  <a:txBody>
                    <a:bodyPr/>
                    <a:lstStyle/>
                    <a:p>
                      <a:r>
                        <a:rPr lang="en-IN" sz="1600" dirty="0">
                          <a:solidFill>
                            <a:srgbClr val="000000"/>
                          </a:solidFill>
                          <a:latin typeface="Arial" panose="020B0604020202020204" pitchFamily="34" charset="0"/>
                          <a:cs typeface="Arial" panose="020B0604020202020204" pitchFamily="34" charset="0"/>
                        </a:rPr>
                        <a:t>educational</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Online social networks</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rgbClr val="000000"/>
                          </a:solidFill>
                          <a:latin typeface="Arial" panose="020B0604020202020204" pitchFamily="34" charset="0"/>
                          <a:cs typeface="Arial" panose="020B0604020202020204" pitchFamily="34" charset="0"/>
                        </a:rPr>
                        <a:t>Wikis and collaboration</a:t>
                      </a:r>
                    </a:p>
                  </a:txBody>
                  <a:tcPr marL="23922" marR="239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7010653"/>
                  </a:ext>
                </a:extLst>
              </a:tr>
            </a:tbl>
          </a:graphicData>
        </a:graphic>
      </p:graphicFrame>
      <p:pic>
        <p:nvPicPr>
          <p:cNvPr id="8" name="Content Placeholder 7" descr="Hands are holding a smartphone overlaid with conceptual icons for various types of web use:  (1) to access information,  (2) to communicate with others, and (3) to conduct transactions. A fourth callout notes that the web is part of the Internet.">
            <a:extLst>
              <a:ext uri="{FF2B5EF4-FFF2-40B4-BE49-F238E27FC236}">
                <a16:creationId xmlns:a16="http://schemas.microsoft.com/office/drawing/2014/main" id="{61052390-F139-4375-87A1-1DCB3FBDB36F}"/>
              </a:ext>
            </a:extLst>
          </p:cNvPr>
          <p:cNvPicPr>
            <a:picLocks noGrp="1" noChangeAspect="1"/>
          </p:cNvPicPr>
          <p:nvPr>
            <p:ph sz="quarter" idx="18"/>
          </p:nvPr>
        </p:nvPicPr>
        <p:blipFill>
          <a:blip r:embed="rId2"/>
          <a:stretch>
            <a:fillRect/>
          </a:stretch>
        </p:blipFill>
        <p:spPr>
          <a:xfrm>
            <a:off x="7123863" y="3946749"/>
            <a:ext cx="4758350" cy="1692726"/>
          </a:xfrm>
        </p:spPr>
      </p:pic>
    </p:spTree>
    <p:extLst>
      <p:ext uri="{BB962C8B-B14F-4D97-AF65-F5344CB8AC3E}">
        <p14:creationId xmlns:p14="http://schemas.microsoft.com/office/powerpoint/2010/main" val="406649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Explain the Pros and Cons of Web Apps</a:t>
            </a:r>
            <a:endParaRPr lang="en-IN" dirty="0"/>
          </a:p>
        </p:txBody>
      </p:sp>
      <p:graphicFrame>
        <p:nvGraphicFramePr>
          <p:cNvPr id="4" name="Content Placeholder 3" descr="Table is accessible to screen readers">
            <a:extLst>
              <a:ext uri="{FF2B5EF4-FFF2-40B4-BE49-F238E27FC236}">
                <a16:creationId xmlns:a16="http://schemas.microsoft.com/office/drawing/2014/main" id="{1696A56E-CD13-4E6A-A1FD-1E9408FCB219}"/>
              </a:ext>
            </a:extLst>
          </p:cNvPr>
          <p:cNvGraphicFramePr>
            <a:graphicFrameLocks noGrp="1"/>
          </p:cNvGraphicFramePr>
          <p:nvPr>
            <p:ph sz="quarter" idx="16"/>
            <p:extLst>
              <p:ext uri="{D42A27DB-BD31-4B8C-83A1-F6EECF244321}">
                <p14:modId xmlns:p14="http://schemas.microsoft.com/office/powerpoint/2010/main" val="1185138557"/>
              </p:ext>
            </p:extLst>
          </p:nvPr>
        </p:nvGraphicFramePr>
        <p:xfrm>
          <a:off x="990453" y="1415658"/>
          <a:ext cx="10211094" cy="4206240"/>
        </p:xfrm>
        <a:graphic>
          <a:graphicData uri="http://schemas.openxmlformats.org/drawingml/2006/table">
            <a:tbl>
              <a:tblPr firstRow="1" bandRow="1">
                <a:tableStyleId>{5C22544A-7EE6-4342-B048-85BDC9FD1C3A}</a:tableStyleId>
              </a:tblPr>
              <a:tblGrid>
                <a:gridCol w="5105547">
                  <a:extLst>
                    <a:ext uri="{9D8B030D-6E8A-4147-A177-3AD203B41FA5}">
                      <a16:colId xmlns:a16="http://schemas.microsoft.com/office/drawing/2014/main" val="1238424107"/>
                    </a:ext>
                  </a:extLst>
                </a:gridCol>
                <a:gridCol w="5105547">
                  <a:extLst>
                    <a:ext uri="{9D8B030D-6E8A-4147-A177-3AD203B41FA5}">
                      <a16:colId xmlns:a16="http://schemas.microsoft.com/office/drawing/2014/main" val="3598654691"/>
                    </a:ext>
                  </a:extLst>
                </a:gridCol>
              </a:tblGrid>
              <a:tr h="370840">
                <a:tc>
                  <a:txBody>
                    <a:bodyPr/>
                    <a:lstStyle/>
                    <a:p>
                      <a:r>
                        <a:rPr lang="en-IN" sz="2000" dirty="0">
                          <a:solidFill>
                            <a:sysClr val="windowText" lastClr="000000"/>
                          </a:solidFill>
                          <a:latin typeface="Arial" panose="020B0604020202020204" pitchFamily="34" charset="0"/>
                          <a:cs typeface="Arial" panose="020B0604020202020204" pitchFamily="34" charset="0"/>
                        </a:rPr>
                        <a:t>Pros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Cons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25771588"/>
                  </a:ext>
                </a:extLst>
              </a:tr>
              <a:tr h="370840">
                <a:tc>
                  <a:txBody>
                    <a:bodyPr/>
                    <a:lstStyle/>
                    <a:p>
                      <a:r>
                        <a:rPr lang="en-IN" sz="2000" dirty="0">
                          <a:solidFill>
                            <a:sysClr val="windowText" lastClr="000000"/>
                          </a:solidFill>
                          <a:latin typeface="Arial" panose="020B0604020202020204" pitchFamily="34" charset="0"/>
                          <a:cs typeface="Arial" panose="020B0604020202020204" pitchFamily="34" charset="0"/>
                        </a:rPr>
                        <a:t>Access web apps from any device with a browser and Internet connection.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You must be online to use web apps.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68346234"/>
                  </a:ext>
                </a:extLst>
              </a:tr>
              <a:tr h="370840">
                <a:tc>
                  <a:txBody>
                    <a:bodyPr/>
                    <a:lstStyle/>
                    <a:p>
                      <a:r>
                        <a:rPr lang="en-IN" sz="2000" dirty="0">
                          <a:solidFill>
                            <a:sysClr val="windowText" lastClr="000000"/>
                          </a:solidFill>
                          <a:latin typeface="Arial" panose="020B0604020202020204" pitchFamily="34" charset="0"/>
                          <a:cs typeface="Arial" panose="020B0604020202020204" pitchFamily="34" charset="0"/>
                        </a:rPr>
                        <a:t>Collaborate with others no matter their location.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Your files are more vulnerable to security and privacy violations.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02969476"/>
                  </a:ext>
                </a:extLst>
              </a:tr>
              <a:tr h="370840">
                <a:tc>
                  <a:txBody>
                    <a:bodyPr/>
                    <a:lstStyle/>
                    <a:p>
                      <a:r>
                        <a:rPr lang="en-IN" sz="2000" dirty="0">
                          <a:solidFill>
                            <a:sysClr val="windowText" lastClr="000000"/>
                          </a:solidFill>
                          <a:latin typeface="Arial" panose="020B0604020202020204" pitchFamily="34" charset="0"/>
                          <a:cs typeface="Arial" panose="020B0604020202020204" pitchFamily="34" charset="0"/>
                        </a:rPr>
                        <a:t>Store your work on the app’s website so you can access it anytime and anywhere.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If the web app provider has technical problems, you might not be able to access your work.</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34146275"/>
                  </a:ext>
                </a:extLst>
              </a:tr>
              <a:tr h="370840">
                <a:tc>
                  <a:txBody>
                    <a:bodyPr/>
                    <a:lstStyle/>
                    <a:p>
                      <a:r>
                        <a:rPr lang="en-IN" sz="2000" dirty="0">
                          <a:solidFill>
                            <a:sysClr val="windowText" lastClr="000000"/>
                          </a:solidFill>
                          <a:latin typeface="Arial" panose="020B0604020202020204" pitchFamily="34" charset="0"/>
                          <a:cs typeface="Arial" panose="020B0604020202020204" pitchFamily="34" charset="0"/>
                        </a:rPr>
                        <a:t>Save storage space on your device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If the web app provider goes out of business, you can lose your files.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56170121"/>
                  </a:ext>
                </a:extLst>
              </a:tr>
              <a:tr h="370840">
                <a:tc>
                  <a:txBody>
                    <a:bodyPr/>
                    <a:lstStyle/>
                    <a:p>
                      <a:r>
                        <a:rPr lang="en-IN" sz="2000" dirty="0">
                          <a:solidFill>
                            <a:sysClr val="windowText" lastClr="000000"/>
                          </a:solidFill>
                          <a:latin typeface="Arial" panose="020B0604020202020204" pitchFamily="34" charset="0"/>
                          <a:cs typeface="Arial" panose="020B0604020202020204" pitchFamily="34" charset="0"/>
                        </a:rPr>
                        <a:t>Access the latest version of the app without installing updates.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Web apps often offer fewer features and may run more slowly than installed apps.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14138264"/>
                  </a:ext>
                </a:extLst>
              </a:tr>
            </a:tbl>
          </a:graphicData>
        </a:graphic>
      </p:graphicFrame>
    </p:spTree>
    <p:extLst>
      <p:ext uri="{BB962C8B-B14F-4D97-AF65-F5344CB8AC3E}">
        <p14:creationId xmlns:p14="http://schemas.microsoft.com/office/powerpoint/2010/main" val="58788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The Major Components of a Webpage</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49"/>
            <a:ext cx="2700161" cy="4615039"/>
          </a:xfrm>
        </p:spPr>
        <p:txBody>
          <a:bodyPr/>
          <a:lstStyle/>
          <a:p>
            <a:pPr marL="0" indent="0">
              <a:buNone/>
            </a:pPr>
            <a:r>
              <a:rPr lang="en-US" dirty="0"/>
              <a:t>Five Major Areas</a:t>
            </a:r>
          </a:p>
          <a:p>
            <a:r>
              <a:rPr lang="en-US" dirty="0"/>
              <a:t>Header</a:t>
            </a:r>
          </a:p>
          <a:p>
            <a:r>
              <a:rPr lang="en-US" dirty="0"/>
              <a:t>Navigation bar</a:t>
            </a:r>
          </a:p>
          <a:p>
            <a:r>
              <a:rPr lang="en-US" dirty="0"/>
              <a:t>Body</a:t>
            </a:r>
          </a:p>
          <a:p>
            <a:r>
              <a:rPr lang="en-US" dirty="0"/>
              <a:t>Sidebar</a:t>
            </a:r>
          </a:p>
          <a:p>
            <a:r>
              <a:rPr lang="en-US" dirty="0"/>
              <a:t>Footer</a:t>
            </a:r>
          </a:p>
        </p:txBody>
      </p:sp>
      <p:pic>
        <p:nvPicPr>
          <p:cNvPr id="7" name="Content Placeholder 6" descr="The U.S. Fish and Wildlife Service home page is shown to illustrate the following webpage parts: A header at the top contains a logo and text identifying the organization, a search box, and an opening photo and text. A navigation bar under the header shows text links to other parts of the website. Sidebars containing supplemental materials, links, and advertisements appear to the left and right of the body or main content of the webpage that includes photos and text. At the bottom of the webpage is a footer with additional links and information about the website.">
            <a:extLst>
              <a:ext uri="{FF2B5EF4-FFF2-40B4-BE49-F238E27FC236}">
                <a16:creationId xmlns:a16="http://schemas.microsoft.com/office/drawing/2014/main" id="{998C245B-5B30-4465-AEB1-6B4EBB0D0ECB}"/>
              </a:ext>
            </a:extLst>
          </p:cNvPr>
          <p:cNvPicPr>
            <a:picLocks noGrp="1" noChangeAspect="1"/>
          </p:cNvPicPr>
          <p:nvPr>
            <p:ph sz="quarter" idx="17"/>
          </p:nvPr>
        </p:nvPicPr>
        <p:blipFill>
          <a:blip r:embed="rId2"/>
          <a:stretch>
            <a:fillRect/>
          </a:stretch>
        </p:blipFill>
        <p:spPr>
          <a:xfrm>
            <a:off x="3600572" y="1454079"/>
            <a:ext cx="3939486" cy="2925551"/>
          </a:xfrm>
        </p:spPr>
      </p:pic>
      <p:pic>
        <p:nvPicPr>
          <p:cNvPr id="10" name="Content Placeholder 9" descr="The Cengage home page is shown as an example of a webpage that  has common webpage elements: graphics (the Cengage logo), webpage text (&quot;Learn More for Less,&quot;) a photo (a student with school building in background), and links to additional webpages (Learn More, Instructors, Students, Professionals).">
            <a:extLst>
              <a:ext uri="{FF2B5EF4-FFF2-40B4-BE49-F238E27FC236}">
                <a16:creationId xmlns:a16="http://schemas.microsoft.com/office/drawing/2014/main" id="{4E265AF1-7B08-41C6-B4F2-5A3532858074}"/>
              </a:ext>
            </a:extLst>
          </p:cNvPr>
          <p:cNvPicPr>
            <a:picLocks noGrp="1" noChangeAspect="1"/>
          </p:cNvPicPr>
          <p:nvPr>
            <p:ph sz="quarter" idx="18"/>
          </p:nvPr>
        </p:nvPicPr>
        <p:blipFill>
          <a:blip r:embed="rId3"/>
          <a:stretch>
            <a:fillRect/>
          </a:stretch>
        </p:blipFill>
        <p:spPr>
          <a:xfrm>
            <a:off x="7676284" y="2013236"/>
            <a:ext cx="4289549" cy="1807237"/>
          </a:xfrm>
        </p:spPr>
      </p:pic>
    </p:spTree>
    <p:extLst>
      <p:ext uri="{BB962C8B-B14F-4D97-AF65-F5344CB8AC3E}">
        <p14:creationId xmlns:p14="http://schemas.microsoft.com/office/powerpoint/2010/main" val="274950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Identify Secure and Insecure Websites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49"/>
            <a:ext cx="5612694" cy="4773083"/>
          </a:xfrm>
        </p:spPr>
        <p:txBody>
          <a:bodyPr/>
          <a:lstStyle/>
          <a:p>
            <a:pPr marL="0" indent="0">
              <a:buNone/>
            </a:pPr>
            <a:r>
              <a:rPr lang="en-US" dirty="0"/>
              <a:t>Secure Websites</a:t>
            </a:r>
          </a:p>
          <a:p>
            <a:r>
              <a:rPr lang="en-US" dirty="0"/>
              <a:t>Use </a:t>
            </a:r>
            <a:r>
              <a:rPr lang="en-US" b="1" dirty="0">
                <a:solidFill>
                  <a:schemeClr val="accent1">
                    <a:lumMod val="50000"/>
                  </a:schemeClr>
                </a:solidFill>
              </a:rPr>
              <a:t>encryption</a:t>
            </a:r>
            <a:r>
              <a:rPr lang="en-US" b="1" dirty="0"/>
              <a:t> </a:t>
            </a:r>
            <a:r>
              <a:rPr lang="en-US" dirty="0"/>
              <a:t>to safeguard transmitted information</a:t>
            </a:r>
          </a:p>
          <a:p>
            <a:r>
              <a:rPr lang="en-US" b="1" dirty="0">
                <a:solidFill>
                  <a:schemeClr val="accent1">
                    <a:lumMod val="50000"/>
                  </a:schemeClr>
                </a:solidFill>
              </a:rPr>
              <a:t>Hypertext Transfer Protocol Secure (H</a:t>
            </a:r>
            <a:r>
              <a:rPr lang="en-US" sz="100" b="1" dirty="0">
                <a:solidFill>
                  <a:schemeClr val="accent1">
                    <a:lumMod val="50000"/>
                  </a:schemeClr>
                </a:solidFill>
              </a:rPr>
              <a:t> </a:t>
            </a:r>
            <a:r>
              <a:rPr lang="en-US" b="1" dirty="0">
                <a:solidFill>
                  <a:schemeClr val="accent1">
                    <a:lumMod val="50000"/>
                  </a:schemeClr>
                </a:solidFill>
              </a:rPr>
              <a:t>T</a:t>
            </a:r>
            <a:r>
              <a:rPr lang="en-US" sz="100" b="1" dirty="0">
                <a:solidFill>
                  <a:schemeClr val="accent1">
                    <a:lumMod val="50000"/>
                  </a:schemeClr>
                </a:solidFill>
              </a:rPr>
              <a:t> </a:t>
            </a:r>
            <a:r>
              <a:rPr lang="en-US" b="1" dirty="0">
                <a:solidFill>
                  <a:schemeClr val="accent1">
                    <a:lumMod val="50000"/>
                  </a:schemeClr>
                </a:solidFill>
              </a:rPr>
              <a:t>T</a:t>
            </a:r>
            <a:r>
              <a:rPr lang="en-US" sz="100" b="1" dirty="0">
                <a:solidFill>
                  <a:schemeClr val="accent1">
                    <a:lumMod val="50000"/>
                  </a:schemeClr>
                </a:solidFill>
              </a:rPr>
              <a:t> </a:t>
            </a:r>
            <a:r>
              <a:rPr lang="en-US" b="1" dirty="0">
                <a:solidFill>
                  <a:schemeClr val="accent1">
                    <a:lumMod val="50000"/>
                  </a:schemeClr>
                </a:solidFill>
              </a:rPr>
              <a:t>P</a:t>
            </a:r>
            <a:r>
              <a:rPr lang="en-US" sz="100" b="1" dirty="0">
                <a:solidFill>
                  <a:schemeClr val="accent1">
                    <a:lumMod val="50000"/>
                  </a:schemeClr>
                </a:solidFill>
              </a:rPr>
              <a:t> </a:t>
            </a:r>
            <a:r>
              <a:rPr lang="en-US" b="1" dirty="0">
                <a:solidFill>
                  <a:schemeClr val="accent1">
                    <a:lumMod val="50000"/>
                  </a:schemeClr>
                </a:solidFill>
              </a:rPr>
              <a:t>S)</a:t>
            </a:r>
          </a:p>
          <a:p>
            <a:r>
              <a:rPr lang="en-US" dirty="0"/>
              <a:t>Use </a:t>
            </a:r>
            <a:r>
              <a:rPr lang="en-US" b="1" dirty="0">
                <a:solidFill>
                  <a:schemeClr val="accent1">
                    <a:lumMod val="50000"/>
                  </a:schemeClr>
                </a:solidFill>
              </a:rPr>
              <a:t>digital certificates</a:t>
            </a:r>
            <a:r>
              <a:rPr lang="en-US" b="1" dirty="0"/>
              <a:t> </a:t>
            </a:r>
            <a:r>
              <a:rPr lang="en-US" dirty="0"/>
              <a:t>to vouch for authenticity of the website</a:t>
            </a:r>
          </a:p>
          <a:p>
            <a:r>
              <a:rPr lang="en-US" dirty="0"/>
              <a:t>Lock icon</a:t>
            </a:r>
          </a:p>
          <a:p>
            <a:r>
              <a:rPr lang="en-US" dirty="0"/>
              <a:t>Requires sign-in with username/password before entering sensitive information</a:t>
            </a:r>
          </a:p>
        </p:txBody>
      </p:sp>
      <p:pic>
        <p:nvPicPr>
          <p:cNvPr id="7" name="Content Placeholder 6" descr="A Bank of America webpage is shown to illustrate features of a secure website: a lock icon in the address bar indicates a secure connection, as does &quot;https&quot; in the URL. In the address bar, you can click the name of the organization to display the website's digital certificate. There is also a link to sign in with a user name and password, which you should do before entering sensitive information.">
            <a:extLst>
              <a:ext uri="{FF2B5EF4-FFF2-40B4-BE49-F238E27FC236}">
                <a16:creationId xmlns:a16="http://schemas.microsoft.com/office/drawing/2014/main" id="{E2A2F8CC-F790-4291-8E95-0D1BF4693C99}"/>
              </a:ext>
            </a:extLst>
          </p:cNvPr>
          <p:cNvPicPr>
            <a:picLocks noGrp="1" noChangeAspect="1"/>
          </p:cNvPicPr>
          <p:nvPr>
            <p:ph sz="quarter" idx="17"/>
          </p:nvPr>
        </p:nvPicPr>
        <p:blipFill>
          <a:blip r:embed="rId2"/>
          <a:stretch>
            <a:fillRect/>
          </a:stretch>
        </p:blipFill>
        <p:spPr>
          <a:xfrm>
            <a:off x="6470695" y="3429000"/>
            <a:ext cx="5324025" cy="2181976"/>
          </a:xfrm>
        </p:spPr>
      </p:pic>
    </p:spTree>
    <p:extLst>
      <p:ext uri="{BB962C8B-B14F-4D97-AF65-F5344CB8AC3E}">
        <p14:creationId xmlns:p14="http://schemas.microsoft.com/office/powerpoint/2010/main" val="206152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Use E-Commerce</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10706100" cy="1747661"/>
          </a:xfrm>
        </p:spPr>
        <p:txBody>
          <a:bodyPr/>
          <a:lstStyle/>
          <a:p>
            <a:r>
              <a:rPr lang="en-US" dirty="0"/>
              <a:t>Explain the role of e-commerce in daily life</a:t>
            </a:r>
          </a:p>
          <a:p>
            <a:r>
              <a:rPr lang="en-US" dirty="0"/>
              <a:t>Use e-commerce in business transactions</a:t>
            </a:r>
          </a:p>
          <a:p>
            <a:r>
              <a:rPr lang="en-US" dirty="0"/>
              <a:t>Use e-commerce in personal transactions</a:t>
            </a:r>
          </a:p>
          <a:p>
            <a:r>
              <a:rPr lang="en-US" dirty="0"/>
              <a:t>Explain how to find e-commerce deals</a:t>
            </a:r>
          </a:p>
        </p:txBody>
      </p:sp>
      <p:pic>
        <p:nvPicPr>
          <p:cNvPr id="7" name="Content Placeholder 6" descr="Five images show different tasks you can perform on websites: (1) Download and share videos, music, and photos (Apple Safari screen showing YouTube icon); (2) Shop for goods and services (smartphone with online shopping screen); (3) Communicate with other people and get expert advice (smartphone screen showing video chat with customer representative); (4) Search for information and conduct research (Google search box); (5) Make reservations (laptop with online booking website on screen).">
            <a:extLst>
              <a:ext uri="{FF2B5EF4-FFF2-40B4-BE49-F238E27FC236}">
                <a16:creationId xmlns:a16="http://schemas.microsoft.com/office/drawing/2014/main" id="{88823266-27EE-4536-B6A7-81C17F157413}"/>
              </a:ext>
            </a:extLst>
          </p:cNvPr>
          <p:cNvPicPr>
            <a:picLocks noGrp="1" noChangeAspect="1"/>
          </p:cNvPicPr>
          <p:nvPr>
            <p:ph sz="quarter" idx="17"/>
          </p:nvPr>
        </p:nvPicPr>
        <p:blipFill>
          <a:blip r:embed="rId2"/>
          <a:stretch>
            <a:fillRect/>
          </a:stretch>
        </p:blipFill>
        <p:spPr>
          <a:xfrm>
            <a:off x="4868043" y="3203083"/>
            <a:ext cx="3539649" cy="3017409"/>
          </a:xfrm>
        </p:spPr>
      </p:pic>
    </p:spTree>
    <p:extLst>
      <p:ext uri="{BB962C8B-B14F-4D97-AF65-F5344CB8AC3E}">
        <p14:creationId xmlns:p14="http://schemas.microsoft.com/office/powerpoint/2010/main" val="113047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Explain the Role of E-Commerce in Daily Life </a:t>
            </a:r>
            <a:r>
              <a:rPr lang="en-US" sz="2400" b="0" dirty="0"/>
              <a:t>(1 of 2)</a:t>
            </a:r>
            <a:endParaRPr lang="en-IN" sz="2400"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1"/>
            <a:ext cx="4377690" cy="399072"/>
          </a:xfrm>
        </p:spPr>
        <p:txBody>
          <a:bodyPr/>
          <a:lstStyle/>
          <a:p>
            <a:r>
              <a:rPr lang="en-US" dirty="0"/>
              <a:t>Types of e-commerce websites</a:t>
            </a:r>
          </a:p>
        </p:txBody>
      </p:sp>
      <p:graphicFrame>
        <p:nvGraphicFramePr>
          <p:cNvPr id="5" name="Content Placeholder 4" descr="Table is accessible to screen readers">
            <a:extLst>
              <a:ext uri="{FF2B5EF4-FFF2-40B4-BE49-F238E27FC236}">
                <a16:creationId xmlns:a16="http://schemas.microsoft.com/office/drawing/2014/main" id="{2FF1B5CE-FB43-4561-8333-BDC13349E515}"/>
              </a:ext>
            </a:extLst>
          </p:cNvPr>
          <p:cNvGraphicFramePr>
            <a:graphicFrameLocks noGrp="1"/>
          </p:cNvGraphicFramePr>
          <p:nvPr>
            <p:ph sz="quarter" idx="17"/>
            <p:extLst>
              <p:ext uri="{D42A27DB-BD31-4B8C-83A1-F6EECF244321}">
                <p14:modId xmlns:p14="http://schemas.microsoft.com/office/powerpoint/2010/main" val="1887673067"/>
              </p:ext>
            </p:extLst>
          </p:nvPr>
        </p:nvGraphicFramePr>
        <p:xfrm>
          <a:off x="1080868" y="2056057"/>
          <a:ext cx="10030264" cy="3108960"/>
        </p:xfrm>
        <a:graphic>
          <a:graphicData uri="http://schemas.openxmlformats.org/drawingml/2006/table">
            <a:tbl>
              <a:tblPr firstRow="1" bandRow="1">
                <a:tableStyleId>{5C22544A-7EE6-4342-B048-85BDC9FD1C3A}</a:tableStyleId>
              </a:tblPr>
              <a:tblGrid>
                <a:gridCol w="3415193">
                  <a:extLst>
                    <a:ext uri="{9D8B030D-6E8A-4147-A177-3AD203B41FA5}">
                      <a16:colId xmlns:a16="http://schemas.microsoft.com/office/drawing/2014/main" val="1263712199"/>
                    </a:ext>
                  </a:extLst>
                </a:gridCol>
                <a:gridCol w="3415193">
                  <a:extLst>
                    <a:ext uri="{9D8B030D-6E8A-4147-A177-3AD203B41FA5}">
                      <a16:colId xmlns:a16="http://schemas.microsoft.com/office/drawing/2014/main" val="2499312170"/>
                    </a:ext>
                  </a:extLst>
                </a:gridCol>
                <a:gridCol w="3199878">
                  <a:extLst>
                    <a:ext uri="{9D8B030D-6E8A-4147-A177-3AD203B41FA5}">
                      <a16:colId xmlns:a16="http://schemas.microsoft.com/office/drawing/2014/main" val="860043208"/>
                    </a:ext>
                  </a:extLst>
                </a:gridCol>
              </a:tblGrid>
              <a:tr h="370840">
                <a:tc>
                  <a:txBody>
                    <a:bodyPr/>
                    <a:lstStyle/>
                    <a:p>
                      <a:r>
                        <a:rPr lang="en-IN" sz="2000" dirty="0">
                          <a:solidFill>
                            <a:sysClr val="windowText" lastClr="000000"/>
                          </a:solidFill>
                          <a:latin typeface="Arial" panose="020B0604020202020204" pitchFamily="34" charset="0"/>
                          <a:cs typeface="Arial" panose="020B0604020202020204" pitchFamily="34" charset="0"/>
                        </a:rPr>
                        <a:t>Type of E- commerce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Description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Example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2039224"/>
                  </a:ext>
                </a:extLst>
              </a:tr>
              <a:tr h="370840">
                <a:tc>
                  <a:txBody>
                    <a:bodyPr/>
                    <a:lstStyle/>
                    <a:p>
                      <a:r>
                        <a:rPr lang="en-IN" sz="2000" b="1" dirty="0">
                          <a:solidFill>
                            <a:schemeClr val="tx1">
                              <a:lumMod val="75000"/>
                            </a:schemeClr>
                          </a:solidFill>
                          <a:latin typeface="Arial" panose="020B0604020202020204" pitchFamily="34" charset="0"/>
                          <a:cs typeface="Arial" panose="020B0604020202020204" pitchFamily="34" charset="0"/>
                        </a:rPr>
                        <a:t>Business-to-consumer (B2C)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Involves the sale of goods and services to the general public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Shopping websites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5110438"/>
                  </a:ext>
                </a:extLst>
              </a:tr>
              <a:tr h="370840">
                <a:tc>
                  <a:txBody>
                    <a:bodyPr/>
                    <a:lstStyle/>
                    <a:p>
                      <a:r>
                        <a:rPr lang="en-IN" sz="2000" b="1" dirty="0">
                          <a:solidFill>
                            <a:schemeClr val="tx1">
                              <a:lumMod val="75000"/>
                            </a:schemeClr>
                          </a:solidFill>
                          <a:latin typeface="Arial" panose="020B0604020202020204" pitchFamily="34" charset="0"/>
                          <a:cs typeface="Arial" panose="020B0604020202020204" pitchFamily="34" charset="0"/>
                        </a:rPr>
                        <a:t>Consumer-to-consumer (C2C)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Occurs when one consumer sells directly to another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Online auctions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19939105"/>
                  </a:ext>
                </a:extLst>
              </a:tr>
              <a:tr h="370840">
                <a:tc>
                  <a:txBody>
                    <a:bodyPr/>
                    <a:lstStyle/>
                    <a:p>
                      <a:r>
                        <a:rPr lang="en-IN" sz="2000" b="1" dirty="0">
                          <a:solidFill>
                            <a:schemeClr val="tx1">
                              <a:lumMod val="75000"/>
                            </a:schemeClr>
                          </a:solidFill>
                          <a:latin typeface="Arial" panose="020B0604020202020204" pitchFamily="34" charset="0"/>
                          <a:cs typeface="Arial" panose="020B0604020202020204" pitchFamily="34" charset="0"/>
                        </a:rPr>
                        <a:t>Business-to-business (B2B)</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Consists of business providing goods and services to other business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Market research websites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78030923"/>
                  </a:ext>
                </a:extLst>
              </a:tr>
            </a:tbl>
          </a:graphicData>
        </a:graphic>
      </p:graphicFrame>
    </p:spTree>
    <p:extLst>
      <p:ext uri="{BB962C8B-B14F-4D97-AF65-F5344CB8AC3E}">
        <p14:creationId xmlns:p14="http://schemas.microsoft.com/office/powerpoint/2010/main" val="380412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Explain the Role of E-Commerce in Daily Life </a:t>
            </a:r>
            <a:r>
              <a:rPr lang="en-US" sz="2400" b="0" dirty="0"/>
              <a:t>(2 of 2)</a:t>
            </a:r>
            <a:endParaRPr lang="en-IN" sz="2400"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49"/>
            <a:ext cx="10706100" cy="4079363"/>
          </a:xfrm>
        </p:spPr>
        <p:txBody>
          <a:bodyPr/>
          <a:lstStyle/>
          <a:p>
            <a:pPr marL="0" indent="0">
              <a:buNone/>
            </a:pPr>
            <a:r>
              <a:rPr lang="en-US" dirty="0"/>
              <a:t>Pros and cons of e-commerce for consumers</a:t>
            </a:r>
          </a:p>
          <a:p>
            <a:r>
              <a:rPr lang="en-US" dirty="0"/>
              <a:t>Pros</a:t>
            </a:r>
          </a:p>
          <a:p>
            <a:pPr marL="622800" lvl="1" indent="-320400">
              <a:spcBef>
                <a:spcPts val="1000"/>
              </a:spcBef>
              <a:buClr>
                <a:srgbClr val="004A78"/>
              </a:buClr>
            </a:pPr>
            <a:r>
              <a:rPr lang="en-US" dirty="0">
                <a:solidFill>
                  <a:srgbClr val="000000"/>
                </a:solidFill>
              </a:rPr>
              <a:t>Variety</a:t>
            </a:r>
          </a:p>
          <a:p>
            <a:pPr marL="622800" lvl="1" indent="-320400">
              <a:spcBef>
                <a:spcPts val="1000"/>
              </a:spcBef>
              <a:buClr>
                <a:srgbClr val="004A78"/>
              </a:buClr>
            </a:pPr>
            <a:r>
              <a:rPr lang="en-US" dirty="0">
                <a:solidFill>
                  <a:srgbClr val="000000"/>
                </a:solidFill>
              </a:rPr>
              <a:t>Convenience</a:t>
            </a:r>
          </a:p>
          <a:p>
            <a:pPr marL="622800" lvl="1" indent="-320400">
              <a:spcBef>
                <a:spcPts val="1000"/>
              </a:spcBef>
              <a:buClr>
                <a:srgbClr val="004A78"/>
              </a:buClr>
            </a:pPr>
            <a:r>
              <a:rPr lang="en-US" dirty="0">
                <a:solidFill>
                  <a:srgbClr val="000000"/>
                </a:solidFill>
              </a:rPr>
              <a:t>Budget</a:t>
            </a:r>
          </a:p>
          <a:p>
            <a:r>
              <a:rPr lang="en-US" dirty="0"/>
              <a:t>Cons</a:t>
            </a:r>
          </a:p>
          <a:p>
            <a:pPr marL="622800" lvl="1" indent="-320400">
              <a:spcBef>
                <a:spcPts val="1000"/>
              </a:spcBef>
              <a:buClr>
                <a:srgbClr val="004A78"/>
              </a:buClr>
            </a:pPr>
            <a:r>
              <a:rPr lang="en-US" dirty="0">
                <a:solidFill>
                  <a:srgbClr val="000000"/>
                </a:solidFill>
              </a:rPr>
              <a:t>Security</a:t>
            </a:r>
          </a:p>
          <a:p>
            <a:pPr marL="622800" lvl="1" indent="-320400">
              <a:spcBef>
                <a:spcPts val="1000"/>
              </a:spcBef>
              <a:buClr>
                <a:srgbClr val="004A78"/>
              </a:buClr>
            </a:pPr>
            <a:r>
              <a:rPr lang="en-US" dirty="0">
                <a:solidFill>
                  <a:srgbClr val="000000"/>
                </a:solidFill>
              </a:rPr>
              <a:t>Fraud</a:t>
            </a:r>
          </a:p>
          <a:p>
            <a:pPr marL="622800" lvl="1" indent="-320400">
              <a:spcBef>
                <a:spcPts val="1000"/>
              </a:spcBef>
              <a:buClr>
                <a:srgbClr val="004A78"/>
              </a:buClr>
            </a:pPr>
            <a:r>
              <a:rPr lang="en-US" dirty="0">
                <a:solidFill>
                  <a:srgbClr val="000000"/>
                </a:solidFill>
              </a:rPr>
              <a:t>Indirect experience</a:t>
            </a:r>
          </a:p>
        </p:txBody>
      </p:sp>
    </p:spTree>
    <p:extLst>
      <p:ext uri="{BB962C8B-B14F-4D97-AF65-F5344CB8AC3E}">
        <p14:creationId xmlns:p14="http://schemas.microsoft.com/office/powerpoint/2010/main" val="52993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Use E-Commerce in Business Transactions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1"/>
            <a:ext cx="10706100" cy="2139950"/>
          </a:xfrm>
        </p:spPr>
        <p:txBody>
          <a:bodyPr/>
          <a:lstStyle/>
          <a:p>
            <a:pPr marL="0" indent="0">
              <a:buNone/>
            </a:pPr>
            <a:r>
              <a:rPr lang="en-US" dirty="0"/>
              <a:t>B2B E-Commerce</a:t>
            </a:r>
          </a:p>
          <a:p>
            <a:r>
              <a:rPr lang="en-US" dirty="0"/>
              <a:t>Transferring goods, services, or information between businesses</a:t>
            </a:r>
          </a:p>
          <a:p>
            <a:r>
              <a:rPr lang="en-US" dirty="0"/>
              <a:t>Pricing can vary based upon the level of service provided, negotiated terms, and other factors</a:t>
            </a:r>
          </a:p>
          <a:p>
            <a:r>
              <a:rPr lang="en-US" dirty="0"/>
              <a:t>A team of people often review and make a purchasing decision</a:t>
            </a:r>
          </a:p>
        </p:txBody>
      </p:sp>
      <p:pic>
        <p:nvPicPr>
          <p:cNvPr id="7" name="Content Placeholder 6" descr="The Livingston International website is shown as an example of a B2B (business to business) website. The international freight and shipping website includes a sign-in link for clients, a link to request a quote rather than purchase items immediately, and a link to track shipments. Other links on the site have to do with shipping options, and show a clear business orientation.">
            <a:extLst>
              <a:ext uri="{FF2B5EF4-FFF2-40B4-BE49-F238E27FC236}">
                <a16:creationId xmlns:a16="http://schemas.microsoft.com/office/drawing/2014/main" id="{3E895A6E-365F-46AC-867C-0EA5CA1F2F4C}"/>
              </a:ext>
            </a:extLst>
          </p:cNvPr>
          <p:cNvPicPr>
            <a:picLocks noGrp="1" noChangeAspect="1"/>
          </p:cNvPicPr>
          <p:nvPr>
            <p:ph sz="quarter" idx="17"/>
          </p:nvPr>
        </p:nvPicPr>
        <p:blipFill>
          <a:blip r:embed="rId2"/>
          <a:stretch>
            <a:fillRect/>
          </a:stretch>
        </p:blipFill>
        <p:spPr>
          <a:xfrm>
            <a:off x="2169986" y="3539922"/>
            <a:ext cx="7987495" cy="2631949"/>
          </a:xfrm>
        </p:spPr>
      </p:pic>
    </p:spTree>
    <p:extLst>
      <p:ext uri="{BB962C8B-B14F-4D97-AF65-F5344CB8AC3E}">
        <p14:creationId xmlns:p14="http://schemas.microsoft.com/office/powerpoint/2010/main" val="59049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Use E-Commerce in Personal Transactions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5962650" cy="4479572"/>
          </a:xfrm>
        </p:spPr>
        <p:txBody>
          <a:bodyPr/>
          <a:lstStyle/>
          <a:p>
            <a:pPr marL="0" indent="0">
              <a:buNone/>
            </a:pPr>
            <a:r>
              <a:rPr lang="en-US" dirty="0"/>
              <a:t>B2C/E-Retail</a:t>
            </a:r>
          </a:p>
          <a:p>
            <a:r>
              <a:rPr lang="en-US" b="1" dirty="0">
                <a:solidFill>
                  <a:srgbClr val="004A78"/>
                </a:solidFill>
              </a:rPr>
              <a:t>Electronic storefront</a:t>
            </a:r>
          </a:p>
          <a:p>
            <a:r>
              <a:rPr lang="en-US" dirty="0"/>
              <a:t>Tracks your selected items using </a:t>
            </a:r>
            <a:r>
              <a:rPr lang="en-US" b="1" dirty="0">
                <a:solidFill>
                  <a:srgbClr val="004A78"/>
                </a:solidFill>
              </a:rPr>
              <a:t>cookies</a:t>
            </a:r>
            <a:endParaRPr lang="en-US" dirty="0">
              <a:solidFill>
                <a:srgbClr val="004A78"/>
              </a:solidFill>
            </a:endParaRPr>
          </a:p>
          <a:p>
            <a:r>
              <a:rPr lang="en-US" dirty="0"/>
              <a:t>Make secure e-commerce payments</a:t>
            </a:r>
          </a:p>
          <a:p>
            <a:pPr marL="622800" lvl="1" indent="-320400">
              <a:spcBef>
                <a:spcPts val="1000"/>
              </a:spcBef>
              <a:buClr>
                <a:srgbClr val="004A78"/>
              </a:buClr>
            </a:pPr>
            <a:r>
              <a:rPr lang="en-US" b="1" dirty="0"/>
              <a:t>3D Secure</a:t>
            </a:r>
          </a:p>
          <a:p>
            <a:pPr marL="622800" lvl="1" indent="-320400">
              <a:spcBef>
                <a:spcPts val="1000"/>
              </a:spcBef>
              <a:buClr>
                <a:srgbClr val="004A78"/>
              </a:buClr>
            </a:pPr>
            <a:r>
              <a:rPr lang="en-US" b="1" dirty="0"/>
              <a:t>Transport Layer Security (T</a:t>
            </a:r>
            <a:r>
              <a:rPr lang="en-US" sz="100" b="1" dirty="0"/>
              <a:t> </a:t>
            </a:r>
            <a:r>
              <a:rPr lang="en-US" b="1" dirty="0"/>
              <a:t>L</a:t>
            </a:r>
            <a:r>
              <a:rPr lang="en-US" sz="100" b="1" dirty="0"/>
              <a:t> </a:t>
            </a:r>
            <a:r>
              <a:rPr lang="en-US" b="1" dirty="0"/>
              <a:t>S)</a:t>
            </a:r>
          </a:p>
          <a:p>
            <a:pPr marL="622800" lvl="1" indent="-320400">
              <a:spcBef>
                <a:spcPts val="1000"/>
              </a:spcBef>
              <a:buClr>
                <a:srgbClr val="004A78"/>
              </a:buClr>
            </a:pPr>
            <a:r>
              <a:rPr lang="en-US" dirty="0">
                <a:solidFill>
                  <a:srgbClr val="000000"/>
                </a:solidFill>
              </a:rPr>
              <a:t>Online payment services</a:t>
            </a:r>
          </a:p>
        </p:txBody>
      </p:sp>
      <p:pic>
        <p:nvPicPr>
          <p:cNvPr id="7" name="Content Placeholder 6" descr="A page on the Kohl's website is shown as an example of a B2C (business to consumer) website. It shows a chair that is for sale with prices, color options, special offers, and links to customer reviews. There is also an option to pick up the item in a physical store. You can click various product pictures to enlarge and rotate them, or use a search bar to find another item quickly. At the bottom of the screen you can click a link to add the item to your Shopping cart or add it to your wish list.">
            <a:extLst>
              <a:ext uri="{FF2B5EF4-FFF2-40B4-BE49-F238E27FC236}">
                <a16:creationId xmlns:a16="http://schemas.microsoft.com/office/drawing/2014/main" id="{7A766D55-4AF1-4A08-9A88-05BBD8C7893F}"/>
              </a:ext>
            </a:extLst>
          </p:cNvPr>
          <p:cNvPicPr>
            <a:picLocks noGrp="1" noChangeAspect="1"/>
          </p:cNvPicPr>
          <p:nvPr>
            <p:ph sz="quarter" idx="17"/>
          </p:nvPr>
        </p:nvPicPr>
        <p:blipFill>
          <a:blip r:embed="rId2"/>
          <a:stretch>
            <a:fillRect/>
          </a:stretch>
        </p:blipFill>
        <p:spPr>
          <a:xfrm>
            <a:off x="6708414" y="3114626"/>
            <a:ext cx="5074366" cy="2720194"/>
          </a:xfrm>
        </p:spPr>
      </p:pic>
    </p:spTree>
    <p:extLst>
      <p:ext uri="{BB962C8B-B14F-4D97-AF65-F5344CB8AC3E}">
        <p14:creationId xmlns:p14="http://schemas.microsoft.com/office/powerpoint/2010/main" val="170356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357691"/>
            <a:ext cx="2967025" cy="566817"/>
          </a:xfrm>
        </p:spPr>
        <p:txBody>
          <a:bodyPr/>
          <a:lstStyle/>
          <a:p>
            <a:pPr algn="ctr"/>
            <a:r>
              <a:rPr lang="en-US" sz="3600" dirty="0"/>
              <a:t>Module 2</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3016464" y="3327264"/>
            <a:ext cx="6663558" cy="619919"/>
          </a:xfrm>
        </p:spPr>
        <p:txBody>
          <a:bodyPr/>
          <a:lstStyle/>
          <a:p>
            <a:pPr algn="ctr"/>
            <a:r>
              <a:rPr lang="en-US" sz="3400" b="1" dirty="0">
                <a:solidFill>
                  <a:schemeClr val="bg1"/>
                </a:solidFill>
              </a:rPr>
              <a:t>The Web</a:t>
            </a: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942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Explain How to Find E-Commerce Deals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4337050" cy="4279900"/>
          </a:xfrm>
        </p:spPr>
        <p:txBody>
          <a:bodyPr/>
          <a:lstStyle/>
          <a:p>
            <a:pPr marL="0" indent="0">
              <a:buNone/>
            </a:pPr>
            <a:r>
              <a:rPr lang="en-US" dirty="0"/>
              <a:t>Find Online Deals</a:t>
            </a:r>
          </a:p>
          <a:p>
            <a:r>
              <a:rPr lang="en-US" dirty="0"/>
              <a:t>Comparison shopping sites</a:t>
            </a:r>
          </a:p>
          <a:p>
            <a:r>
              <a:rPr lang="en-US" dirty="0"/>
              <a:t>Using digital deals</a:t>
            </a:r>
          </a:p>
          <a:p>
            <a:pPr marL="622800" lvl="1" indent="-320400">
              <a:spcBef>
                <a:spcPts val="1000"/>
              </a:spcBef>
              <a:buClr>
                <a:srgbClr val="004A78"/>
              </a:buClr>
            </a:pPr>
            <a:r>
              <a:rPr lang="en-US" dirty="0">
                <a:solidFill>
                  <a:srgbClr val="000000"/>
                </a:solidFill>
              </a:rPr>
              <a:t>Gift certificates</a:t>
            </a:r>
          </a:p>
          <a:p>
            <a:pPr marL="622800" lvl="1" indent="-320400">
              <a:spcBef>
                <a:spcPts val="1000"/>
              </a:spcBef>
              <a:buClr>
                <a:srgbClr val="004A78"/>
              </a:buClr>
            </a:pPr>
            <a:r>
              <a:rPr lang="en-US" dirty="0">
                <a:solidFill>
                  <a:srgbClr val="000000"/>
                </a:solidFill>
              </a:rPr>
              <a:t>Gift cards</a:t>
            </a:r>
          </a:p>
          <a:p>
            <a:pPr marL="622800" lvl="1" indent="-320400">
              <a:spcBef>
                <a:spcPts val="1000"/>
              </a:spcBef>
              <a:buClr>
                <a:srgbClr val="004A78"/>
              </a:buClr>
            </a:pPr>
            <a:r>
              <a:rPr lang="en-US" dirty="0">
                <a:solidFill>
                  <a:srgbClr val="000000"/>
                </a:solidFill>
              </a:rPr>
              <a:t>Coupons</a:t>
            </a:r>
          </a:p>
        </p:txBody>
      </p:sp>
      <p:pic>
        <p:nvPicPr>
          <p:cNvPr id="7" name="Content Placeholder 6" descr="A hand holds a smartphone in front of a store window. The smartphone screen shows a digital coupon with a Promo Code. It is noted that redemption rates for digital coupons are high because consumers carry mobile phones with them when they shop.">
            <a:extLst>
              <a:ext uri="{FF2B5EF4-FFF2-40B4-BE49-F238E27FC236}">
                <a16:creationId xmlns:a16="http://schemas.microsoft.com/office/drawing/2014/main" id="{0CFCA2C3-EC03-4EEC-BE88-4FD65845FC22}"/>
              </a:ext>
            </a:extLst>
          </p:cNvPr>
          <p:cNvPicPr>
            <a:picLocks noGrp="1" noChangeAspect="1"/>
          </p:cNvPicPr>
          <p:nvPr>
            <p:ph sz="quarter" idx="17"/>
          </p:nvPr>
        </p:nvPicPr>
        <p:blipFill>
          <a:blip r:embed="rId2"/>
          <a:stretch>
            <a:fillRect/>
          </a:stretch>
        </p:blipFill>
        <p:spPr>
          <a:xfrm>
            <a:off x="5365148" y="1289050"/>
            <a:ext cx="6083902" cy="2603113"/>
          </a:xfrm>
        </p:spPr>
      </p:pic>
    </p:spTree>
    <p:extLst>
      <p:ext uri="{BB962C8B-B14F-4D97-AF65-F5344CB8AC3E}">
        <p14:creationId xmlns:p14="http://schemas.microsoft.com/office/powerpoint/2010/main" val="125751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Apply Information Literacy to Web Searches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p:txBody>
          <a:bodyPr/>
          <a:lstStyle/>
          <a:p>
            <a:r>
              <a:rPr lang="en-US" dirty="0"/>
              <a:t>Define information literacy</a:t>
            </a:r>
          </a:p>
          <a:p>
            <a:r>
              <a:rPr lang="en-US" dirty="0"/>
              <a:t>Explain how search engines work</a:t>
            </a:r>
          </a:p>
          <a:p>
            <a:r>
              <a:rPr lang="en-US" dirty="0"/>
              <a:t>Use search tools and strategies</a:t>
            </a:r>
          </a:p>
          <a:p>
            <a:r>
              <a:rPr lang="en-US" dirty="0"/>
              <a:t>Refine web searches</a:t>
            </a:r>
          </a:p>
        </p:txBody>
      </p:sp>
    </p:spTree>
    <p:extLst>
      <p:ext uri="{BB962C8B-B14F-4D97-AF65-F5344CB8AC3E}">
        <p14:creationId xmlns:p14="http://schemas.microsoft.com/office/powerpoint/2010/main" val="1073868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Define Information Literacy</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p:txBody>
          <a:bodyPr/>
          <a:lstStyle/>
          <a:p>
            <a:pPr marL="0" indent="0">
              <a:buNone/>
            </a:pPr>
            <a:r>
              <a:rPr lang="en-US" dirty="0"/>
              <a:t>Information Literacy</a:t>
            </a:r>
          </a:p>
          <a:p>
            <a:r>
              <a:rPr lang="en-US" dirty="0"/>
              <a:t>How one finds, evaluates, uses, and communicates online information</a:t>
            </a:r>
          </a:p>
          <a:p>
            <a:r>
              <a:rPr lang="en-US" dirty="0"/>
              <a:t>Allows one to:</a:t>
            </a:r>
          </a:p>
          <a:p>
            <a:pPr marL="622800" lvl="1" indent="-320400">
              <a:spcBef>
                <a:spcPts val="1000"/>
              </a:spcBef>
              <a:buClr>
                <a:srgbClr val="004A78"/>
              </a:buClr>
            </a:pPr>
            <a:r>
              <a:rPr lang="en-US" dirty="0">
                <a:solidFill>
                  <a:srgbClr val="000000"/>
                </a:solidFill>
              </a:rPr>
              <a:t>Navigate many sources of information, including the Internet, online libraries, and popular media sites.</a:t>
            </a:r>
          </a:p>
          <a:p>
            <a:pPr marL="622800" lvl="1" indent="-320400">
              <a:spcBef>
                <a:spcPts val="1000"/>
              </a:spcBef>
              <a:buClr>
                <a:srgbClr val="004A78"/>
              </a:buClr>
            </a:pPr>
            <a:r>
              <a:rPr lang="en-US" dirty="0">
                <a:solidFill>
                  <a:srgbClr val="000000"/>
                </a:solidFill>
              </a:rPr>
              <a:t>Select the right tool for finding the information you need.</a:t>
            </a:r>
          </a:p>
          <a:p>
            <a:pPr marL="622800" lvl="1" indent="-320400">
              <a:spcBef>
                <a:spcPts val="1000"/>
              </a:spcBef>
              <a:buClr>
                <a:srgbClr val="004A78"/>
              </a:buClr>
            </a:pPr>
            <a:r>
              <a:rPr lang="en-US" dirty="0">
                <a:solidFill>
                  <a:srgbClr val="000000"/>
                </a:solidFill>
              </a:rPr>
              <a:t>Recognize that not all information is created equal.</a:t>
            </a:r>
          </a:p>
          <a:p>
            <a:pPr marL="622800" lvl="1" indent="-320400">
              <a:spcBef>
                <a:spcPts val="1000"/>
              </a:spcBef>
              <a:buClr>
                <a:srgbClr val="004A78"/>
              </a:buClr>
            </a:pPr>
            <a:r>
              <a:rPr lang="en-US" dirty="0">
                <a:solidFill>
                  <a:srgbClr val="000000"/>
                </a:solidFill>
              </a:rPr>
              <a:t>Evaluate whether information is misleading, biased, or out of date.</a:t>
            </a:r>
          </a:p>
          <a:p>
            <a:pPr marL="622800" lvl="1" indent="-320400">
              <a:spcBef>
                <a:spcPts val="1000"/>
              </a:spcBef>
              <a:buClr>
                <a:srgbClr val="004A78"/>
              </a:buClr>
            </a:pPr>
            <a:r>
              <a:rPr lang="en-US" dirty="0">
                <a:solidFill>
                  <a:srgbClr val="000000"/>
                </a:solidFill>
              </a:rPr>
              <a:t>Manage information to become a knowledgeable decision maker.</a:t>
            </a:r>
          </a:p>
        </p:txBody>
      </p:sp>
    </p:spTree>
    <p:extLst>
      <p:ext uri="{BB962C8B-B14F-4D97-AF65-F5344CB8AC3E}">
        <p14:creationId xmlns:p14="http://schemas.microsoft.com/office/powerpoint/2010/main" val="2741135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Explain How Search Engines Work</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p:txBody>
          <a:bodyPr/>
          <a:lstStyle/>
          <a:p>
            <a:pPr marL="0" indent="0">
              <a:buNone/>
            </a:pPr>
            <a:r>
              <a:rPr lang="en-US" dirty="0"/>
              <a:t>General Search Engine</a:t>
            </a:r>
          </a:p>
          <a:p>
            <a:r>
              <a:rPr lang="en-US" dirty="0"/>
              <a:t>Compiles a database of information about webpages</a:t>
            </a:r>
          </a:p>
          <a:p>
            <a:r>
              <a:rPr lang="en-US" dirty="0"/>
              <a:t>Uses software programs called </a:t>
            </a:r>
            <a:r>
              <a:rPr lang="en-US" b="1" dirty="0">
                <a:solidFill>
                  <a:srgbClr val="004A78"/>
                </a:solidFill>
              </a:rPr>
              <a:t>spiders</a:t>
            </a:r>
            <a:r>
              <a:rPr lang="en-US" b="1" dirty="0"/>
              <a:t> </a:t>
            </a:r>
            <a:r>
              <a:rPr lang="en-US" dirty="0"/>
              <a:t>or </a:t>
            </a:r>
            <a:r>
              <a:rPr lang="en-US" b="1" dirty="0">
                <a:solidFill>
                  <a:srgbClr val="004A78"/>
                </a:solidFill>
              </a:rPr>
              <a:t>crawlers</a:t>
            </a:r>
            <a:r>
              <a:rPr lang="en-US" dirty="0"/>
              <a:t> to build an </a:t>
            </a:r>
            <a:r>
              <a:rPr lang="en-US" b="1" dirty="0">
                <a:solidFill>
                  <a:srgbClr val="004A78"/>
                </a:solidFill>
              </a:rPr>
              <a:t>index</a:t>
            </a:r>
            <a:r>
              <a:rPr lang="en-US" b="1" dirty="0"/>
              <a:t> </a:t>
            </a:r>
            <a:r>
              <a:rPr lang="en-US" dirty="0"/>
              <a:t>of terms and their locations</a:t>
            </a:r>
          </a:p>
          <a:p>
            <a:r>
              <a:rPr lang="en-US" dirty="0"/>
              <a:t>When one enters a </a:t>
            </a:r>
            <a:r>
              <a:rPr lang="en-US" b="1" dirty="0">
                <a:solidFill>
                  <a:srgbClr val="004A78"/>
                </a:solidFill>
              </a:rPr>
              <a:t>query</a:t>
            </a:r>
            <a:r>
              <a:rPr lang="en-US" dirty="0"/>
              <a:t>, the search engine refers to its index and lists pages based on how closely they answer the query</a:t>
            </a:r>
          </a:p>
          <a:p>
            <a:r>
              <a:rPr lang="en-US" dirty="0"/>
              <a:t>Ranking depends on how often and where a search term appears on the webpage, how long the webpage has been published, and the number of other webpages that link to it</a:t>
            </a:r>
          </a:p>
        </p:txBody>
      </p:sp>
    </p:spTree>
    <p:extLst>
      <p:ext uri="{BB962C8B-B14F-4D97-AF65-F5344CB8AC3E}">
        <p14:creationId xmlns:p14="http://schemas.microsoft.com/office/powerpoint/2010/main" val="166533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Use Search Tools and Strategies </a:t>
            </a:r>
            <a:r>
              <a:rPr lang="en-US" sz="2400" b="0" dirty="0"/>
              <a:t>(1 of 2)</a:t>
            </a:r>
            <a:endParaRPr lang="en-IN" sz="2400"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10706100" cy="2704259"/>
          </a:xfrm>
        </p:spPr>
        <p:txBody>
          <a:bodyPr/>
          <a:lstStyle/>
          <a:p>
            <a:pPr marL="0" indent="0">
              <a:buNone/>
            </a:pPr>
            <a:r>
              <a:rPr lang="en-US" dirty="0"/>
              <a:t>Search Tools</a:t>
            </a:r>
          </a:p>
          <a:p>
            <a:r>
              <a:rPr lang="en-US" dirty="0"/>
              <a:t>Find online information based on criteria you specify or selections you make</a:t>
            </a:r>
          </a:p>
          <a:p>
            <a:r>
              <a:rPr lang="en-US" dirty="0"/>
              <a:t>Search engines</a:t>
            </a:r>
          </a:p>
          <a:p>
            <a:r>
              <a:rPr lang="en-US" dirty="0"/>
              <a:t>Search boxes on webpages</a:t>
            </a:r>
          </a:p>
          <a:p>
            <a:r>
              <a:rPr lang="en-US" b="1" dirty="0">
                <a:solidFill>
                  <a:srgbClr val="004A78"/>
                </a:solidFill>
              </a:rPr>
              <a:t>Web directory </a:t>
            </a:r>
            <a:r>
              <a:rPr lang="en-US" dirty="0"/>
              <a:t>or </a:t>
            </a:r>
            <a:r>
              <a:rPr lang="en-US" b="1" dirty="0">
                <a:solidFill>
                  <a:srgbClr val="004A78"/>
                </a:solidFill>
              </a:rPr>
              <a:t>subject directory</a:t>
            </a:r>
          </a:p>
          <a:p>
            <a:r>
              <a:rPr lang="en-US" b="1" dirty="0">
                <a:solidFill>
                  <a:srgbClr val="004A78"/>
                </a:solidFill>
              </a:rPr>
              <a:t>Specialized search tools </a:t>
            </a:r>
            <a:r>
              <a:rPr lang="en-US" dirty="0"/>
              <a:t>concentrate on specific resources</a:t>
            </a:r>
            <a:endParaRPr lang="en-US" b="1" dirty="0"/>
          </a:p>
        </p:txBody>
      </p:sp>
      <p:pic>
        <p:nvPicPr>
          <p:cNvPr id="7" name="Content Placeholder 6" descr="The Georgia Tech Library website is shown as an example of a subject directory. On the website, subjects or categories are listed in alphabetical order, such as Archives, Articles, Bestsellers, and so on.">
            <a:extLst>
              <a:ext uri="{FF2B5EF4-FFF2-40B4-BE49-F238E27FC236}">
                <a16:creationId xmlns:a16="http://schemas.microsoft.com/office/drawing/2014/main" id="{3FC1B9D2-3E36-4915-987C-4A80EE3DDA84}"/>
              </a:ext>
            </a:extLst>
          </p:cNvPr>
          <p:cNvPicPr>
            <a:picLocks noGrp="1" noChangeAspect="1"/>
          </p:cNvPicPr>
          <p:nvPr>
            <p:ph sz="quarter" idx="17"/>
          </p:nvPr>
        </p:nvPicPr>
        <p:blipFill>
          <a:blip r:embed="rId2"/>
          <a:stretch>
            <a:fillRect/>
          </a:stretch>
        </p:blipFill>
        <p:spPr>
          <a:xfrm>
            <a:off x="965642" y="3993309"/>
            <a:ext cx="4209870" cy="2270573"/>
          </a:xfrm>
        </p:spPr>
      </p:pic>
      <p:pic>
        <p:nvPicPr>
          <p:cNvPr id="10" name="Content Placeholder 9" descr="Web search strategy is shown with interconnected elements. Start with &quot;What do you want to find?&quot;. State it as a question, then identify keywords. Select a search tool, and use keywords with the search tool. If necessary, you can revise the search term by adding or removing keywords and using search operators.">
            <a:extLst>
              <a:ext uri="{FF2B5EF4-FFF2-40B4-BE49-F238E27FC236}">
                <a16:creationId xmlns:a16="http://schemas.microsoft.com/office/drawing/2014/main" id="{5974FBC5-54A1-4BBE-B4FF-4A73B0784B25}"/>
              </a:ext>
            </a:extLst>
          </p:cNvPr>
          <p:cNvPicPr>
            <a:picLocks noGrp="1" noChangeAspect="1"/>
          </p:cNvPicPr>
          <p:nvPr>
            <p:ph sz="quarter" idx="18"/>
          </p:nvPr>
        </p:nvPicPr>
        <p:blipFill>
          <a:blip r:embed="rId3"/>
          <a:stretch>
            <a:fillRect/>
          </a:stretch>
        </p:blipFill>
        <p:spPr>
          <a:xfrm>
            <a:off x="5980433" y="4039571"/>
            <a:ext cx="4268141" cy="2253018"/>
          </a:xfrm>
        </p:spPr>
      </p:pic>
    </p:spTree>
    <p:extLst>
      <p:ext uri="{BB962C8B-B14F-4D97-AF65-F5344CB8AC3E}">
        <p14:creationId xmlns:p14="http://schemas.microsoft.com/office/powerpoint/2010/main" val="2129671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Use Search Tools and Strategies </a:t>
            </a:r>
            <a:r>
              <a:rPr lang="en-US" sz="2400" b="0" dirty="0"/>
              <a:t>(2 of 2)</a:t>
            </a:r>
            <a:endParaRPr lang="en-IN" sz="2400"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6188792" cy="4279900"/>
          </a:xfrm>
        </p:spPr>
        <p:txBody>
          <a:bodyPr/>
          <a:lstStyle/>
          <a:p>
            <a:pPr marL="0" indent="0">
              <a:buNone/>
            </a:pPr>
            <a:r>
              <a:rPr lang="en-US" dirty="0"/>
              <a:t>Use a Search Strategy</a:t>
            </a:r>
          </a:p>
          <a:p>
            <a:r>
              <a:rPr lang="en-US" dirty="0"/>
              <a:t>State what kind of information you are seeking, as specifically as possible</a:t>
            </a:r>
          </a:p>
          <a:p>
            <a:r>
              <a:rPr lang="en-US" dirty="0"/>
              <a:t>Phrase the search term as a question</a:t>
            </a:r>
          </a:p>
          <a:p>
            <a:r>
              <a:rPr lang="en-US" dirty="0"/>
              <a:t>Identify the </a:t>
            </a:r>
            <a:r>
              <a:rPr lang="en-US" b="1" dirty="0">
                <a:solidFill>
                  <a:srgbClr val="004A78"/>
                </a:solidFill>
              </a:rPr>
              <a:t>keywords</a:t>
            </a:r>
            <a:r>
              <a:rPr lang="en-US" dirty="0"/>
              <a:t> or phrases that could answer the question</a:t>
            </a:r>
          </a:p>
          <a:p>
            <a:r>
              <a:rPr lang="en-US" dirty="0"/>
              <a:t>Select an appropriate search tool</a:t>
            </a:r>
          </a:p>
          <a:p>
            <a:r>
              <a:rPr lang="en-US" dirty="0"/>
              <a:t>Perform the search, and refine the web search to narrow or broaden the results</a:t>
            </a:r>
          </a:p>
          <a:p>
            <a:pPr marL="622800" lvl="1" indent="-320400">
              <a:spcBef>
                <a:spcPts val="1000"/>
              </a:spcBef>
              <a:buClr>
                <a:srgbClr val="004A78"/>
              </a:buClr>
            </a:pPr>
            <a:r>
              <a:rPr lang="en-US" dirty="0">
                <a:solidFill>
                  <a:srgbClr val="000000"/>
                </a:solidFill>
              </a:rPr>
              <a:t>Use a </a:t>
            </a:r>
            <a:r>
              <a:rPr lang="en-US" b="1" dirty="0"/>
              <a:t>word stem </a:t>
            </a:r>
            <a:r>
              <a:rPr lang="en-US" dirty="0">
                <a:solidFill>
                  <a:srgbClr val="000000"/>
                </a:solidFill>
              </a:rPr>
              <a:t>to help broaden results</a:t>
            </a:r>
          </a:p>
        </p:txBody>
      </p:sp>
      <p:pic>
        <p:nvPicPr>
          <p:cNvPr id="9" name="Content Placeholder 8" descr="The Google search engine is shown in a browser on a laptop with important features called out: Google is the name of the search tool. You can enter a search term in the search box, such as &quot;Google&quot; in this case, and click the magnifying glass icon to search. Some search tools include a microphone icon in the search box you can click to speak your search term instead of typing it. Search results are displayed under the search box.">
            <a:extLst>
              <a:ext uri="{FF2B5EF4-FFF2-40B4-BE49-F238E27FC236}">
                <a16:creationId xmlns:a16="http://schemas.microsoft.com/office/drawing/2014/main" id="{AE84B28E-138C-4145-A0F8-B8C82307A8D7}"/>
              </a:ext>
            </a:extLst>
          </p:cNvPr>
          <p:cNvPicPr>
            <a:picLocks noGrp="1" noChangeAspect="1"/>
          </p:cNvPicPr>
          <p:nvPr>
            <p:ph sz="quarter" idx="17"/>
          </p:nvPr>
        </p:nvPicPr>
        <p:blipFill>
          <a:blip r:embed="rId2"/>
          <a:stretch>
            <a:fillRect/>
          </a:stretch>
        </p:blipFill>
        <p:spPr>
          <a:xfrm>
            <a:off x="7128387" y="1289050"/>
            <a:ext cx="4903186" cy="2708809"/>
          </a:xfrm>
        </p:spPr>
      </p:pic>
    </p:spTree>
    <p:extLst>
      <p:ext uri="{BB962C8B-B14F-4D97-AF65-F5344CB8AC3E}">
        <p14:creationId xmlns:p14="http://schemas.microsoft.com/office/powerpoint/2010/main" val="2221676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Refine Web Searches </a:t>
            </a:r>
            <a:r>
              <a:rPr lang="en-US" sz="2400" b="0" dirty="0"/>
              <a:t>(1 of 3)</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1" y="1289050"/>
            <a:ext cx="5246408" cy="4279900"/>
          </a:xfrm>
        </p:spPr>
        <p:txBody>
          <a:bodyPr/>
          <a:lstStyle/>
          <a:p>
            <a:pPr marL="0" indent="0">
              <a:buNone/>
            </a:pPr>
            <a:r>
              <a:rPr lang="en-US" dirty="0"/>
              <a:t>Learning from the Search Engine Results Page (S</a:t>
            </a:r>
            <a:r>
              <a:rPr lang="en-US" sz="100" dirty="0"/>
              <a:t> </a:t>
            </a:r>
            <a:r>
              <a:rPr lang="en-US" dirty="0"/>
              <a:t>E</a:t>
            </a:r>
            <a:r>
              <a:rPr lang="en-US" sz="100" dirty="0"/>
              <a:t> </a:t>
            </a:r>
            <a:r>
              <a:rPr lang="en-US" dirty="0"/>
              <a:t>R</a:t>
            </a:r>
            <a:r>
              <a:rPr lang="en-US" sz="100" dirty="0"/>
              <a:t> </a:t>
            </a:r>
            <a:r>
              <a:rPr lang="en-US" dirty="0"/>
              <a:t>P)</a:t>
            </a:r>
          </a:p>
          <a:p>
            <a:r>
              <a:rPr lang="en-US" dirty="0"/>
              <a:t>Subject filters</a:t>
            </a:r>
          </a:p>
          <a:p>
            <a:r>
              <a:rPr lang="en-US" dirty="0"/>
              <a:t>Time filters</a:t>
            </a:r>
          </a:p>
          <a:p>
            <a:r>
              <a:rPr lang="en-US" dirty="0"/>
              <a:t>Questions other users often ask about the same subject</a:t>
            </a:r>
          </a:p>
          <a:p>
            <a:r>
              <a:rPr lang="en-US" dirty="0"/>
              <a:t>Search terms related to the original term</a:t>
            </a:r>
          </a:p>
          <a:p>
            <a:r>
              <a:rPr lang="en-US" dirty="0"/>
              <a:t>Knowledge graph pulled from online sources</a:t>
            </a:r>
          </a:p>
        </p:txBody>
      </p:sp>
      <p:pic>
        <p:nvPicPr>
          <p:cNvPr id="7" name="Content Placeholder 6" descr="This search engine results page (SERP) from Google provides many features to help you find the information you're seeking. Your original search term is entered in the search box at the top of the page. Under the search box you may see subject filter tabs to display only webpages in certain categories, such as News or Images. You can also select a time filter to narrow the results to a time period. The right side of the screen displays a knowledge graph or information about your search term from other sources such as Wikipedia. Questions other users often ask about the same topic are included in the search results, and you can see search terms related to the original term listed on the bottom of the SERP.">
            <a:extLst>
              <a:ext uri="{FF2B5EF4-FFF2-40B4-BE49-F238E27FC236}">
                <a16:creationId xmlns:a16="http://schemas.microsoft.com/office/drawing/2014/main" id="{4AC8F12F-787D-46A7-9EF5-2ABA0E749C90}"/>
              </a:ext>
            </a:extLst>
          </p:cNvPr>
          <p:cNvPicPr>
            <a:picLocks noGrp="1" noChangeAspect="1"/>
          </p:cNvPicPr>
          <p:nvPr>
            <p:ph sz="quarter" idx="17"/>
          </p:nvPr>
        </p:nvPicPr>
        <p:blipFill>
          <a:blip r:embed="rId2"/>
          <a:stretch>
            <a:fillRect/>
          </a:stretch>
        </p:blipFill>
        <p:spPr>
          <a:xfrm>
            <a:off x="6096000" y="1289050"/>
            <a:ext cx="5795298" cy="2508127"/>
          </a:xfrm>
        </p:spPr>
      </p:pic>
    </p:spTree>
    <p:extLst>
      <p:ext uri="{BB962C8B-B14F-4D97-AF65-F5344CB8AC3E}">
        <p14:creationId xmlns:p14="http://schemas.microsoft.com/office/powerpoint/2010/main" val="4075822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Refine Web Searches </a:t>
            </a:r>
            <a:r>
              <a:rPr lang="en-US" sz="2400" b="0" dirty="0"/>
              <a:t>(2 of 3)</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10706100" cy="2354482"/>
          </a:xfrm>
        </p:spPr>
        <p:txBody>
          <a:bodyPr/>
          <a:lstStyle/>
          <a:p>
            <a:pPr marL="0" indent="0">
              <a:buNone/>
            </a:pPr>
            <a:r>
              <a:rPr lang="en-US" dirty="0"/>
              <a:t>Search Engine Practices</a:t>
            </a:r>
          </a:p>
          <a:p>
            <a:r>
              <a:rPr lang="en-US" dirty="0"/>
              <a:t>Lists the most relevant results, or </a:t>
            </a:r>
            <a:r>
              <a:rPr lang="en-US" b="1" dirty="0">
                <a:solidFill>
                  <a:srgbClr val="004A78"/>
                </a:solidFill>
              </a:rPr>
              <a:t>hits</a:t>
            </a:r>
            <a:r>
              <a:rPr lang="en-US" dirty="0"/>
              <a:t>, on the first page.</a:t>
            </a:r>
          </a:p>
          <a:p>
            <a:r>
              <a:rPr lang="en-US" dirty="0"/>
              <a:t>Results labeled as an “Ad” or “Sponsored link” are from advertisers</a:t>
            </a:r>
          </a:p>
          <a:p>
            <a:r>
              <a:rPr lang="en-US" dirty="0"/>
              <a:t>Each type of filter offers related features</a:t>
            </a:r>
          </a:p>
          <a:p>
            <a:r>
              <a:rPr lang="en-US" dirty="0"/>
              <a:t>Google displays a “People also search for” list below a link you visited</a:t>
            </a:r>
          </a:p>
        </p:txBody>
      </p:sp>
    </p:spTree>
    <p:extLst>
      <p:ext uri="{BB962C8B-B14F-4D97-AF65-F5344CB8AC3E}">
        <p14:creationId xmlns:p14="http://schemas.microsoft.com/office/powerpoint/2010/main" val="426811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Refine Web Searches </a:t>
            </a:r>
            <a:r>
              <a:rPr lang="en-US" sz="2400" b="0" dirty="0"/>
              <a:t>(3 of 3)</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1"/>
            <a:ext cx="2689567" cy="410777"/>
          </a:xfrm>
        </p:spPr>
        <p:txBody>
          <a:bodyPr/>
          <a:lstStyle/>
          <a:p>
            <a:pPr marL="0" indent="0">
              <a:buNone/>
            </a:pPr>
            <a:r>
              <a:rPr lang="en-US" dirty="0"/>
              <a:t>Boolean Operators</a:t>
            </a:r>
          </a:p>
        </p:txBody>
      </p:sp>
      <p:sp>
        <p:nvSpPr>
          <p:cNvPr id="4" name="Content Placeholder 3">
            <a:extLst>
              <a:ext uri="{FF2B5EF4-FFF2-40B4-BE49-F238E27FC236}">
                <a16:creationId xmlns:a16="http://schemas.microsoft.com/office/drawing/2014/main" id="{CDAD1D1D-AC54-4696-882A-C0F4BC776895}"/>
              </a:ext>
            </a:extLst>
          </p:cNvPr>
          <p:cNvSpPr>
            <a:spLocks noGrp="1"/>
          </p:cNvSpPr>
          <p:nvPr>
            <p:ph sz="quarter" idx="17"/>
          </p:nvPr>
        </p:nvSpPr>
        <p:spPr>
          <a:xfrm>
            <a:off x="742950" y="1889767"/>
            <a:ext cx="4841924" cy="339485"/>
          </a:xfrm>
        </p:spPr>
        <p:txBody>
          <a:bodyPr/>
          <a:lstStyle/>
          <a:p>
            <a:r>
              <a:rPr lang="en-IN" sz="2200" b="1" dirty="0"/>
              <a:t>Table 2-6:</a:t>
            </a:r>
            <a:r>
              <a:rPr lang="en-IN" sz="2200" dirty="0"/>
              <a:t> Common search operators</a:t>
            </a:r>
          </a:p>
        </p:txBody>
      </p:sp>
      <p:graphicFrame>
        <p:nvGraphicFramePr>
          <p:cNvPr id="8" name="Content Placeholder 7" descr="Table is accessible to screen readers">
            <a:extLst>
              <a:ext uri="{FF2B5EF4-FFF2-40B4-BE49-F238E27FC236}">
                <a16:creationId xmlns:a16="http://schemas.microsoft.com/office/drawing/2014/main" id="{000331ED-502C-432E-9403-72CC191E3157}"/>
              </a:ext>
            </a:extLst>
          </p:cNvPr>
          <p:cNvGraphicFramePr>
            <a:graphicFrameLocks noGrp="1"/>
          </p:cNvGraphicFramePr>
          <p:nvPr>
            <p:ph sz="quarter" idx="18"/>
            <p:extLst>
              <p:ext uri="{D42A27DB-BD31-4B8C-83A1-F6EECF244321}">
                <p14:modId xmlns:p14="http://schemas.microsoft.com/office/powerpoint/2010/main" val="3806635594"/>
              </p:ext>
            </p:extLst>
          </p:nvPr>
        </p:nvGraphicFramePr>
        <p:xfrm>
          <a:off x="1036493" y="2418527"/>
          <a:ext cx="10119014" cy="3291840"/>
        </p:xfrm>
        <a:graphic>
          <a:graphicData uri="http://schemas.openxmlformats.org/drawingml/2006/table">
            <a:tbl>
              <a:tblPr firstRow="1" bandRow="1">
                <a:tableStyleId>{5C22544A-7EE6-4342-B048-85BDC9FD1C3A}</a:tableStyleId>
              </a:tblPr>
              <a:tblGrid>
                <a:gridCol w="2582141">
                  <a:extLst>
                    <a:ext uri="{9D8B030D-6E8A-4147-A177-3AD203B41FA5}">
                      <a16:colId xmlns:a16="http://schemas.microsoft.com/office/drawing/2014/main" val="940229324"/>
                    </a:ext>
                  </a:extLst>
                </a:gridCol>
                <a:gridCol w="3823854">
                  <a:extLst>
                    <a:ext uri="{9D8B030D-6E8A-4147-A177-3AD203B41FA5}">
                      <a16:colId xmlns:a16="http://schemas.microsoft.com/office/drawing/2014/main" val="2847304946"/>
                    </a:ext>
                  </a:extLst>
                </a:gridCol>
                <a:gridCol w="3713019">
                  <a:extLst>
                    <a:ext uri="{9D8B030D-6E8A-4147-A177-3AD203B41FA5}">
                      <a16:colId xmlns:a16="http://schemas.microsoft.com/office/drawing/2014/main" val="2712715640"/>
                    </a:ext>
                  </a:extLst>
                </a:gridCol>
              </a:tblGrid>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Operator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Means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Example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15606303"/>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 (quotation marks)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Find webpages with the exact words in the same order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“augmented reality” in business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03212348"/>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 (vertical bar)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OR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augmented | virtual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33595928"/>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 (hyphen)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NOT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augmented reality – virtual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13927345"/>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b="1" dirty="0">
                          <a:solidFill>
                            <a:srgbClr val="01126D"/>
                          </a:solidFill>
                          <a:latin typeface="Arial" panose="020B0604020202020204" pitchFamily="34" charset="0"/>
                          <a:cs typeface="Arial" panose="020B0604020202020204" pitchFamily="34" charset="0"/>
                        </a:rPr>
                        <a:t>Wildcard</a:t>
                      </a:r>
                      <a:r>
                        <a:rPr lang="en-IN" sz="2000" dirty="0">
                          <a:solidFill>
                            <a:sysClr val="windowText" lastClr="000000"/>
                          </a:solidFill>
                          <a:latin typeface="Arial" panose="020B0604020202020204" pitchFamily="34" charset="0"/>
                          <a:cs typeface="Arial" panose="020B0604020202020204" pitchFamily="34" charset="0"/>
                        </a:rPr>
                        <a:t> (placeholder for any number of characters)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augmented* reality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56034589"/>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Find webpages within a range of numbers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augmented reality 2017..2022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37271778"/>
                  </a:ext>
                </a:extLst>
              </a:tr>
            </a:tbl>
          </a:graphicData>
        </a:graphic>
      </p:graphicFrame>
    </p:spTree>
    <p:extLst>
      <p:ext uri="{BB962C8B-B14F-4D97-AF65-F5344CB8AC3E}">
        <p14:creationId xmlns:p14="http://schemas.microsoft.com/office/powerpoint/2010/main" val="882253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Conduct Online Research</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10706100" cy="1908542"/>
          </a:xfrm>
        </p:spPr>
        <p:txBody>
          <a:bodyPr/>
          <a:lstStyle/>
          <a:p>
            <a:r>
              <a:rPr lang="en-US" dirty="0"/>
              <a:t>Use specialty search engines</a:t>
            </a:r>
          </a:p>
          <a:p>
            <a:r>
              <a:rPr lang="en-US" dirty="0"/>
              <a:t>Evaluate online information</a:t>
            </a:r>
          </a:p>
          <a:p>
            <a:r>
              <a:rPr lang="en-US" dirty="0"/>
              <a:t>Gather content from online sources</a:t>
            </a:r>
          </a:p>
          <a:p>
            <a:r>
              <a:rPr lang="en-US" dirty="0"/>
              <a:t>Apply information literacy standards</a:t>
            </a:r>
          </a:p>
        </p:txBody>
      </p:sp>
      <p:pic>
        <p:nvPicPr>
          <p:cNvPr id="7" name="Content Placeholder 6" descr="The ed2go home page shows students sitting on a bench with smartphones, tablets, and laptops. You can click the Courses link for information on course topics that include arts and design, information technology, and test prep. A search box near the bottom of the screen allows you to search for online courses.">
            <a:extLst>
              <a:ext uri="{FF2B5EF4-FFF2-40B4-BE49-F238E27FC236}">
                <a16:creationId xmlns:a16="http://schemas.microsoft.com/office/drawing/2014/main" id="{9167610C-1C66-43EA-BBE3-DF9A8715D137}"/>
              </a:ext>
            </a:extLst>
          </p:cNvPr>
          <p:cNvPicPr>
            <a:picLocks noGrp="1" noChangeAspect="1"/>
          </p:cNvPicPr>
          <p:nvPr>
            <p:ph sz="quarter" idx="17"/>
          </p:nvPr>
        </p:nvPicPr>
        <p:blipFill>
          <a:blip r:embed="rId2"/>
          <a:stretch>
            <a:fillRect/>
          </a:stretch>
        </p:blipFill>
        <p:spPr>
          <a:xfrm>
            <a:off x="911981" y="3197592"/>
            <a:ext cx="4926790" cy="2802619"/>
          </a:xfrm>
        </p:spPr>
      </p:pic>
      <p:pic>
        <p:nvPicPr>
          <p:cNvPr id="10" name="Content Placeholder 9" descr="The home page of the U.S. Department of Agriculture (USDA) is shown as an example of a website with public domain content. In front of the home page screen is an overlay screen showing digital rights and copyright information for this website. ">
            <a:extLst>
              <a:ext uri="{FF2B5EF4-FFF2-40B4-BE49-F238E27FC236}">
                <a16:creationId xmlns:a16="http://schemas.microsoft.com/office/drawing/2014/main" id="{4071BD8A-944E-4E57-907A-EE15DF653287}"/>
              </a:ext>
            </a:extLst>
          </p:cNvPr>
          <p:cNvPicPr>
            <a:picLocks noGrp="1" noChangeAspect="1"/>
          </p:cNvPicPr>
          <p:nvPr>
            <p:ph sz="quarter" idx="18"/>
          </p:nvPr>
        </p:nvPicPr>
        <p:blipFill>
          <a:blip r:embed="rId3"/>
          <a:stretch>
            <a:fillRect/>
          </a:stretch>
        </p:blipFill>
        <p:spPr>
          <a:xfrm>
            <a:off x="6056373" y="3321771"/>
            <a:ext cx="5764442" cy="2645977"/>
          </a:xfrm>
        </p:spPr>
      </p:pic>
    </p:spTree>
    <p:extLst>
      <p:ext uri="{BB962C8B-B14F-4D97-AF65-F5344CB8AC3E}">
        <p14:creationId xmlns:p14="http://schemas.microsoft.com/office/powerpoint/2010/main" val="183719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742950" y="1289050"/>
            <a:ext cx="6149463" cy="4777453"/>
          </a:xfrm>
        </p:spPr>
        <p:txBody>
          <a:bodyPr/>
          <a:lstStyle/>
          <a:p>
            <a:r>
              <a:rPr lang="en-US" dirty="0">
                <a:ea typeface="Arial" pitchFamily="-111" charset="0"/>
              </a:rPr>
              <a:t>Explain the role of the web in daily life</a:t>
            </a:r>
          </a:p>
          <a:p>
            <a:r>
              <a:rPr lang="en-US" dirty="0">
                <a:ea typeface="Arial" pitchFamily="-111" charset="0"/>
              </a:rPr>
              <a:t>Describe websites and webpages</a:t>
            </a:r>
          </a:p>
          <a:p>
            <a:r>
              <a:rPr lang="en-US" dirty="0">
                <a:ea typeface="Arial" pitchFamily="-111" charset="0"/>
              </a:rPr>
              <a:t>Use e-commerce</a:t>
            </a:r>
          </a:p>
          <a:p>
            <a:r>
              <a:rPr lang="en-US" dirty="0">
                <a:ea typeface="Arial" pitchFamily="-111" charset="0"/>
              </a:rPr>
              <a:t>Explain how information literacy applies to web searches and research</a:t>
            </a:r>
          </a:p>
          <a:p>
            <a:r>
              <a:rPr lang="en-US" dirty="0">
                <a:ea typeface="Arial" pitchFamily="-111" charset="0"/>
              </a:rPr>
              <a:t>Conduct online research</a:t>
            </a:r>
          </a:p>
        </p:txBody>
      </p:sp>
      <p:pic>
        <p:nvPicPr>
          <p:cNvPr id="7" name="Content Placeholder 6" descr="A black high school or college student is sitting on a bus looking at his smartphone. On his daily commute to school, he uses the smartphone to find online information he needs to complete his assignments. Throughout the day he will use the web to collaborate with classmates, post updates to his blog, conduct research, read sports and news articles, and check his social networks such as Instagram and Twitter.">
            <a:extLst>
              <a:ext uri="{FF2B5EF4-FFF2-40B4-BE49-F238E27FC236}">
                <a16:creationId xmlns:a16="http://schemas.microsoft.com/office/drawing/2014/main" id="{DB8148D1-64BA-41E4-8D07-A0E7D4AFEB5E}"/>
              </a:ext>
            </a:extLst>
          </p:cNvPr>
          <p:cNvPicPr>
            <a:picLocks noGrp="1" noChangeAspect="1"/>
          </p:cNvPicPr>
          <p:nvPr>
            <p:ph sz="quarter" idx="17"/>
          </p:nvPr>
        </p:nvPicPr>
        <p:blipFill>
          <a:blip r:embed="rId2"/>
          <a:stretch>
            <a:fillRect/>
          </a:stretch>
        </p:blipFill>
        <p:spPr>
          <a:xfrm>
            <a:off x="7459014" y="1344937"/>
            <a:ext cx="3519909" cy="2390131"/>
          </a:xfrm>
        </p:spPr>
      </p:pic>
      <p:pic>
        <p:nvPicPr>
          <p:cNvPr id="9" name="Content Placeholder 8" descr="Icons for online social networking sites are shown, such as Twitter, Facebook, Instagram, Pinterest, and LinkedIn.">
            <a:extLst>
              <a:ext uri="{FF2B5EF4-FFF2-40B4-BE49-F238E27FC236}">
                <a16:creationId xmlns:a16="http://schemas.microsoft.com/office/drawing/2014/main" id="{5988575D-5A26-46BC-ADB0-AAB04ED361C2}"/>
              </a:ext>
            </a:extLst>
          </p:cNvPr>
          <p:cNvPicPr>
            <a:picLocks noGrp="1" noChangeAspect="1"/>
          </p:cNvPicPr>
          <p:nvPr>
            <p:ph sz="quarter" idx="18"/>
          </p:nvPr>
        </p:nvPicPr>
        <p:blipFill>
          <a:blip r:embed="rId3"/>
          <a:stretch>
            <a:fillRect/>
          </a:stretch>
        </p:blipFill>
        <p:spPr>
          <a:xfrm>
            <a:off x="7514601" y="3894802"/>
            <a:ext cx="3395651" cy="2321286"/>
          </a:xfrm>
        </p:spPr>
      </p:pic>
    </p:spTree>
    <p:extLst>
      <p:ext uri="{BB962C8B-B14F-4D97-AF65-F5344CB8AC3E}">
        <p14:creationId xmlns:p14="http://schemas.microsoft.com/office/powerpoint/2010/main" val="244102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Use Specialty Search Engines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1"/>
            <a:ext cx="10712450" cy="1144660"/>
          </a:xfrm>
        </p:spPr>
        <p:txBody>
          <a:bodyPr/>
          <a:lstStyle/>
          <a:p>
            <a:pPr marL="0" indent="0">
              <a:buNone/>
            </a:pPr>
            <a:r>
              <a:rPr lang="en-US" dirty="0"/>
              <a:t>Specialty Search Engines</a:t>
            </a:r>
          </a:p>
          <a:p>
            <a:pPr marL="291600" indent="-291600">
              <a:buClr>
                <a:srgbClr val="004A78"/>
              </a:buClr>
              <a:buFont typeface="Arial" panose="020B0604020202020204" pitchFamily="34" charset="0"/>
              <a:buChar char="•"/>
            </a:pPr>
            <a:r>
              <a:rPr lang="en-US" dirty="0"/>
              <a:t>Let one search information sources that general search engines do not always access</a:t>
            </a:r>
          </a:p>
        </p:txBody>
      </p:sp>
      <p:graphicFrame>
        <p:nvGraphicFramePr>
          <p:cNvPr id="5" name="Content Placeholder 4" descr="Table is accessible to screen readers">
            <a:extLst>
              <a:ext uri="{FF2B5EF4-FFF2-40B4-BE49-F238E27FC236}">
                <a16:creationId xmlns:a16="http://schemas.microsoft.com/office/drawing/2014/main" id="{238D82AA-5E6A-4623-9240-3C874D9C20E0}"/>
              </a:ext>
            </a:extLst>
          </p:cNvPr>
          <p:cNvGraphicFramePr>
            <a:graphicFrameLocks noGrp="1"/>
          </p:cNvGraphicFramePr>
          <p:nvPr>
            <p:ph sz="quarter" idx="17"/>
            <p:extLst>
              <p:ext uri="{D42A27DB-BD31-4B8C-83A1-F6EECF244321}">
                <p14:modId xmlns:p14="http://schemas.microsoft.com/office/powerpoint/2010/main" val="2684935421"/>
              </p:ext>
            </p:extLst>
          </p:nvPr>
        </p:nvGraphicFramePr>
        <p:xfrm>
          <a:off x="843957" y="2611286"/>
          <a:ext cx="10539339" cy="3505200"/>
        </p:xfrm>
        <a:graphic>
          <a:graphicData uri="http://schemas.openxmlformats.org/drawingml/2006/table">
            <a:tbl>
              <a:tblPr firstRow="1" bandRow="1">
                <a:tableStyleId>{5C22544A-7EE6-4342-B048-85BDC9FD1C3A}</a:tableStyleId>
              </a:tblPr>
              <a:tblGrid>
                <a:gridCol w="2253468">
                  <a:extLst>
                    <a:ext uri="{9D8B030D-6E8A-4147-A177-3AD203B41FA5}">
                      <a16:colId xmlns:a16="http://schemas.microsoft.com/office/drawing/2014/main" val="1825550065"/>
                    </a:ext>
                  </a:extLst>
                </a:gridCol>
                <a:gridCol w="8285871">
                  <a:extLst>
                    <a:ext uri="{9D8B030D-6E8A-4147-A177-3AD203B41FA5}">
                      <a16:colId xmlns:a16="http://schemas.microsoft.com/office/drawing/2014/main" val="1245692547"/>
                    </a:ext>
                  </a:extLst>
                </a:gridCol>
              </a:tblGrid>
              <a:tr h="376911">
                <a:tc>
                  <a:txBody>
                    <a:bodyPr/>
                    <a:lstStyle/>
                    <a:p>
                      <a:r>
                        <a:rPr lang="en-IN" sz="2000" b="1" dirty="0">
                          <a:solidFill>
                            <a:sysClr val="windowText" lastClr="000000"/>
                          </a:solidFill>
                          <a:latin typeface="Arial" panose="020B0604020202020204" pitchFamily="34" charset="0"/>
                          <a:cs typeface="Arial" panose="020B0604020202020204" pitchFamily="34" charset="0"/>
                        </a:rPr>
                        <a:t>Search tool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What it does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16883528"/>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Wolfram Alpha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Answers factual questions directly, without listing webpages that might contain the answer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13564857"/>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RhythmOne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Finds videos or other multimedia; uses speech recognition to match the audio part of a video with your search term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84122959"/>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Ask a Librarian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Connects you to librarians at the Library of Congress and other libraries; allows you to engage in an online chat or submit your question in an online form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65350240"/>
                  </a:ext>
                </a:extLst>
              </a:tr>
              <a:tr h="370840">
                <a:tc>
                  <a:txBody>
                    <a:bodyPr/>
                    <a:lstStyle/>
                    <a:p>
                      <a:r>
                        <a:rPr lang="en-IN" sz="2000" b="1" dirty="0">
                          <a:solidFill>
                            <a:sysClr val="windowText" lastClr="000000"/>
                          </a:solidFill>
                          <a:latin typeface="Arial" panose="020B0604020202020204" pitchFamily="34" charset="0"/>
                          <a:cs typeface="Arial" panose="020B0604020202020204" pitchFamily="34" charset="0"/>
                        </a:rPr>
                        <a:t>TinEye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ysClr val="windowText" lastClr="000000"/>
                          </a:solidFill>
                          <a:latin typeface="Arial" panose="020B0604020202020204" pitchFamily="34" charset="0"/>
                          <a:cs typeface="Arial" panose="020B0604020202020204" pitchFamily="34" charset="0"/>
                        </a:rPr>
                        <a:t>Does a reverse search for submitted images, rather than keywords, to locate the original image and match it with other indexed images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97264493"/>
                  </a:ext>
                </a:extLst>
              </a:tr>
            </a:tbl>
          </a:graphicData>
        </a:graphic>
      </p:graphicFrame>
    </p:spTree>
    <p:extLst>
      <p:ext uri="{BB962C8B-B14F-4D97-AF65-F5344CB8AC3E}">
        <p14:creationId xmlns:p14="http://schemas.microsoft.com/office/powerpoint/2010/main" val="3885805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Evaluate Online Information</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p:txBody>
          <a:bodyPr/>
          <a:lstStyle/>
          <a:p>
            <a:pPr marL="0" indent="0">
              <a:buNone/>
            </a:pPr>
            <a:r>
              <a:rPr lang="en-US" dirty="0"/>
              <a:t>The CARS Checklist</a:t>
            </a:r>
          </a:p>
          <a:p>
            <a:r>
              <a:rPr lang="en-US" dirty="0"/>
              <a:t>Credibility: identify the author and check credentials</a:t>
            </a:r>
          </a:p>
          <a:p>
            <a:r>
              <a:rPr lang="en-US" dirty="0"/>
              <a:t>Accuracy: verify facts and claims, check for bias</a:t>
            </a:r>
          </a:p>
          <a:p>
            <a:r>
              <a:rPr lang="en-US" dirty="0"/>
              <a:t>Reasonableness: examine whether the claims are fair and sensible</a:t>
            </a:r>
          </a:p>
          <a:p>
            <a:r>
              <a:rPr lang="en-US" dirty="0"/>
              <a:t>Support: look for reputable sources and authorities</a:t>
            </a:r>
          </a:p>
        </p:txBody>
      </p:sp>
    </p:spTree>
    <p:extLst>
      <p:ext uri="{BB962C8B-B14F-4D97-AF65-F5344CB8AC3E}">
        <p14:creationId xmlns:p14="http://schemas.microsoft.com/office/powerpoint/2010/main" val="355753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Gather Content from Online Sources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49"/>
            <a:ext cx="6199718" cy="4558595"/>
          </a:xfrm>
        </p:spPr>
        <p:txBody>
          <a:bodyPr/>
          <a:lstStyle/>
          <a:p>
            <a:pPr marL="0" indent="0">
              <a:buNone/>
            </a:pPr>
            <a:r>
              <a:rPr lang="en-US" sz="1800" dirty="0"/>
              <a:t>Follow Ethical Guidelines</a:t>
            </a:r>
          </a:p>
          <a:p>
            <a:r>
              <a:rPr lang="en-US" sz="1800" dirty="0"/>
              <a:t>Copying photos might violate </a:t>
            </a:r>
            <a:r>
              <a:rPr lang="en-US" sz="1800" b="1" dirty="0">
                <a:solidFill>
                  <a:srgbClr val="004A78"/>
                </a:solidFill>
              </a:rPr>
              <a:t>intellectual property rights</a:t>
            </a:r>
          </a:p>
          <a:p>
            <a:r>
              <a:rPr lang="en-US" sz="1800" dirty="0"/>
              <a:t>A</a:t>
            </a:r>
            <a:r>
              <a:rPr lang="en-US" sz="1800" b="1" dirty="0"/>
              <a:t> </a:t>
            </a:r>
            <a:r>
              <a:rPr lang="en-US" sz="1800" b="1" dirty="0">
                <a:solidFill>
                  <a:srgbClr val="004A78"/>
                </a:solidFill>
              </a:rPr>
              <a:t>copyright </a:t>
            </a:r>
            <a:r>
              <a:rPr lang="en-US" sz="1800" dirty="0"/>
              <a:t>gives authors and artists the legal right to sell, publish, or distribute an original work</a:t>
            </a:r>
          </a:p>
          <a:p>
            <a:r>
              <a:rPr lang="en-US" sz="1800" dirty="0"/>
              <a:t>Some online resources are protected by </a:t>
            </a:r>
            <a:r>
              <a:rPr lang="en-US" sz="1800" b="1" dirty="0">
                <a:solidFill>
                  <a:srgbClr val="004A78"/>
                </a:solidFill>
              </a:rPr>
              <a:t>digital rights management (D</a:t>
            </a:r>
            <a:r>
              <a:rPr lang="en-US" sz="100" b="1" dirty="0">
                <a:solidFill>
                  <a:srgbClr val="004A78"/>
                </a:solidFill>
              </a:rPr>
              <a:t> </a:t>
            </a:r>
            <a:r>
              <a:rPr lang="en-US" sz="1800" b="1" dirty="0">
                <a:solidFill>
                  <a:srgbClr val="004A78"/>
                </a:solidFill>
              </a:rPr>
              <a:t>R</a:t>
            </a:r>
            <a:r>
              <a:rPr lang="en-US" sz="100" b="1" dirty="0">
                <a:solidFill>
                  <a:srgbClr val="004A78"/>
                </a:solidFill>
              </a:rPr>
              <a:t> </a:t>
            </a:r>
            <a:r>
              <a:rPr lang="en-US" sz="1800" b="1" dirty="0">
                <a:solidFill>
                  <a:srgbClr val="004A78"/>
                </a:solidFill>
              </a:rPr>
              <a:t>M),</a:t>
            </a:r>
            <a:r>
              <a:rPr lang="en-US" sz="1800" b="1" dirty="0"/>
              <a:t> </a:t>
            </a:r>
            <a:r>
              <a:rPr lang="en-US" sz="1800" dirty="0"/>
              <a:t>which limit access to propriety rights</a:t>
            </a:r>
          </a:p>
          <a:p>
            <a:r>
              <a:rPr lang="en-US" sz="1800" dirty="0"/>
              <a:t>Some material is in the </a:t>
            </a:r>
            <a:r>
              <a:rPr lang="en-US" sz="1800" b="1" dirty="0">
                <a:solidFill>
                  <a:srgbClr val="004A78"/>
                </a:solidFill>
              </a:rPr>
              <a:t>public domain </a:t>
            </a:r>
            <a:r>
              <a:rPr lang="en-US" sz="1800" dirty="0"/>
              <a:t>and can be used without permission</a:t>
            </a:r>
          </a:p>
          <a:p>
            <a:r>
              <a:rPr lang="en-US" sz="1800" dirty="0"/>
              <a:t>The </a:t>
            </a:r>
            <a:r>
              <a:rPr lang="en-US" sz="1800" b="1" dirty="0">
                <a:solidFill>
                  <a:srgbClr val="004A78"/>
                </a:solidFill>
              </a:rPr>
              <a:t>fair use doctrine</a:t>
            </a:r>
            <a:r>
              <a:rPr lang="en-US" sz="1800" b="1" dirty="0"/>
              <a:t> </a:t>
            </a:r>
            <a:r>
              <a:rPr lang="en-US" sz="1800" dirty="0"/>
              <a:t>allows one to use a sentence or paragraph of text without permission with citation to the original source</a:t>
            </a:r>
          </a:p>
          <a:p>
            <a:r>
              <a:rPr lang="en-US" sz="1800" b="1" dirty="0">
                <a:solidFill>
                  <a:srgbClr val="004A78"/>
                </a:solidFill>
              </a:rPr>
              <a:t>Creative Commons (C</a:t>
            </a:r>
            <a:r>
              <a:rPr lang="en-US" sz="100" b="1" dirty="0">
                <a:solidFill>
                  <a:srgbClr val="004A78"/>
                </a:solidFill>
              </a:rPr>
              <a:t> </a:t>
            </a:r>
            <a:r>
              <a:rPr lang="en-US" sz="1800" b="1" dirty="0">
                <a:solidFill>
                  <a:srgbClr val="004A78"/>
                </a:solidFill>
              </a:rPr>
              <a:t>C)</a:t>
            </a:r>
            <a:r>
              <a:rPr lang="en-US" sz="1800" dirty="0"/>
              <a:t>: a nonprofit organization that helps content creators keep copyright to their materials while allowing others to use, copy, or distribute their work</a:t>
            </a:r>
          </a:p>
        </p:txBody>
      </p:sp>
      <p:pic>
        <p:nvPicPr>
          <p:cNvPr id="7" name="Content Placeholder 6" descr="The home page of the Creative Commons (CC) organization provides information on the Creative Commons approach to copyrights and licensing.">
            <a:extLst>
              <a:ext uri="{FF2B5EF4-FFF2-40B4-BE49-F238E27FC236}">
                <a16:creationId xmlns:a16="http://schemas.microsoft.com/office/drawing/2014/main" id="{BCE68713-11F9-448F-9646-72E2A9B31A05}"/>
              </a:ext>
            </a:extLst>
          </p:cNvPr>
          <p:cNvPicPr>
            <a:picLocks noGrp="1" noChangeAspect="1"/>
          </p:cNvPicPr>
          <p:nvPr>
            <p:ph sz="quarter" idx="17"/>
          </p:nvPr>
        </p:nvPicPr>
        <p:blipFill>
          <a:blip r:embed="rId2"/>
          <a:stretch>
            <a:fillRect/>
          </a:stretch>
        </p:blipFill>
        <p:spPr>
          <a:xfrm>
            <a:off x="7110850" y="1600758"/>
            <a:ext cx="4743637" cy="3009487"/>
          </a:xfrm>
        </p:spPr>
      </p:pic>
    </p:spTree>
    <p:extLst>
      <p:ext uri="{BB962C8B-B14F-4D97-AF65-F5344CB8AC3E}">
        <p14:creationId xmlns:p14="http://schemas.microsoft.com/office/powerpoint/2010/main" val="3006168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Apply Information Literacy Standards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1"/>
            <a:ext cx="10706100" cy="2139950"/>
          </a:xfrm>
        </p:spPr>
        <p:txBody>
          <a:bodyPr/>
          <a:lstStyle/>
          <a:p>
            <a:pPr marL="0" indent="0">
              <a:buNone/>
            </a:pPr>
            <a:r>
              <a:rPr lang="en-US" dirty="0"/>
              <a:t>Citing Sources</a:t>
            </a:r>
          </a:p>
          <a:p>
            <a:r>
              <a:rPr lang="en-US" dirty="0"/>
              <a:t>A </a:t>
            </a:r>
            <a:r>
              <a:rPr lang="en-US" b="1" dirty="0">
                <a:solidFill>
                  <a:srgbClr val="004A78"/>
                </a:solidFill>
              </a:rPr>
              <a:t>citation</a:t>
            </a:r>
            <a:r>
              <a:rPr lang="en-US" b="1" dirty="0"/>
              <a:t> </a:t>
            </a:r>
            <a:r>
              <a:rPr lang="en-US" dirty="0"/>
              <a:t>is a formal reference to a source</a:t>
            </a:r>
          </a:p>
          <a:p>
            <a:r>
              <a:rPr lang="en-US" dirty="0"/>
              <a:t>Each type of information source uses a different </a:t>
            </a:r>
            <a:r>
              <a:rPr lang="en-US" b="1" dirty="0">
                <a:solidFill>
                  <a:srgbClr val="004A78"/>
                </a:solidFill>
              </a:rPr>
              <a:t>citation style</a:t>
            </a:r>
          </a:p>
          <a:p>
            <a:r>
              <a:rPr lang="en-US" dirty="0"/>
              <a:t>Failure to cite sources, even if some of the words are changed or </a:t>
            </a:r>
            <a:r>
              <a:rPr lang="en-US" b="1" dirty="0">
                <a:solidFill>
                  <a:srgbClr val="004A78"/>
                </a:solidFill>
              </a:rPr>
              <a:t>paraphrased</a:t>
            </a:r>
            <a:r>
              <a:rPr lang="en-US" dirty="0"/>
              <a:t>, is </a:t>
            </a:r>
            <a:r>
              <a:rPr lang="en-US" b="1" dirty="0">
                <a:solidFill>
                  <a:srgbClr val="004A78"/>
                </a:solidFill>
              </a:rPr>
              <a:t>plagiarism</a:t>
            </a:r>
            <a:endParaRPr lang="en-US" dirty="0">
              <a:solidFill>
                <a:srgbClr val="004A78"/>
              </a:solidFill>
            </a:endParaRPr>
          </a:p>
        </p:txBody>
      </p:sp>
      <p:pic>
        <p:nvPicPr>
          <p:cNvPr id="7" name="Content Placeholder 6" descr="A sample page from Microsoft Word shows a citation in the text and a bibliography of Works Cited compiled by Word using text citations and a citation style.">
            <a:extLst>
              <a:ext uri="{FF2B5EF4-FFF2-40B4-BE49-F238E27FC236}">
                <a16:creationId xmlns:a16="http://schemas.microsoft.com/office/drawing/2014/main" id="{57FDDBF1-D722-47BD-9B31-27DAEFAFB145}"/>
              </a:ext>
            </a:extLst>
          </p:cNvPr>
          <p:cNvPicPr>
            <a:picLocks noGrp="1" noChangeAspect="1"/>
          </p:cNvPicPr>
          <p:nvPr>
            <p:ph sz="quarter" idx="17"/>
          </p:nvPr>
        </p:nvPicPr>
        <p:blipFill>
          <a:blip r:embed="rId2"/>
          <a:stretch>
            <a:fillRect/>
          </a:stretch>
        </p:blipFill>
        <p:spPr>
          <a:xfrm>
            <a:off x="2714736" y="3453757"/>
            <a:ext cx="6040038" cy="2693261"/>
          </a:xfrm>
        </p:spPr>
      </p:pic>
    </p:spTree>
    <p:extLst>
      <p:ext uri="{BB962C8B-B14F-4D97-AF65-F5344CB8AC3E}">
        <p14:creationId xmlns:p14="http://schemas.microsoft.com/office/powerpoint/2010/main" val="167783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The Role of the Web in Daily Life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Define web browsing terms</a:t>
            </a:r>
          </a:p>
          <a:p>
            <a:r>
              <a:rPr lang="en-US" dirty="0"/>
              <a:t>Explain the purpose of a top-level domain</a:t>
            </a:r>
          </a:p>
          <a:p>
            <a:r>
              <a:rPr lang="en-US" dirty="0"/>
              <a:t>Describe Internet standards</a:t>
            </a:r>
          </a:p>
        </p:txBody>
      </p:sp>
    </p:spTree>
    <p:extLst>
      <p:ext uri="{BB962C8B-B14F-4D97-AF65-F5344CB8AC3E}">
        <p14:creationId xmlns:p14="http://schemas.microsoft.com/office/powerpoint/2010/main" val="96371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Define Web Browsing Terms </a:t>
            </a:r>
            <a:r>
              <a:rPr lang="en-US" sz="2400" b="0" dirty="0"/>
              <a:t>(1 of 3)</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pPr marL="0" indent="0">
              <a:buNone/>
            </a:pPr>
            <a:r>
              <a:rPr lang="en-US" dirty="0"/>
              <a:t>Web Browsing Terms</a:t>
            </a:r>
          </a:p>
          <a:p>
            <a:r>
              <a:rPr lang="en-US" b="1" dirty="0">
                <a:solidFill>
                  <a:schemeClr val="accent1">
                    <a:lumMod val="50000"/>
                  </a:schemeClr>
                </a:solidFill>
              </a:rPr>
              <a:t>Internet</a:t>
            </a:r>
          </a:p>
          <a:p>
            <a:r>
              <a:rPr lang="en-US" b="1" dirty="0">
                <a:solidFill>
                  <a:schemeClr val="accent1">
                    <a:lumMod val="50000"/>
                  </a:schemeClr>
                </a:solidFill>
              </a:rPr>
              <a:t>Webpage</a:t>
            </a:r>
          </a:p>
          <a:p>
            <a:r>
              <a:rPr lang="en-US" b="1" dirty="0">
                <a:solidFill>
                  <a:schemeClr val="accent1">
                    <a:lumMod val="50000"/>
                  </a:schemeClr>
                </a:solidFill>
              </a:rPr>
              <a:t>Website</a:t>
            </a:r>
          </a:p>
          <a:p>
            <a:r>
              <a:rPr lang="en-US" b="1" dirty="0">
                <a:solidFill>
                  <a:schemeClr val="accent1">
                    <a:lumMod val="50000"/>
                  </a:schemeClr>
                </a:solidFill>
              </a:rPr>
              <a:t>Browser</a:t>
            </a:r>
          </a:p>
          <a:p>
            <a:pPr marL="622800" lvl="1" indent="-320400">
              <a:spcBef>
                <a:spcPts val="1000"/>
              </a:spcBef>
              <a:buClr>
                <a:srgbClr val="004A78"/>
              </a:buClr>
            </a:pPr>
            <a:r>
              <a:rPr lang="en-US" b="1" dirty="0">
                <a:solidFill>
                  <a:schemeClr val="accent1">
                    <a:lumMod val="50000"/>
                  </a:schemeClr>
                </a:solidFill>
              </a:rPr>
              <a:t>Navigate</a:t>
            </a:r>
          </a:p>
          <a:p>
            <a:pPr marL="622800" lvl="1" indent="-320400">
              <a:spcBef>
                <a:spcPts val="1000"/>
              </a:spcBef>
              <a:buClr>
                <a:srgbClr val="004A78"/>
              </a:buClr>
            </a:pPr>
            <a:r>
              <a:rPr lang="en-US" b="1" dirty="0">
                <a:solidFill>
                  <a:schemeClr val="accent1">
                    <a:lumMod val="50000"/>
                  </a:schemeClr>
                </a:solidFill>
              </a:rPr>
              <a:t>Home/Start page</a:t>
            </a:r>
          </a:p>
          <a:p>
            <a:pPr marL="622800" lvl="1" indent="-320400">
              <a:spcBef>
                <a:spcPts val="1000"/>
              </a:spcBef>
              <a:buClr>
                <a:srgbClr val="004A78"/>
              </a:buClr>
            </a:pPr>
            <a:r>
              <a:rPr lang="en-US" b="1" dirty="0">
                <a:solidFill>
                  <a:schemeClr val="accent1">
                    <a:lumMod val="50000"/>
                  </a:schemeClr>
                </a:solidFill>
              </a:rPr>
              <a:t>Hyperlinks</a:t>
            </a:r>
            <a:endParaRPr lang="en-US" dirty="0">
              <a:solidFill>
                <a:schemeClr val="accent1">
                  <a:lumMod val="50000"/>
                </a:schemeClr>
              </a:solidFill>
            </a:endParaRPr>
          </a:p>
        </p:txBody>
      </p:sp>
    </p:spTree>
    <p:extLst>
      <p:ext uri="{BB962C8B-B14F-4D97-AF65-F5344CB8AC3E}">
        <p14:creationId xmlns:p14="http://schemas.microsoft.com/office/powerpoint/2010/main" val="164001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Define Web Browsing Terms </a:t>
            </a:r>
            <a:r>
              <a:rPr lang="en-US" sz="2400" b="0" dirty="0"/>
              <a:t>(2 of 3)</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067915" cy="4590640"/>
          </a:xfrm>
        </p:spPr>
        <p:txBody>
          <a:bodyPr/>
          <a:lstStyle/>
          <a:p>
            <a:pPr marL="0" indent="0">
              <a:buNone/>
            </a:pPr>
            <a:r>
              <a:rPr lang="en-US" dirty="0"/>
              <a:t>Keep Track of Webpages</a:t>
            </a:r>
          </a:p>
          <a:p>
            <a:r>
              <a:rPr lang="en-US" b="1" dirty="0">
                <a:solidFill>
                  <a:schemeClr val="accent1">
                    <a:lumMod val="50000"/>
                  </a:schemeClr>
                </a:solidFill>
              </a:rPr>
              <a:t>Uniform resource locator</a:t>
            </a:r>
          </a:p>
          <a:p>
            <a:pPr marL="622800" lvl="1" indent="-320400">
              <a:spcBef>
                <a:spcPts val="1000"/>
              </a:spcBef>
              <a:buClr>
                <a:srgbClr val="004A78"/>
              </a:buClr>
            </a:pPr>
            <a:r>
              <a:rPr lang="en-US" sz="2400" b="1" dirty="0">
                <a:solidFill>
                  <a:schemeClr val="accent1">
                    <a:lumMod val="50000"/>
                  </a:schemeClr>
                </a:solidFill>
              </a:rPr>
              <a:t>Protocol (Hypertext Transfer Protocol, H</a:t>
            </a:r>
            <a:r>
              <a:rPr lang="en-US" sz="100" b="1" dirty="0">
                <a:solidFill>
                  <a:schemeClr val="accent1">
                    <a:lumMod val="50000"/>
                  </a:schemeClr>
                </a:solidFill>
              </a:rPr>
              <a:t> </a:t>
            </a:r>
            <a:r>
              <a:rPr lang="en-US" sz="2400" b="1" dirty="0">
                <a:solidFill>
                  <a:schemeClr val="accent1">
                    <a:lumMod val="50000"/>
                  </a:schemeClr>
                </a:solidFill>
              </a:rPr>
              <a:t>T</a:t>
            </a:r>
            <a:r>
              <a:rPr lang="en-US" sz="100" b="1" dirty="0">
                <a:solidFill>
                  <a:schemeClr val="accent1">
                    <a:lumMod val="50000"/>
                  </a:schemeClr>
                </a:solidFill>
              </a:rPr>
              <a:t> </a:t>
            </a:r>
            <a:r>
              <a:rPr lang="en-US" sz="2400" b="1" dirty="0">
                <a:solidFill>
                  <a:schemeClr val="accent1">
                    <a:lumMod val="50000"/>
                  </a:schemeClr>
                </a:solidFill>
              </a:rPr>
              <a:t>T</a:t>
            </a:r>
            <a:r>
              <a:rPr lang="en-US" sz="100" b="1" dirty="0">
                <a:solidFill>
                  <a:schemeClr val="accent1">
                    <a:lumMod val="50000"/>
                  </a:schemeClr>
                </a:solidFill>
              </a:rPr>
              <a:t> </a:t>
            </a:r>
            <a:r>
              <a:rPr lang="en-US" sz="2400" b="1" dirty="0">
                <a:solidFill>
                  <a:schemeClr val="accent1">
                    <a:lumMod val="50000"/>
                  </a:schemeClr>
                </a:solidFill>
              </a:rPr>
              <a:t>P)</a:t>
            </a:r>
          </a:p>
          <a:p>
            <a:pPr marL="622800" lvl="1" indent="-320400">
              <a:spcBef>
                <a:spcPts val="1000"/>
              </a:spcBef>
              <a:buClr>
                <a:srgbClr val="004A78"/>
              </a:buClr>
            </a:pPr>
            <a:r>
              <a:rPr lang="en-US" sz="2400" b="1" dirty="0">
                <a:solidFill>
                  <a:schemeClr val="accent1">
                    <a:lumMod val="50000"/>
                  </a:schemeClr>
                </a:solidFill>
              </a:rPr>
              <a:t>Server address</a:t>
            </a:r>
          </a:p>
          <a:p>
            <a:pPr marL="622800" lvl="1" indent="-320400">
              <a:spcBef>
                <a:spcPts val="1000"/>
              </a:spcBef>
              <a:buClr>
                <a:srgbClr val="004A78"/>
              </a:buClr>
            </a:pPr>
            <a:r>
              <a:rPr lang="en-US" sz="2400" b="1" dirty="0">
                <a:solidFill>
                  <a:schemeClr val="accent1">
                    <a:lumMod val="50000"/>
                  </a:schemeClr>
                </a:solidFill>
              </a:rPr>
              <a:t>Pathname</a:t>
            </a:r>
          </a:p>
          <a:p>
            <a:pPr marL="622800" lvl="1" indent="-320400">
              <a:spcBef>
                <a:spcPts val="1000"/>
              </a:spcBef>
              <a:buClr>
                <a:srgbClr val="004A78"/>
              </a:buClr>
            </a:pPr>
            <a:r>
              <a:rPr lang="en-US" sz="2400" b="1" dirty="0">
                <a:solidFill>
                  <a:schemeClr val="accent1">
                    <a:lumMod val="50000"/>
                  </a:schemeClr>
                </a:solidFill>
              </a:rPr>
              <a:t>File name</a:t>
            </a:r>
          </a:p>
          <a:p>
            <a:r>
              <a:rPr lang="en-US" b="1" dirty="0">
                <a:solidFill>
                  <a:schemeClr val="accent1">
                    <a:lumMod val="50000"/>
                  </a:schemeClr>
                </a:solidFill>
              </a:rPr>
              <a:t>Web server</a:t>
            </a:r>
          </a:p>
          <a:p>
            <a:pPr marL="622800" lvl="1" indent="-320400">
              <a:spcBef>
                <a:spcPts val="1000"/>
              </a:spcBef>
              <a:buClr>
                <a:srgbClr val="004A78"/>
              </a:buClr>
            </a:pPr>
            <a:r>
              <a:rPr lang="en-US" sz="2400" b="1" dirty="0">
                <a:solidFill>
                  <a:schemeClr val="accent1">
                    <a:lumMod val="50000"/>
                  </a:schemeClr>
                </a:solidFill>
              </a:rPr>
              <a:t>I</a:t>
            </a:r>
            <a:r>
              <a:rPr lang="en-US" sz="100" b="1" dirty="0">
                <a:solidFill>
                  <a:schemeClr val="accent1">
                    <a:lumMod val="50000"/>
                  </a:schemeClr>
                </a:solidFill>
              </a:rPr>
              <a:t> </a:t>
            </a:r>
            <a:r>
              <a:rPr lang="en-US" sz="2400" b="1" dirty="0">
                <a:solidFill>
                  <a:schemeClr val="accent1">
                    <a:lumMod val="50000"/>
                  </a:schemeClr>
                </a:solidFill>
              </a:rPr>
              <a:t>P address</a:t>
            </a:r>
          </a:p>
          <a:p>
            <a:pPr marL="622800" lvl="1" indent="-320400">
              <a:spcBef>
                <a:spcPts val="1000"/>
              </a:spcBef>
              <a:buClr>
                <a:srgbClr val="004A78"/>
              </a:buClr>
            </a:pPr>
            <a:r>
              <a:rPr lang="en-US" sz="2400" b="1" dirty="0">
                <a:solidFill>
                  <a:schemeClr val="accent1">
                    <a:lumMod val="50000"/>
                  </a:schemeClr>
                </a:solidFill>
              </a:rPr>
              <a:t>Domain name</a:t>
            </a:r>
          </a:p>
        </p:txBody>
      </p:sp>
      <p:pic>
        <p:nvPicPr>
          <p:cNvPr id="7" name="Content Placeholder 6" descr="The URL for Cengage.com is broken down into its component parts. In the URL http://www.cengage.com/student/index.html, &quot;http&quot; is the protocol, &quot;www.cengage.com&quot; is the server address, and &quot;/student/index.html&quot; is the pathname. Within the server address, &quot;cengage.com&quot; is the domain name. Within the pathname, &quot;index.html&quot; is the webpage file name.">
            <a:extLst>
              <a:ext uri="{FF2B5EF4-FFF2-40B4-BE49-F238E27FC236}">
                <a16:creationId xmlns:a16="http://schemas.microsoft.com/office/drawing/2014/main" id="{41282956-89D5-46E9-A8CE-BDA1DA49C8E7}"/>
              </a:ext>
            </a:extLst>
          </p:cNvPr>
          <p:cNvPicPr>
            <a:picLocks noGrp="1" noChangeAspect="1"/>
          </p:cNvPicPr>
          <p:nvPr>
            <p:ph sz="quarter" idx="17"/>
          </p:nvPr>
        </p:nvPicPr>
        <p:blipFill>
          <a:blip r:embed="rId2"/>
          <a:stretch>
            <a:fillRect/>
          </a:stretch>
        </p:blipFill>
        <p:spPr>
          <a:xfrm>
            <a:off x="5960534" y="2961701"/>
            <a:ext cx="5684874" cy="1593628"/>
          </a:xfrm>
        </p:spPr>
      </p:pic>
    </p:spTree>
    <p:extLst>
      <p:ext uri="{BB962C8B-B14F-4D97-AF65-F5344CB8AC3E}">
        <p14:creationId xmlns:p14="http://schemas.microsoft.com/office/powerpoint/2010/main" val="144252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Define Web Browsing Terms </a:t>
            </a:r>
            <a:r>
              <a:rPr lang="en-US" sz="2400" b="0" dirty="0"/>
              <a:t>(3 of 3)</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610850" cy="2312106"/>
          </a:xfrm>
        </p:spPr>
        <p:txBody>
          <a:bodyPr/>
          <a:lstStyle/>
          <a:p>
            <a:pPr marL="0" indent="0">
              <a:buNone/>
            </a:pPr>
            <a:r>
              <a:rPr lang="en-US" dirty="0"/>
              <a:t>Navigate the Web</a:t>
            </a:r>
          </a:p>
          <a:p>
            <a:r>
              <a:rPr lang="en-US" b="1" dirty="0">
                <a:solidFill>
                  <a:schemeClr val="accent1">
                    <a:lumMod val="50000"/>
                  </a:schemeClr>
                </a:solidFill>
              </a:rPr>
              <a:t>Address bar</a:t>
            </a:r>
          </a:p>
          <a:p>
            <a:r>
              <a:rPr lang="en-US" b="1" dirty="0">
                <a:solidFill>
                  <a:schemeClr val="accent1">
                    <a:lumMod val="50000"/>
                  </a:schemeClr>
                </a:solidFill>
              </a:rPr>
              <a:t>Cache</a:t>
            </a:r>
          </a:p>
          <a:p>
            <a:r>
              <a:rPr lang="en-US" b="1" dirty="0">
                <a:solidFill>
                  <a:schemeClr val="accent1">
                    <a:lumMod val="50000"/>
                  </a:schemeClr>
                </a:solidFill>
              </a:rPr>
              <a:t>Breadcrumbs</a:t>
            </a:r>
          </a:p>
          <a:p>
            <a:r>
              <a:rPr lang="en-US" b="1" dirty="0">
                <a:solidFill>
                  <a:schemeClr val="accent1">
                    <a:lumMod val="50000"/>
                  </a:schemeClr>
                </a:solidFill>
              </a:rPr>
              <a:t>Navigation bar</a:t>
            </a:r>
          </a:p>
        </p:txBody>
      </p:sp>
      <p:pic>
        <p:nvPicPr>
          <p:cNvPr id="8" name="Content Placeholder 7" descr="A portion of an Office 365 webpage is displayed in the Microsoft Edge browser with the text &quot;This is your 365&quot; and a photo of young man in front of a window with a view of mountains. At the top of the browser screen on the left is a navigation bar with Back and Forward buttons, and to the right of the navigation bar is the address bar that shows the web address for this page.">
            <a:extLst>
              <a:ext uri="{FF2B5EF4-FFF2-40B4-BE49-F238E27FC236}">
                <a16:creationId xmlns:a16="http://schemas.microsoft.com/office/drawing/2014/main" id="{A135047B-BF36-4433-AABF-7A785217B295}"/>
              </a:ext>
            </a:extLst>
          </p:cNvPr>
          <p:cNvPicPr>
            <a:picLocks noGrp="1" noChangeAspect="1"/>
          </p:cNvPicPr>
          <p:nvPr>
            <p:ph sz="quarter" idx="17"/>
          </p:nvPr>
        </p:nvPicPr>
        <p:blipFill>
          <a:blip r:embed="rId2"/>
          <a:stretch>
            <a:fillRect/>
          </a:stretch>
        </p:blipFill>
        <p:spPr>
          <a:xfrm>
            <a:off x="2223846" y="3790132"/>
            <a:ext cx="7970088" cy="2181976"/>
          </a:xfrm>
          <a:prstGeom prst="rect">
            <a:avLst/>
          </a:prstGeom>
        </p:spPr>
      </p:pic>
    </p:spTree>
    <p:extLst>
      <p:ext uri="{BB962C8B-B14F-4D97-AF65-F5344CB8AC3E}">
        <p14:creationId xmlns:p14="http://schemas.microsoft.com/office/powerpoint/2010/main" val="267331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Explain the Purpose of a Top-Level Domain</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2"/>
            <a:ext cx="3547696" cy="399072"/>
          </a:xfrm>
        </p:spPr>
        <p:txBody>
          <a:bodyPr/>
          <a:lstStyle/>
          <a:p>
            <a:pPr marL="0" indent="0">
              <a:buNone/>
            </a:pPr>
            <a:r>
              <a:rPr lang="en-US" dirty="0"/>
              <a:t>Top-Level Domain (T</a:t>
            </a:r>
            <a:r>
              <a:rPr lang="en-US" sz="100" dirty="0"/>
              <a:t> </a:t>
            </a:r>
            <a:r>
              <a:rPr lang="en-US" dirty="0"/>
              <a:t>L</a:t>
            </a:r>
            <a:r>
              <a:rPr lang="en-US" sz="100" dirty="0"/>
              <a:t> </a:t>
            </a:r>
            <a:r>
              <a:rPr lang="en-US" dirty="0"/>
              <a:t>D)</a:t>
            </a:r>
          </a:p>
        </p:txBody>
      </p:sp>
      <p:sp>
        <p:nvSpPr>
          <p:cNvPr id="4" name="Content Placeholder 3">
            <a:extLst>
              <a:ext uri="{FF2B5EF4-FFF2-40B4-BE49-F238E27FC236}">
                <a16:creationId xmlns:a16="http://schemas.microsoft.com/office/drawing/2014/main" id="{B41F6542-B135-4C0D-98F6-15AEC9E7C2A4}"/>
              </a:ext>
            </a:extLst>
          </p:cNvPr>
          <p:cNvSpPr>
            <a:spLocks noGrp="1"/>
          </p:cNvSpPr>
          <p:nvPr>
            <p:ph sz="quarter" idx="17"/>
          </p:nvPr>
        </p:nvSpPr>
        <p:spPr>
          <a:xfrm>
            <a:off x="742950" y="1834024"/>
            <a:ext cx="5103668" cy="285038"/>
          </a:xfrm>
        </p:spPr>
        <p:txBody>
          <a:bodyPr/>
          <a:lstStyle/>
          <a:p>
            <a:r>
              <a:rPr lang="en-IN" sz="2000" b="1" dirty="0"/>
              <a:t>Table 2-2:</a:t>
            </a:r>
            <a:r>
              <a:rPr lang="en-IN" sz="2000" dirty="0"/>
              <a:t> Popular T</a:t>
            </a:r>
            <a:r>
              <a:rPr lang="en-IN" sz="100" dirty="0"/>
              <a:t> </a:t>
            </a:r>
            <a:r>
              <a:rPr lang="en-IN" sz="2000" dirty="0"/>
              <a:t>L</a:t>
            </a:r>
            <a:r>
              <a:rPr lang="en-IN" sz="100" dirty="0"/>
              <a:t> </a:t>
            </a:r>
            <a:r>
              <a:rPr lang="en-IN" sz="2000" dirty="0"/>
              <a:t>Ds in the United States</a:t>
            </a:r>
          </a:p>
        </p:txBody>
      </p:sp>
      <p:graphicFrame>
        <p:nvGraphicFramePr>
          <p:cNvPr id="8" name="Content Placeholder 7" descr="Table is accessible to screen readers">
            <a:extLst>
              <a:ext uri="{FF2B5EF4-FFF2-40B4-BE49-F238E27FC236}">
                <a16:creationId xmlns:a16="http://schemas.microsoft.com/office/drawing/2014/main" id="{7273653E-E7F8-438E-A496-83646B5A2958}"/>
              </a:ext>
            </a:extLst>
          </p:cNvPr>
          <p:cNvGraphicFramePr>
            <a:graphicFrameLocks noGrp="1"/>
          </p:cNvGraphicFramePr>
          <p:nvPr>
            <p:ph sz="quarter" idx="18"/>
            <p:extLst>
              <p:ext uri="{D42A27DB-BD31-4B8C-83A1-F6EECF244321}">
                <p14:modId xmlns:p14="http://schemas.microsoft.com/office/powerpoint/2010/main" val="923245327"/>
              </p:ext>
            </p:extLst>
          </p:nvPr>
        </p:nvGraphicFramePr>
        <p:xfrm>
          <a:off x="1084593" y="2296840"/>
          <a:ext cx="10022813" cy="3931920"/>
        </p:xfrm>
        <a:graphic>
          <a:graphicData uri="http://schemas.openxmlformats.org/drawingml/2006/table">
            <a:tbl>
              <a:tblPr firstRow="1" bandRow="1">
                <a:tableStyleId>{5C22544A-7EE6-4342-B048-85BDC9FD1C3A}</a:tableStyleId>
              </a:tblPr>
              <a:tblGrid>
                <a:gridCol w="897286">
                  <a:extLst>
                    <a:ext uri="{9D8B030D-6E8A-4147-A177-3AD203B41FA5}">
                      <a16:colId xmlns:a16="http://schemas.microsoft.com/office/drawing/2014/main" val="3219359263"/>
                    </a:ext>
                  </a:extLst>
                </a:gridCol>
                <a:gridCol w="9125527">
                  <a:extLst>
                    <a:ext uri="{9D8B030D-6E8A-4147-A177-3AD203B41FA5}">
                      <a16:colId xmlns:a16="http://schemas.microsoft.com/office/drawing/2014/main" val="2485565950"/>
                    </a:ext>
                  </a:extLst>
                </a:gridCol>
              </a:tblGrid>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T</a:t>
                      </a:r>
                      <a:r>
                        <a:rPr lang="en-IN" sz="100" b="1" dirty="0">
                          <a:solidFill>
                            <a:sysClr val="windowText" lastClr="000000"/>
                          </a:solidFill>
                          <a:latin typeface="Arial" panose="020B0604020202020204" pitchFamily="34" charset="0"/>
                          <a:cs typeface="Arial" panose="020B0604020202020204" pitchFamily="34" charset="0"/>
                        </a:rPr>
                        <a:t> </a:t>
                      </a:r>
                      <a:r>
                        <a:rPr lang="en-IN" sz="1600" b="1" dirty="0">
                          <a:solidFill>
                            <a:sysClr val="windowText" lastClr="000000"/>
                          </a:solidFill>
                          <a:latin typeface="Arial" panose="020B0604020202020204" pitchFamily="34" charset="0"/>
                          <a:cs typeface="Arial" panose="020B0604020202020204" pitchFamily="34" charset="0"/>
                        </a:rPr>
                        <a:t>L</a:t>
                      </a:r>
                      <a:r>
                        <a:rPr lang="en-IN" sz="100" b="1" dirty="0">
                          <a:solidFill>
                            <a:sysClr val="windowText" lastClr="000000"/>
                          </a:solidFill>
                          <a:latin typeface="Arial" panose="020B0604020202020204" pitchFamily="34" charset="0"/>
                          <a:cs typeface="Arial" panose="020B0604020202020204" pitchFamily="34" charset="0"/>
                        </a:rPr>
                        <a:t> </a:t>
                      </a:r>
                      <a:r>
                        <a:rPr lang="en-IN" sz="1600" b="1" dirty="0">
                          <a:solidFill>
                            <a:sysClr val="windowText" lastClr="000000"/>
                          </a:solidFill>
                          <a:latin typeface="Arial" panose="020B0604020202020204" pitchFamily="34" charset="0"/>
                          <a:cs typeface="Arial" panose="020B0604020202020204" pitchFamily="34" charset="0"/>
                        </a:rPr>
                        <a:t>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Generally used for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0653893"/>
                  </a:ext>
                </a:extLst>
              </a:tr>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.biz</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Unrestricted use, but usually identifies business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2921944"/>
                  </a:ext>
                </a:extLst>
              </a:tr>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.com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Most commercial sites that sell products and services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962098"/>
                  </a:ext>
                </a:extLst>
              </a:tr>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.edu</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Academic and research sites such as schools and universities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73576778"/>
                  </a:ext>
                </a:extLst>
              </a:tr>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.gov</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U.S.government organizations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06123161"/>
                  </a:ext>
                </a:extLst>
              </a:tr>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.int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International treaty organizations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50604534"/>
                  </a:ext>
                </a:extLst>
              </a:tr>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.mil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Military organizations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0240142"/>
                  </a:ext>
                </a:extLst>
              </a:tr>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.mobi</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Sites optimized for mobile devices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15361896"/>
                  </a:ext>
                </a:extLst>
              </a:tr>
              <a:tr h="206453">
                <a:tc>
                  <a:txBody>
                    <a:bodyPr/>
                    <a:lstStyle/>
                    <a:p>
                      <a:r>
                        <a:rPr lang="en-IN" sz="1600" b="1" dirty="0" err="1">
                          <a:solidFill>
                            <a:sysClr val="windowText" lastClr="000000"/>
                          </a:solidFill>
                          <a:latin typeface="Arial" panose="020B0604020202020204" pitchFamily="34" charset="0"/>
                          <a:cs typeface="Arial" panose="020B0604020202020204" pitchFamily="34" charset="0"/>
                        </a:rPr>
                        <a:t>.net</a:t>
                      </a:r>
                      <a:endParaRPr lang="en-IN" sz="1600" b="1"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Network providers, I</a:t>
                      </a:r>
                      <a:r>
                        <a:rPr lang="en-IN" sz="100" dirty="0">
                          <a:solidFill>
                            <a:sysClr val="windowText" lastClr="000000"/>
                          </a:solidFill>
                          <a:latin typeface="Arial" panose="020B0604020202020204" pitchFamily="34" charset="0"/>
                          <a:cs typeface="Arial" panose="020B0604020202020204" pitchFamily="34" charset="0"/>
                        </a:rPr>
                        <a:t> </a:t>
                      </a:r>
                      <a:r>
                        <a:rPr lang="en-IN" sz="1600" dirty="0">
                          <a:solidFill>
                            <a:sysClr val="windowText" lastClr="000000"/>
                          </a:solidFill>
                          <a:latin typeface="Arial" panose="020B0604020202020204" pitchFamily="34" charset="0"/>
                          <a:cs typeface="Arial" panose="020B0604020202020204" pitchFamily="34" charset="0"/>
                        </a:rPr>
                        <a:t>S</a:t>
                      </a:r>
                      <a:r>
                        <a:rPr lang="en-IN" sz="100" dirty="0">
                          <a:solidFill>
                            <a:sysClr val="windowText" lastClr="000000"/>
                          </a:solidFill>
                          <a:latin typeface="Arial" panose="020B0604020202020204" pitchFamily="34" charset="0"/>
                          <a:cs typeface="Arial" panose="020B0604020202020204" pitchFamily="34" charset="0"/>
                        </a:rPr>
                        <a:t> </a:t>
                      </a:r>
                      <a:r>
                        <a:rPr lang="en-IN" sz="1600" dirty="0">
                          <a:solidFill>
                            <a:sysClr val="windowText" lastClr="000000"/>
                          </a:solidFill>
                          <a:latin typeface="Arial" panose="020B0604020202020204" pitchFamily="34" charset="0"/>
                          <a:cs typeface="Arial" panose="020B0604020202020204" pitchFamily="34" charset="0"/>
                        </a:rPr>
                        <a:t>Ps, and other Internet administrative organizations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39921758"/>
                  </a:ext>
                </a:extLst>
              </a:tr>
              <a:tr h="328619">
                <a:tc>
                  <a:txBody>
                    <a:bodyPr/>
                    <a:lstStyle/>
                    <a:p>
                      <a:r>
                        <a:rPr lang="en-IN" sz="1600" b="1" dirty="0">
                          <a:solidFill>
                            <a:sysClr val="windowText" lastClr="000000"/>
                          </a:solidFill>
                          <a:latin typeface="Arial" panose="020B0604020202020204" pitchFamily="34" charset="0"/>
                          <a:cs typeface="Arial" panose="020B0604020202020204" pitchFamily="34" charset="0"/>
                        </a:rPr>
                        <a:t>.org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Organizations such as political or not for profit (any website can have the .org T</a:t>
                      </a:r>
                      <a:r>
                        <a:rPr lang="en-IN" sz="100" dirty="0">
                          <a:solidFill>
                            <a:sysClr val="windowText" lastClr="000000"/>
                          </a:solidFill>
                          <a:latin typeface="Arial" panose="020B0604020202020204" pitchFamily="34" charset="0"/>
                          <a:cs typeface="Arial" panose="020B0604020202020204" pitchFamily="34" charset="0"/>
                        </a:rPr>
                        <a:t> </a:t>
                      </a:r>
                      <a:r>
                        <a:rPr lang="en-IN" sz="1600" dirty="0">
                          <a:solidFill>
                            <a:sysClr val="windowText" lastClr="000000"/>
                          </a:solidFill>
                          <a:latin typeface="Arial" panose="020B0604020202020204" pitchFamily="34" charset="0"/>
                          <a:cs typeface="Arial" panose="020B0604020202020204" pitchFamily="34" charset="0"/>
                        </a:rPr>
                        <a:t>L</a:t>
                      </a:r>
                      <a:r>
                        <a:rPr lang="en-IN" sz="100" dirty="0">
                          <a:solidFill>
                            <a:sysClr val="windowText" lastClr="000000"/>
                          </a:solidFill>
                          <a:latin typeface="Arial" panose="020B0604020202020204" pitchFamily="34" charset="0"/>
                          <a:cs typeface="Arial" panose="020B0604020202020204" pitchFamily="34" charset="0"/>
                        </a:rPr>
                        <a:t> </a:t>
                      </a:r>
                      <a:r>
                        <a:rPr lang="en-IN" sz="1600" dirty="0">
                          <a:solidFill>
                            <a:sysClr val="windowText" lastClr="000000"/>
                          </a:solidFill>
                          <a:latin typeface="Arial" panose="020B0604020202020204" pitchFamily="34" charset="0"/>
                          <a:cs typeface="Arial" panose="020B0604020202020204" pitchFamily="34" charset="0"/>
                        </a:rPr>
                        <a:t>D but, traditionally, only professional and non-profit organization such as churches and humanitarian groups use it)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30187081"/>
                  </a:ext>
                </a:extLst>
              </a:tr>
              <a:tr h="206453">
                <a:tc>
                  <a:txBody>
                    <a:bodyPr/>
                    <a:lstStyle/>
                    <a:p>
                      <a:r>
                        <a:rPr lang="en-IN" sz="1600" b="1" dirty="0">
                          <a:solidFill>
                            <a:sysClr val="windowText" lastClr="000000"/>
                          </a:solidFill>
                          <a:latin typeface="Arial" panose="020B0604020202020204" pitchFamily="34" charset="0"/>
                          <a:cs typeface="Arial" panose="020B0604020202020204" pitchFamily="34" charset="0"/>
                        </a:rPr>
                        <a:t>.pro</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Licensed professional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87291799"/>
                  </a:ext>
                </a:extLst>
              </a:tr>
            </a:tbl>
          </a:graphicData>
        </a:graphic>
      </p:graphicFrame>
    </p:spTree>
    <p:extLst>
      <p:ext uri="{BB962C8B-B14F-4D97-AF65-F5344CB8AC3E}">
        <p14:creationId xmlns:p14="http://schemas.microsoft.com/office/powerpoint/2010/main" val="112104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F38-7CCA-4528-B7A9-63713F9256FA}"/>
              </a:ext>
            </a:extLst>
          </p:cNvPr>
          <p:cNvSpPr>
            <a:spLocks noGrp="1"/>
          </p:cNvSpPr>
          <p:nvPr>
            <p:ph type="title"/>
          </p:nvPr>
        </p:nvSpPr>
        <p:spPr/>
        <p:txBody>
          <a:bodyPr/>
          <a:lstStyle/>
          <a:p>
            <a:r>
              <a:rPr lang="en-US" dirty="0"/>
              <a:t>Describe Internet Standards</a:t>
            </a:r>
            <a:endParaRPr lang="en-IN" dirty="0"/>
          </a:p>
        </p:txBody>
      </p:sp>
      <p:sp>
        <p:nvSpPr>
          <p:cNvPr id="3" name="Content Placeholder 2">
            <a:extLst>
              <a:ext uri="{FF2B5EF4-FFF2-40B4-BE49-F238E27FC236}">
                <a16:creationId xmlns:a16="http://schemas.microsoft.com/office/drawing/2014/main" id="{134C4197-BD8B-4EA5-B1AD-33CE994CD025}"/>
              </a:ext>
            </a:extLst>
          </p:cNvPr>
          <p:cNvSpPr>
            <a:spLocks noGrp="1"/>
          </p:cNvSpPr>
          <p:nvPr>
            <p:ph sz="quarter" idx="16"/>
          </p:nvPr>
        </p:nvSpPr>
        <p:spPr>
          <a:xfrm>
            <a:off x="742950" y="1289050"/>
            <a:ext cx="10706100" cy="2820834"/>
          </a:xfrm>
        </p:spPr>
        <p:txBody>
          <a:bodyPr/>
          <a:lstStyle/>
          <a:p>
            <a:pPr marL="0" indent="0">
              <a:buNone/>
            </a:pPr>
            <a:r>
              <a:rPr lang="en-US" dirty="0"/>
              <a:t>Internet Standards</a:t>
            </a:r>
          </a:p>
          <a:p>
            <a:r>
              <a:rPr lang="en-US" b="1" dirty="0">
                <a:solidFill>
                  <a:schemeClr val="accent1">
                    <a:lumMod val="50000"/>
                  </a:schemeClr>
                </a:solidFill>
              </a:rPr>
              <a:t>Internet Engineering Task Force (I</a:t>
            </a:r>
            <a:r>
              <a:rPr lang="en-US" sz="100" b="1" dirty="0">
                <a:solidFill>
                  <a:schemeClr val="accent1">
                    <a:lumMod val="50000"/>
                  </a:schemeClr>
                </a:solidFill>
              </a:rPr>
              <a:t> </a:t>
            </a:r>
            <a:r>
              <a:rPr lang="en-US" b="1" dirty="0">
                <a:solidFill>
                  <a:schemeClr val="accent1">
                    <a:lumMod val="50000"/>
                  </a:schemeClr>
                </a:solidFill>
              </a:rPr>
              <a:t>E</a:t>
            </a:r>
            <a:r>
              <a:rPr lang="en-US" sz="100" b="1" dirty="0">
                <a:solidFill>
                  <a:schemeClr val="accent1">
                    <a:lumMod val="50000"/>
                  </a:schemeClr>
                </a:solidFill>
              </a:rPr>
              <a:t> </a:t>
            </a:r>
            <a:r>
              <a:rPr lang="en-US" b="1" dirty="0">
                <a:solidFill>
                  <a:schemeClr val="accent1">
                    <a:lumMod val="50000"/>
                  </a:schemeClr>
                </a:solidFill>
              </a:rPr>
              <a:t>T</a:t>
            </a:r>
            <a:r>
              <a:rPr lang="en-US" sz="100" b="1" dirty="0">
                <a:solidFill>
                  <a:schemeClr val="accent1">
                    <a:lumMod val="50000"/>
                  </a:schemeClr>
                </a:solidFill>
              </a:rPr>
              <a:t> </a:t>
            </a:r>
            <a:r>
              <a:rPr lang="en-US" b="1" dirty="0">
                <a:solidFill>
                  <a:schemeClr val="accent1">
                    <a:lumMod val="50000"/>
                  </a:schemeClr>
                </a:solidFill>
              </a:rPr>
              <a:t>F)</a:t>
            </a:r>
            <a:endParaRPr lang="en-US" dirty="0">
              <a:solidFill>
                <a:schemeClr val="accent1">
                  <a:lumMod val="50000"/>
                </a:schemeClr>
              </a:solidFill>
            </a:endParaRPr>
          </a:p>
          <a:p>
            <a:r>
              <a:rPr lang="en-US" b="1" dirty="0">
                <a:solidFill>
                  <a:schemeClr val="accent1">
                    <a:lumMod val="50000"/>
                  </a:schemeClr>
                </a:solidFill>
              </a:rPr>
              <a:t>World Wide Web Consortium (W3C)</a:t>
            </a:r>
          </a:p>
        </p:txBody>
      </p:sp>
    </p:spTree>
    <p:extLst>
      <p:ext uri="{BB962C8B-B14F-4D97-AF65-F5344CB8AC3E}">
        <p14:creationId xmlns:p14="http://schemas.microsoft.com/office/powerpoint/2010/main" val="3882406016"/>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BA9BA192-EF86-48DF-982C-2C526A268392}">
  <ds:schemaRefs>
    <ds:schemaRef ds:uri="http://www.w3.org/XML/1998/namespace"/>
    <ds:schemaRef ds:uri="http://schemas.openxmlformats.org/package/2006/metadata/core-properties"/>
    <ds:schemaRef ds:uri="a4d2ff27-a226-42e2-a79e-c1ae662d212e"/>
    <ds:schemaRef ds:uri="http://purl.org/dc/elements/1.1/"/>
    <ds:schemaRef ds:uri="f856fc18-c0f7-462c-a53d-fc2610d0c4c8"/>
    <ds:schemaRef ds:uri="http://schemas.microsoft.com/office/2006/metadata/properties"/>
    <ds:schemaRef ds:uri="http://schemas.microsoft.com/office/2006/documentManagement/types"/>
    <ds:schemaRef ds:uri="http://schemas.microsoft.com/office/infopath/2007/PartnerControls"/>
    <ds:schemaRef ds:uri="http://purl.org/dc/terms/"/>
    <ds:schemaRef ds:uri="a3520c62-91d1-4715-93cb-6b6cc6733a1f"/>
    <ds:schemaRef ds:uri="http://purl.org/dc/dcmitype/"/>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2448</TotalTime>
  <Words>1778</Words>
  <Application>Microsoft Office PowerPoint</Application>
  <PresentationFormat>Widescreen</PresentationFormat>
  <Paragraphs>283</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2</vt:lpstr>
      <vt:lpstr>Lesson Objectives</vt:lpstr>
      <vt:lpstr>The Role of the Web in Daily Life</vt:lpstr>
      <vt:lpstr>Define Web Browsing Terms (1 of 3)</vt:lpstr>
      <vt:lpstr>Define Web Browsing Terms (2 of 3)</vt:lpstr>
      <vt:lpstr>Define Web Browsing Terms (3 of 3)</vt:lpstr>
      <vt:lpstr>Explain the Purpose of a Top-Level Domain</vt:lpstr>
      <vt:lpstr>Describe Internet Standards</vt:lpstr>
      <vt:lpstr>Describe Websites and Webpages</vt:lpstr>
      <vt:lpstr>Identify Types of Websites</vt:lpstr>
      <vt:lpstr>Explain the Pros and Cons of Web Apps</vt:lpstr>
      <vt:lpstr>The Major Components of a Webpage</vt:lpstr>
      <vt:lpstr>Identify Secure and Insecure Websites</vt:lpstr>
      <vt:lpstr>Use E-Commerce</vt:lpstr>
      <vt:lpstr>Explain the Role of E-Commerce in Daily Life (1 of 2)</vt:lpstr>
      <vt:lpstr>Explain the Role of E-Commerce in Daily Life (2 of 2)</vt:lpstr>
      <vt:lpstr>Use E-Commerce in Business Transactions</vt:lpstr>
      <vt:lpstr>Use E-Commerce in Personal Transactions</vt:lpstr>
      <vt:lpstr>Explain How to Find E-Commerce Deals</vt:lpstr>
      <vt:lpstr>Apply Information Literacy to Web Searches</vt:lpstr>
      <vt:lpstr>Define Information Literacy</vt:lpstr>
      <vt:lpstr>Explain How Search Engines Work</vt:lpstr>
      <vt:lpstr>Use Search Tools and Strategies (1 of 2)</vt:lpstr>
      <vt:lpstr>Use Search Tools and Strategies (2 of 2)</vt:lpstr>
      <vt:lpstr>Refine Web Searches (1 of 3)</vt:lpstr>
      <vt:lpstr>Refine Web Searches (2 of 3)</vt:lpstr>
      <vt:lpstr>Refine Web Searches (3 of 3)</vt:lpstr>
      <vt:lpstr>Conduct Online Research</vt:lpstr>
      <vt:lpstr>Use Specialty Search Engines</vt:lpstr>
      <vt:lpstr>Evaluate Online Information</vt:lpstr>
      <vt:lpstr>Gather Content from Online Sources</vt:lpstr>
      <vt:lpstr>Apply Information Literacy Standards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855</cp:revision>
  <cp:lastPrinted>2016-10-03T15:29:39Z</cp:lastPrinted>
  <dcterms:created xsi:type="dcterms:W3CDTF">2018-11-09T11:15:56Z</dcterms:created>
  <dcterms:modified xsi:type="dcterms:W3CDTF">2020-02-06T05:41:27Z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