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0"/>
  </p:notesMasterIdLst>
  <p:handoutMasterIdLst>
    <p:handoutMasterId r:id="rId41"/>
  </p:handoutMasterIdLst>
  <p:sldIdLst>
    <p:sldId id="305" r:id="rId6"/>
    <p:sldId id="338" r:id="rId7"/>
    <p:sldId id="269"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36" r:id="rId23"/>
    <p:sldId id="337"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A30000"/>
    <a:srgbClr val="0000A3"/>
    <a:srgbClr val="006298"/>
    <a:srgbClr val="FF6300"/>
    <a:srgbClr val="E9255F"/>
    <a:srgbClr val="0098D4"/>
    <a:srgbClr val="00B8E7"/>
    <a:srgbClr val="81D0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243" autoAdjust="0"/>
  </p:normalViewPr>
  <p:slideViewPr>
    <p:cSldViewPr snapToGrid="0" snapToObjects="1">
      <p:cViewPr varScale="1">
        <p:scale>
          <a:sx n="78" d="100"/>
          <a:sy n="78" d="100"/>
        </p:scale>
        <p:origin x="389" y="58"/>
      </p:cViewPr>
      <p:guideLst/>
    </p:cSldViewPr>
  </p:slideViewPr>
  <p:outlineViewPr>
    <p:cViewPr>
      <p:scale>
        <a:sx n="66" d="100"/>
        <a:sy n="66" d="100"/>
      </p:scale>
      <p:origin x="0" y="-4794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E0E8807-B300-4627-A88E-CAB38FA4EA85}"/>
              </a:ext>
            </a:extLst>
          </p:cNvPr>
          <p:cNvSpPr>
            <a:spLocks noGrp="1"/>
          </p:cNvSpPr>
          <p:nvPr>
            <p:ph sz="quarter" idx="13"/>
          </p:nvPr>
        </p:nvSpPr>
        <p:spPr>
          <a:xfrm>
            <a:off x="4064000" y="3057525"/>
            <a:ext cx="5135563" cy="671513"/>
          </a:xfrm>
        </p:spPr>
        <p:txBody>
          <a:bodyPr/>
          <a:lstStyle>
            <a:lvl1pPr>
              <a:defRPr/>
            </a:lvl1pPr>
            <a:lvl4pPr>
              <a:defRPr/>
            </a:lvl4pPr>
          </a:lstStyle>
          <a:p>
            <a:pPr lvl="0"/>
            <a:endParaRPr lang="en-IN" dirty="0"/>
          </a:p>
        </p:txBody>
      </p:sp>
    </p:spTree>
    <p:extLst>
      <p:ext uri="{BB962C8B-B14F-4D97-AF65-F5344CB8AC3E}">
        <p14:creationId xmlns:p14="http://schemas.microsoft.com/office/powerpoint/2010/main" val="41522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25C78902-6156-4437-AD62-123FDDECF043}"/>
              </a:ext>
            </a:extLst>
          </p:cNvPr>
          <p:cNvSpPr>
            <a:spLocks noGrp="1"/>
          </p:cNvSpPr>
          <p:nvPr>
            <p:ph sz="quarter" idx="17"/>
          </p:nvPr>
        </p:nvSpPr>
        <p:spPr>
          <a:xfrm>
            <a:off x="3648075" y="5745163"/>
            <a:ext cx="2890838" cy="581025"/>
          </a:xfrm>
        </p:spPr>
        <p:txBody>
          <a:bodyPr/>
          <a:lstStyle/>
          <a:p>
            <a:pPr lvl="0"/>
            <a:endParaRPr lang="en-IN" dirty="0"/>
          </a:p>
        </p:txBody>
      </p:sp>
      <p:sp>
        <p:nvSpPr>
          <p:cNvPr id="8" name="Content Placeholder 7">
            <a:extLst>
              <a:ext uri="{FF2B5EF4-FFF2-40B4-BE49-F238E27FC236}">
                <a16:creationId xmlns:a16="http://schemas.microsoft.com/office/drawing/2014/main" id="{42C0368A-0F2A-44B4-9E91-8311CBEAFB6D}"/>
              </a:ext>
            </a:extLst>
          </p:cNvPr>
          <p:cNvSpPr>
            <a:spLocks noGrp="1"/>
          </p:cNvSpPr>
          <p:nvPr>
            <p:ph sz="quarter" idx="18"/>
          </p:nvPr>
        </p:nvSpPr>
        <p:spPr>
          <a:xfrm>
            <a:off x="7046913" y="5689600"/>
            <a:ext cx="3067050" cy="58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378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666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25C78902-6156-4437-AD62-123FDDECF043}"/>
              </a:ext>
            </a:extLst>
          </p:cNvPr>
          <p:cNvSpPr>
            <a:spLocks noGrp="1"/>
          </p:cNvSpPr>
          <p:nvPr>
            <p:ph sz="quarter" idx="17"/>
          </p:nvPr>
        </p:nvSpPr>
        <p:spPr>
          <a:xfrm>
            <a:off x="742950" y="5689599"/>
            <a:ext cx="2485672" cy="581025"/>
          </a:xfrm>
        </p:spPr>
        <p:txBody>
          <a:bodyPr/>
          <a:lstStyle/>
          <a:p>
            <a:pPr lvl="0"/>
            <a:endParaRPr lang="en-IN" dirty="0"/>
          </a:p>
        </p:txBody>
      </p:sp>
      <p:sp>
        <p:nvSpPr>
          <p:cNvPr id="8" name="Content Placeholder 7">
            <a:extLst>
              <a:ext uri="{FF2B5EF4-FFF2-40B4-BE49-F238E27FC236}">
                <a16:creationId xmlns:a16="http://schemas.microsoft.com/office/drawing/2014/main" id="{42C0368A-0F2A-44B4-9E91-8311CBEAFB6D}"/>
              </a:ext>
            </a:extLst>
          </p:cNvPr>
          <p:cNvSpPr>
            <a:spLocks noGrp="1"/>
          </p:cNvSpPr>
          <p:nvPr>
            <p:ph sz="quarter" idx="18"/>
          </p:nvPr>
        </p:nvSpPr>
        <p:spPr>
          <a:xfrm>
            <a:off x="3458280" y="5689598"/>
            <a:ext cx="1792287" cy="581025"/>
          </a:xfrm>
        </p:spPr>
        <p:txBody>
          <a:bodyPr/>
          <a:lstStyle/>
          <a:p>
            <a:pPr lvl="0"/>
            <a:endParaRPr lang="en-IN" dirty="0"/>
          </a:p>
        </p:txBody>
      </p:sp>
      <p:sp>
        <p:nvSpPr>
          <p:cNvPr id="7" name="Content Placeholder 5">
            <a:extLst>
              <a:ext uri="{FF2B5EF4-FFF2-40B4-BE49-F238E27FC236}">
                <a16:creationId xmlns:a16="http://schemas.microsoft.com/office/drawing/2014/main" id="{52245F6B-61E0-45CE-8041-3906E49197D8}"/>
              </a:ext>
            </a:extLst>
          </p:cNvPr>
          <p:cNvSpPr>
            <a:spLocks noGrp="1"/>
          </p:cNvSpPr>
          <p:nvPr>
            <p:ph sz="quarter" idx="19"/>
          </p:nvPr>
        </p:nvSpPr>
        <p:spPr>
          <a:xfrm>
            <a:off x="5394854" y="5717167"/>
            <a:ext cx="2202568" cy="581025"/>
          </a:xfrm>
        </p:spPr>
        <p:txBody>
          <a:bodyPr/>
          <a:lstStyle/>
          <a:p>
            <a:pPr lvl="0"/>
            <a:endParaRPr lang="en-IN" dirty="0"/>
          </a:p>
        </p:txBody>
      </p:sp>
      <p:sp>
        <p:nvSpPr>
          <p:cNvPr id="9" name="Content Placeholder 7">
            <a:extLst>
              <a:ext uri="{FF2B5EF4-FFF2-40B4-BE49-F238E27FC236}">
                <a16:creationId xmlns:a16="http://schemas.microsoft.com/office/drawing/2014/main" id="{6676903C-B11C-47B8-B635-D31215D7BA18}"/>
              </a:ext>
            </a:extLst>
          </p:cNvPr>
          <p:cNvSpPr>
            <a:spLocks noGrp="1"/>
          </p:cNvSpPr>
          <p:nvPr>
            <p:ph sz="quarter" idx="20"/>
          </p:nvPr>
        </p:nvSpPr>
        <p:spPr>
          <a:xfrm>
            <a:off x="8131527" y="5712253"/>
            <a:ext cx="2694517" cy="581025"/>
          </a:xfrm>
        </p:spPr>
        <p:txBody>
          <a:bodyPr/>
          <a:lstStyle/>
          <a:p>
            <a:pPr lvl="0"/>
            <a:endParaRPr lang="en-IN" dirty="0"/>
          </a:p>
        </p:txBody>
      </p:sp>
    </p:spTree>
    <p:extLst>
      <p:ext uri="{BB962C8B-B14F-4D97-AF65-F5344CB8AC3E}">
        <p14:creationId xmlns:p14="http://schemas.microsoft.com/office/powerpoint/2010/main" val="8010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5" name="Content Placeholder 4">
            <a:extLst>
              <a:ext uri="{FF2B5EF4-FFF2-40B4-BE49-F238E27FC236}">
                <a16:creationId xmlns:a16="http://schemas.microsoft.com/office/drawing/2014/main" id="{29132BF4-CD46-4FD3-8604-7D65328666A8}"/>
              </a:ext>
            </a:extLst>
          </p:cNvPr>
          <p:cNvSpPr>
            <a:spLocks noGrp="1"/>
          </p:cNvSpPr>
          <p:nvPr>
            <p:ph sz="quarter" idx="18"/>
          </p:nvPr>
        </p:nvSpPr>
        <p:spPr>
          <a:xfrm>
            <a:off x="838200" y="5519738"/>
            <a:ext cx="3079750" cy="508000"/>
          </a:xfrm>
        </p:spPr>
        <p:txBody>
          <a:bodyPr/>
          <a:lstStyle/>
          <a:p>
            <a:pPr lvl="0"/>
            <a:endParaRPr lang="en-IN" dirty="0"/>
          </a:p>
        </p:txBody>
      </p:sp>
      <p:sp>
        <p:nvSpPr>
          <p:cNvPr id="8" name="Content Placeholder 7">
            <a:extLst>
              <a:ext uri="{FF2B5EF4-FFF2-40B4-BE49-F238E27FC236}">
                <a16:creationId xmlns:a16="http://schemas.microsoft.com/office/drawing/2014/main" id="{1B707E22-F283-4BD3-B5DE-E57CDBE1CB39}"/>
              </a:ext>
            </a:extLst>
          </p:cNvPr>
          <p:cNvSpPr>
            <a:spLocks noGrp="1"/>
          </p:cNvSpPr>
          <p:nvPr>
            <p:ph sz="quarter" idx="19"/>
          </p:nvPr>
        </p:nvSpPr>
        <p:spPr>
          <a:xfrm>
            <a:off x="4492625" y="5519738"/>
            <a:ext cx="3341688" cy="557212"/>
          </a:xfrm>
        </p:spPr>
        <p:txBody>
          <a:bodyPr/>
          <a:lstStyle/>
          <a:p>
            <a:pPr lvl="0"/>
            <a:endParaRPr lang="en-IN" dirty="0"/>
          </a:p>
        </p:txBody>
      </p:sp>
      <p:sp>
        <p:nvSpPr>
          <p:cNvPr id="11" name="Content Placeholder 10">
            <a:extLst>
              <a:ext uri="{FF2B5EF4-FFF2-40B4-BE49-F238E27FC236}">
                <a16:creationId xmlns:a16="http://schemas.microsoft.com/office/drawing/2014/main" id="{F1C6C55A-15B5-43E3-814C-B4D56E5B5D9B}"/>
              </a:ext>
            </a:extLst>
          </p:cNvPr>
          <p:cNvSpPr>
            <a:spLocks noGrp="1"/>
          </p:cNvSpPr>
          <p:nvPr>
            <p:ph sz="quarter" idx="20"/>
          </p:nvPr>
        </p:nvSpPr>
        <p:spPr>
          <a:xfrm>
            <a:off x="8274050" y="5519738"/>
            <a:ext cx="3181350" cy="508000"/>
          </a:xfrm>
        </p:spPr>
        <p:txBody>
          <a:bodyPr/>
          <a:lstStyle/>
          <a:p>
            <a:pPr lvl="0"/>
            <a:endParaRPr lang="en-IN" dirty="0"/>
          </a:p>
        </p:txBody>
      </p:sp>
    </p:spTree>
    <p:extLst>
      <p:ext uri="{BB962C8B-B14F-4D97-AF65-F5344CB8AC3E}">
        <p14:creationId xmlns:p14="http://schemas.microsoft.com/office/powerpoint/2010/main" val="343463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9" r:id="rId5"/>
    <p:sldLayoutId id="2147483730" r:id="rId6"/>
    <p:sldLayoutId id="2147483725" r:id="rId7"/>
    <p:sldLayoutId id="2147483731" r:id="rId8"/>
    <p:sldLayoutId id="2147483726" r:id="rId9"/>
    <p:sldLayoutId id="2147483727" r:id="rId10"/>
    <p:sldLayoutId id="2147483728" r:id="rId11"/>
    <p:sldLayoutId id="2147483718" r:id="rId12"/>
    <p:sldLayoutId id="2147483715" r:id="rId13"/>
    <p:sldLayoutId id="2147483716" r:id="rId14"/>
    <p:sldLayoutId id="2147483719" r:id="rId15"/>
    <p:sldLayoutId id="2147483720" r:id="rId16"/>
    <p:sldLayoutId id="2147483723" r:id="rId17"/>
    <p:sldLayoutId id="2147483724" r:id="rId18"/>
    <p:sldLayoutId id="2147483713" r:id="rId19"/>
    <p:sldLayoutId id="2147483717" r:id="rId20"/>
    <p:sldLayoutId id="2147483732" r:id="rId21"/>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6.xml"/><Relationship Id="rId5" Type="http://schemas.openxmlformats.org/officeDocument/2006/relationships/image" Target="../media/image29.jpg"/><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8.xml"/><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Visually Identify Types of Computer Hardware </a:t>
            </a:r>
            <a:r>
              <a:rPr lang="en-US" sz="2400" b="0" dirty="0"/>
              <a:t>(2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1"/>
            <a:ext cx="10712450" cy="1601931"/>
          </a:xfrm>
        </p:spPr>
        <p:txBody>
          <a:bodyPr/>
          <a:lstStyle/>
          <a:p>
            <a:pPr marL="0" indent="0">
              <a:buNone/>
            </a:pPr>
            <a:r>
              <a:rPr lang="en-US" dirty="0"/>
              <a:t>Storage Devices</a:t>
            </a:r>
          </a:p>
          <a:p>
            <a:pPr marL="291600" indent="-291600">
              <a:buClr>
                <a:srgbClr val="004A78"/>
              </a:buClr>
              <a:buFont typeface="Arial" panose="020B0604020202020204" pitchFamily="34" charset="0"/>
              <a:buChar char="•"/>
            </a:pPr>
            <a:r>
              <a:rPr lang="en-US" dirty="0"/>
              <a:t>Designed to store data for extended periods of time</a:t>
            </a:r>
          </a:p>
          <a:p>
            <a:pPr marL="291600" indent="-291600">
              <a:buClr>
                <a:srgbClr val="004A78"/>
              </a:buClr>
              <a:buFont typeface="Arial" panose="020B0604020202020204" pitchFamily="34" charset="0"/>
              <a:buChar char="•"/>
            </a:pPr>
            <a:r>
              <a:rPr lang="en-US" dirty="0"/>
              <a:t>The type and amount of data helps to determine the most appropriate storage device to use</a:t>
            </a:r>
          </a:p>
        </p:txBody>
      </p:sp>
      <p:sp>
        <p:nvSpPr>
          <p:cNvPr id="5" name="Content Placeholder 4">
            <a:extLst>
              <a:ext uri="{FF2B5EF4-FFF2-40B4-BE49-F238E27FC236}">
                <a16:creationId xmlns:a16="http://schemas.microsoft.com/office/drawing/2014/main" id="{351104AA-D388-4434-8DBF-2FF4140C3E61}"/>
              </a:ext>
            </a:extLst>
          </p:cNvPr>
          <p:cNvSpPr>
            <a:spLocks noGrp="1"/>
          </p:cNvSpPr>
          <p:nvPr>
            <p:ph sz="quarter" idx="17"/>
          </p:nvPr>
        </p:nvSpPr>
        <p:spPr>
          <a:xfrm>
            <a:off x="742950" y="3252984"/>
            <a:ext cx="3547696" cy="344896"/>
          </a:xfrm>
        </p:spPr>
        <p:txBody>
          <a:bodyPr/>
          <a:lstStyle/>
          <a:p>
            <a:r>
              <a:rPr lang="en-IN" sz="2200" b="1" dirty="0"/>
              <a:t>Figure 3-5:</a:t>
            </a:r>
            <a:r>
              <a:rPr lang="en-IN" sz="2200" dirty="0"/>
              <a:t> Storage devices</a:t>
            </a:r>
          </a:p>
        </p:txBody>
      </p:sp>
      <p:pic>
        <p:nvPicPr>
          <p:cNvPr id="8" name="Content Placeholder 7" descr="Four different types of storage devices are illustrated with photos: an internal hard drive for a laptop, and external hard drive with a U S B connector, memory cards that can be inserted into slots in devices, and a U S B flash drive.">
            <a:extLst>
              <a:ext uri="{FF2B5EF4-FFF2-40B4-BE49-F238E27FC236}">
                <a16:creationId xmlns:a16="http://schemas.microsoft.com/office/drawing/2014/main" id="{A555EC23-6CD4-4BBD-AD54-96899CD73F4B}"/>
              </a:ext>
            </a:extLst>
          </p:cNvPr>
          <p:cNvPicPr>
            <a:picLocks noGrp="1" noChangeAspect="1"/>
          </p:cNvPicPr>
          <p:nvPr>
            <p:ph sz="quarter" idx="18"/>
          </p:nvPr>
        </p:nvPicPr>
        <p:blipFill>
          <a:blip r:embed="rId2"/>
          <a:stretch>
            <a:fillRect/>
          </a:stretch>
        </p:blipFill>
        <p:spPr>
          <a:xfrm>
            <a:off x="1592338" y="3750457"/>
            <a:ext cx="8742740" cy="2149853"/>
          </a:xfrm>
        </p:spPr>
      </p:pic>
    </p:spTree>
    <p:extLst>
      <p:ext uri="{BB962C8B-B14F-4D97-AF65-F5344CB8AC3E}">
        <p14:creationId xmlns:p14="http://schemas.microsoft.com/office/powerpoint/2010/main" val="169455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Explain How Computers Represent Data</a:t>
            </a:r>
            <a:endParaRPr lang="en-IN"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49"/>
            <a:ext cx="4054828" cy="4569883"/>
          </a:xfrm>
        </p:spPr>
        <p:txBody>
          <a:bodyPr/>
          <a:lstStyle/>
          <a:p>
            <a:pPr marL="0" indent="0">
              <a:buNone/>
            </a:pPr>
            <a:r>
              <a:rPr lang="en-US" b="1" dirty="0">
                <a:solidFill>
                  <a:schemeClr val="tx2">
                    <a:lumMod val="75000"/>
                  </a:schemeClr>
                </a:solidFill>
              </a:rPr>
              <a:t>Binary System</a:t>
            </a:r>
          </a:p>
          <a:p>
            <a:r>
              <a:rPr lang="en-US" b="1" dirty="0">
                <a:solidFill>
                  <a:schemeClr val="tx2">
                    <a:lumMod val="75000"/>
                  </a:schemeClr>
                </a:solidFill>
              </a:rPr>
              <a:t>Bit</a:t>
            </a:r>
          </a:p>
          <a:p>
            <a:r>
              <a:rPr lang="en-US" b="1" dirty="0">
                <a:solidFill>
                  <a:schemeClr val="tx2">
                    <a:lumMod val="75000"/>
                  </a:schemeClr>
                </a:solidFill>
              </a:rPr>
              <a:t>Byte</a:t>
            </a:r>
          </a:p>
          <a:p>
            <a:r>
              <a:rPr lang="en-US" dirty="0"/>
              <a:t>Text coding scheme</a:t>
            </a:r>
          </a:p>
          <a:p>
            <a:pPr marL="622800" lvl="1" indent="-320400">
              <a:spcBef>
                <a:spcPts val="1000"/>
              </a:spcBef>
              <a:buClr>
                <a:srgbClr val="004A78"/>
              </a:buClr>
            </a:pPr>
            <a:r>
              <a:rPr lang="en-US" b="1" dirty="0">
                <a:solidFill>
                  <a:schemeClr val="tx2">
                    <a:lumMod val="75000"/>
                  </a:schemeClr>
                </a:solidFill>
              </a:rPr>
              <a:t>ASCII</a:t>
            </a:r>
          </a:p>
          <a:p>
            <a:pPr marL="622800" lvl="1" indent="-320400">
              <a:spcBef>
                <a:spcPts val="1000"/>
              </a:spcBef>
              <a:buClr>
                <a:srgbClr val="004A78"/>
              </a:buClr>
            </a:pPr>
            <a:r>
              <a:rPr lang="en-US" b="1" dirty="0">
                <a:solidFill>
                  <a:schemeClr val="tx2">
                    <a:lumMod val="75000"/>
                  </a:schemeClr>
                </a:solidFill>
              </a:rPr>
              <a:t>Unicode</a:t>
            </a:r>
          </a:p>
        </p:txBody>
      </p:sp>
      <p:pic>
        <p:nvPicPr>
          <p:cNvPr id="7" name="Content Placeholder 6" descr="8-bit bytes representing the capital letter E, the symbol * (asterisk), and the decimal number 6 are conceptually illustrated. Each bit within a byte is either a binary one or a binary zero. In the conceptual diagram, ones are shown as green circles and zeroes are shown as dark circles. The 8-bit byte for the letter E is 01000101. The 8-bit byte for the symbol * is 00101010. The 8-bit byte for the number 6 is 00110110.">
            <a:extLst>
              <a:ext uri="{FF2B5EF4-FFF2-40B4-BE49-F238E27FC236}">
                <a16:creationId xmlns:a16="http://schemas.microsoft.com/office/drawing/2014/main" id="{CD8BDF24-6952-44A7-943E-870EAC5A7C02}"/>
              </a:ext>
            </a:extLst>
          </p:cNvPr>
          <p:cNvPicPr>
            <a:picLocks noGrp="1" noChangeAspect="1"/>
          </p:cNvPicPr>
          <p:nvPr>
            <p:ph sz="quarter" idx="17"/>
          </p:nvPr>
        </p:nvPicPr>
        <p:blipFill>
          <a:blip r:embed="rId2"/>
          <a:stretch>
            <a:fillRect/>
          </a:stretch>
        </p:blipFill>
        <p:spPr>
          <a:xfrm>
            <a:off x="6263786" y="1318338"/>
            <a:ext cx="4229557" cy="2114785"/>
          </a:xfrm>
        </p:spPr>
      </p:pic>
      <p:pic>
        <p:nvPicPr>
          <p:cNvPr id="10" name="Content Placeholder 9" descr="The process of converting a letter to binary form and back has four main steps. This figure illustrates the process for converting the capital letter T to binary and displaying it on a computer monitor. Step 1: The user presses the capital letter T (SHIFT plus T keys) on the keyboard, which in turn creates a special code, called a scan code, for the capital letter T. Step 2: The scan code for the capital letter T is sent from the keyboard to the electronic circuitry in the computer. Step 3: The electronic circuitry in the computer converts the scan code for the capital letter T to its binary code (01010100) and stores it in memory for processing. Step 4: After processing, the binary code for the capital letter T is converted to an image and displayed on the output device (a computer monitor in this illustration).">
            <a:extLst>
              <a:ext uri="{FF2B5EF4-FFF2-40B4-BE49-F238E27FC236}">
                <a16:creationId xmlns:a16="http://schemas.microsoft.com/office/drawing/2014/main" id="{92C4EC6D-869F-413C-8844-9671B17446A2}"/>
              </a:ext>
            </a:extLst>
          </p:cNvPr>
          <p:cNvPicPr>
            <a:picLocks noGrp="1" noChangeAspect="1"/>
          </p:cNvPicPr>
          <p:nvPr>
            <p:ph sz="quarter" idx="18"/>
          </p:nvPr>
        </p:nvPicPr>
        <p:blipFill>
          <a:blip r:embed="rId3"/>
          <a:stretch>
            <a:fillRect/>
          </a:stretch>
        </p:blipFill>
        <p:spPr>
          <a:xfrm>
            <a:off x="6660721" y="3593050"/>
            <a:ext cx="3250652" cy="2669800"/>
          </a:xfrm>
        </p:spPr>
      </p:pic>
    </p:spTree>
    <p:extLst>
      <p:ext uri="{BB962C8B-B14F-4D97-AF65-F5344CB8AC3E}">
        <p14:creationId xmlns:p14="http://schemas.microsoft.com/office/powerpoint/2010/main" val="105631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Storage Solutions </a:t>
            </a:r>
            <a:r>
              <a:rPr lang="en-US" sz="2400" b="0" dirty="0"/>
              <a:t>(1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1" y="1289050"/>
            <a:ext cx="5003094" cy="4423203"/>
          </a:xfrm>
        </p:spPr>
        <p:txBody>
          <a:bodyPr/>
          <a:lstStyle/>
          <a:p>
            <a:pPr marL="0" indent="0">
              <a:buNone/>
            </a:pPr>
            <a:r>
              <a:rPr lang="en-US" dirty="0"/>
              <a:t>Hard Drives</a:t>
            </a:r>
          </a:p>
          <a:p>
            <a:r>
              <a:rPr lang="en-US" dirty="0"/>
              <a:t>Internal hard drives</a:t>
            </a:r>
          </a:p>
          <a:p>
            <a:pPr marL="622800" lvl="1" indent="-320400">
              <a:spcBef>
                <a:spcPts val="1000"/>
              </a:spcBef>
              <a:buClr>
                <a:srgbClr val="004A78"/>
              </a:buClr>
            </a:pPr>
            <a:r>
              <a:rPr lang="en-US" dirty="0">
                <a:solidFill>
                  <a:srgbClr val="000000"/>
                </a:solidFill>
              </a:rPr>
              <a:t>Magnetic hard disk drives (H</a:t>
            </a:r>
            <a:r>
              <a:rPr lang="en-US" sz="100" dirty="0">
                <a:solidFill>
                  <a:srgbClr val="000000"/>
                </a:solidFill>
              </a:rPr>
              <a:t> </a:t>
            </a:r>
            <a:r>
              <a:rPr lang="en-US" dirty="0">
                <a:solidFill>
                  <a:srgbClr val="000000"/>
                </a:solidFill>
              </a:rPr>
              <a:t>D</a:t>
            </a:r>
            <a:r>
              <a:rPr lang="en-US" sz="100" dirty="0">
                <a:solidFill>
                  <a:srgbClr val="000000"/>
                </a:solidFill>
              </a:rPr>
              <a:t> </a:t>
            </a:r>
            <a:r>
              <a:rPr lang="en-US" dirty="0">
                <a:solidFill>
                  <a:srgbClr val="000000"/>
                </a:solidFill>
              </a:rPr>
              <a:t>D</a:t>
            </a:r>
            <a:r>
              <a:rPr lang="en-US" sz="100" dirty="0">
                <a:solidFill>
                  <a:srgbClr val="000000"/>
                </a:solidFill>
              </a:rPr>
              <a:t> </a:t>
            </a:r>
            <a:r>
              <a:rPr lang="en-US" dirty="0">
                <a:solidFill>
                  <a:srgbClr val="000000"/>
                </a:solidFill>
              </a:rPr>
              <a:t>s)</a:t>
            </a:r>
          </a:p>
          <a:p>
            <a:pPr marL="622800" lvl="1" indent="-320400">
              <a:spcBef>
                <a:spcPts val="1000"/>
              </a:spcBef>
              <a:buClr>
                <a:srgbClr val="004A78"/>
              </a:buClr>
            </a:pPr>
            <a:r>
              <a:rPr lang="en-US" b="1" dirty="0">
                <a:solidFill>
                  <a:schemeClr val="tx2">
                    <a:lumMod val="75000"/>
                  </a:schemeClr>
                </a:solidFill>
              </a:rPr>
              <a:t>Solid State Drive (S</a:t>
            </a:r>
            <a:r>
              <a:rPr lang="en-US" sz="100" b="1" dirty="0">
                <a:solidFill>
                  <a:schemeClr val="tx2">
                    <a:lumMod val="75000"/>
                  </a:schemeClr>
                </a:solidFill>
              </a:rPr>
              <a:t> </a:t>
            </a:r>
            <a:r>
              <a:rPr lang="en-US" b="1" dirty="0">
                <a:solidFill>
                  <a:schemeClr val="tx2">
                    <a:lumMod val="75000"/>
                  </a:schemeClr>
                </a:solidFill>
              </a:rPr>
              <a:t>D</a:t>
            </a:r>
            <a:r>
              <a:rPr lang="en-US" sz="100" b="1" dirty="0">
                <a:solidFill>
                  <a:schemeClr val="tx2">
                    <a:lumMod val="75000"/>
                  </a:schemeClr>
                </a:solidFill>
              </a:rPr>
              <a:t> </a:t>
            </a:r>
            <a:r>
              <a:rPr lang="en-US" b="1" dirty="0">
                <a:solidFill>
                  <a:schemeClr val="tx2">
                    <a:lumMod val="75000"/>
                  </a:schemeClr>
                </a:solidFill>
              </a:rPr>
              <a:t>D)</a:t>
            </a:r>
          </a:p>
          <a:p>
            <a:r>
              <a:rPr lang="en-US" dirty="0"/>
              <a:t>External hard drives</a:t>
            </a:r>
          </a:p>
          <a:p>
            <a:pPr marL="622800" lvl="1" indent="-320400">
              <a:spcBef>
                <a:spcPts val="1000"/>
              </a:spcBef>
              <a:buClr>
                <a:srgbClr val="004A78"/>
              </a:buClr>
            </a:pPr>
            <a:r>
              <a:rPr lang="en-US" dirty="0">
                <a:solidFill>
                  <a:srgbClr val="000000"/>
                </a:solidFill>
              </a:rPr>
              <a:t>U</a:t>
            </a:r>
            <a:r>
              <a:rPr lang="en-US" sz="100" dirty="0">
                <a:solidFill>
                  <a:srgbClr val="000000"/>
                </a:solidFill>
              </a:rPr>
              <a:t> </a:t>
            </a:r>
            <a:r>
              <a:rPr lang="en-US" dirty="0">
                <a:solidFill>
                  <a:srgbClr val="000000"/>
                </a:solidFill>
              </a:rPr>
              <a:t>S</a:t>
            </a:r>
            <a:r>
              <a:rPr lang="en-US" sz="100" dirty="0">
                <a:solidFill>
                  <a:srgbClr val="000000"/>
                </a:solidFill>
              </a:rPr>
              <a:t> </a:t>
            </a:r>
            <a:r>
              <a:rPr lang="en-US" dirty="0">
                <a:solidFill>
                  <a:srgbClr val="000000"/>
                </a:solidFill>
              </a:rPr>
              <a:t>B flash drive</a:t>
            </a:r>
          </a:p>
          <a:p>
            <a:pPr marL="622800" lvl="1" indent="-320400">
              <a:spcBef>
                <a:spcPts val="1000"/>
              </a:spcBef>
              <a:buClr>
                <a:srgbClr val="004A78"/>
              </a:buClr>
            </a:pPr>
            <a:r>
              <a:rPr lang="en-US" b="1" dirty="0">
                <a:solidFill>
                  <a:schemeClr val="tx2">
                    <a:lumMod val="75000"/>
                  </a:schemeClr>
                </a:solidFill>
              </a:rPr>
              <a:t>Optical media</a:t>
            </a:r>
          </a:p>
        </p:txBody>
      </p:sp>
      <p:pic>
        <p:nvPicPr>
          <p:cNvPr id="9" name="Content Placeholder 8" descr="A magnetic hard drive with the cover removed is shown. A magnetic hard drive is a storage device that contains a disk and other moving parts. The hard disk is a shiny circular part in the hard drive that is the actual storage medium.">
            <a:extLst>
              <a:ext uri="{FF2B5EF4-FFF2-40B4-BE49-F238E27FC236}">
                <a16:creationId xmlns:a16="http://schemas.microsoft.com/office/drawing/2014/main" id="{B23E09B3-42AD-472F-ABE8-9432D247C840}"/>
              </a:ext>
            </a:extLst>
          </p:cNvPr>
          <p:cNvPicPr>
            <a:picLocks noGrp="1" noChangeAspect="1"/>
          </p:cNvPicPr>
          <p:nvPr>
            <p:ph sz="quarter" idx="17"/>
          </p:nvPr>
        </p:nvPicPr>
        <p:blipFill>
          <a:blip r:embed="rId2"/>
          <a:stretch>
            <a:fillRect/>
          </a:stretch>
        </p:blipFill>
        <p:spPr>
          <a:xfrm>
            <a:off x="6096000" y="1345922"/>
            <a:ext cx="1959896" cy="2188020"/>
          </a:xfrm>
        </p:spPr>
      </p:pic>
      <p:pic>
        <p:nvPicPr>
          <p:cNvPr id="11" name="Content Placeholder 10" descr="A solid state drive (SSD)  is shown as a flat circuit board that has no moving parts.">
            <a:extLst>
              <a:ext uri="{FF2B5EF4-FFF2-40B4-BE49-F238E27FC236}">
                <a16:creationId xmlns:a16="http://schemas.microsoft.com/office/drawing/2014/main" id="{3EBB0691-9FEE-4D55-9A75-9CFFE96D26CF}"/>
              </a:ext>
            </a:extLst>
          </p:cNvPr>
          <p:cNvPicPr>
            <a:picLocks noGrp="1" noChangeAspect="1"/>
          </p:cNvPicPr>
          <p:nvPr>
            <p:ph sz="quarter" idx="18"/>
          </p:nvPr>
        </p:nvPicPr>
        <p:blipFill>
          <a:blip r:embed="rId3"/>
          <a:stretch>
            <a:fillRect/>
          </a:stretch>
        </p:blipFill>
        <p:spPr>
          <a:xfrm>
            <a:off x="8918929" y="1405926"/>
            <a:ext cx="2010599" cy="2129261"/>
          </a:xfrm>
        </p:spPr>
      </p:pic>
      <p:pic>
        <p:nvPicPr>
          <p:cNvPr id="13" name="Content Placeholder 12" descr="An external hard drive is shown as a rectangular device about the size of your palm, connected to a laptop with a USB cable.">
            <a:extLst>
              <a:ext uri="{FF2B5EF4-FFF2-40B4-BE49-F238E27FC236}">
                <a16:creationId xmlns:a16="http://schemas.microsoft.com/office/drawing/2014/main" id="{861EA26B-C3F4-4110-B011-B4800820C37E}"/>
              </a:ext>
            </a:extLst>
          </p:cNvPr>
          <p:cNvPicPr>
            <a:picLocks noGrp="1" noChangeAspect="1"/>
          </p:cNvPicPr>
          <p:nvPr>
            <p:ph sz="quarter" idx="19"/>
          </p:nvPr>
        </p:nvPicPr>
        <p:blipFill>
          <a:blip r:embed="rId4"/>
          <a:stretch>
            <a:fillRect/>
          </a:stretch>
        </p:blipFill>
        <p:spPr>
          <a:xfrm>
            <a:off x="6703048" y="4068447"/>
            <a:ext cx="3235499" cy="2057990"/>
          </a:xfrm>
        </p:spPr>
      </p:pic>
    </p:spTree>
    <p:extLst>
      <p:ext uri="{BB962C8B-B14F-4D97-AF65-F5344CB8AC3E}">
        <p14:creationId xmlns:p14="http://schemas.microsoft.com/office/powerpoint/2010/main" val="201118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Storage Solutions </a:t>
            </a:r>
            <a:r>
              <a:rPr lang="en-US" sz="2400" b="0" dirty="0"/>
              <a:t>(2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1420283"/>
          </a:xfrm>
        </p:spPr>
        <p:txBody>
          <a:bodyPr/>
          <a:lstStyle/>
          <a:p>
            <a:pPr marL="0" indent="0">
              <a:buNone/>
            </a:pPr>
            <a:r>
              <a:rPr lang="en-US" dirty="0"/>
              <a:t>Cloud Storage</a:t>
            </a:r>
          </a:p>
          <a:p>
            <a:r>
              <a:rPr lang="en-US" dirty="0"/>
              <a:t>Storing electronic files on the Internet instead of a local computer</a:t>
            </a:r>
          </a:p>
          <a:p>
            <a:r>
              <a:rPr lang="en-US" dirty="0"/>
              <a:t>Google Drive, Microsoft OneDrive, Dropbox</a:t>
            </a:r>
          </a:p>
        </p:txBody>
      </p:sp>
      <p:pic>
        <p:nvPicPr>
          <p:cNvPr id="7" name="Content Placeholder 6" descr="The concept of cloud storage is shown by a drawing of banks of servers sitting on a cloud. The cloud is connected to a smartphone, laptop, and tablet by dotted lines; each device displays an image of the cloud on its screen.">
            <a:extLst>
              <a:ext uri="{FF2B5EF4-FFF2-40B4-BE49-F238E27FC236}">
                <a16:creationId xmlns:a16="http://schemas.microsoft.com/office/drawing/2014/main" id="{68771A52-800B-46E0-87F9-6C6C4AA7D942}"/>
              </a:ext>
            </a:extLst>
          </p:cNvPr>
          <p:cNvPicPr>
            <a:picLocks noGrp="1" noChangeAspect="1"/>
          </p:cNvPicPr>
          <p:nvPr>
            <p:ph sz="quarter" idx="17"/>
          </p:nvPr>
        </p:nvPicPr>
        <p:blipFill>
          <a:blip r:embed="rId2"/>
          <a:stretch>
            <a:fillRect/>
          </a:stretch>
        </p:blipFill>
        <p:spPr>
          <a:xfrm>
            <a:off x="4075866" y="2861212"/>
            <a:ext cx="3972534" cy="3366889"/>
          </a:xfrm>
        </p:spPr>
      </p:pic>
    </p:spTree>
    <p:extLst>
      <p:ext uri="{BB962C8B-B14F-4D97-AF65-F5344CB8AC3E}">
        <p14:creationId xmlns:p14="http://schemas.microsoft.com/office/powerpoint/2010/main" val="117901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200" y="365125"/>
            <a:ext cx="10890956" cy="672105"/>
          </a:xfrm>
        </p:spPr>
        <p:txBody>
          <a:bodyPr/>
          <a:lstStyle/>
          <a:p>
            <a:r>
              <a:rPr lang="en-US" dirty="0"/>
              <a:t>Pros and Cons of Different Types of Computers </a:t>
            </a:r>
            <a:r>
              <a:rPr lang="en-US" sz="2400" b="0" dirty="0"/>
              <a:t>(1 of 3)</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1871839"/>
          </a:xfrm>
        </p:spPr>
        <p:txBody>
          <a:bodyPr/>
          <a:lstStyle/>
          <a:p>
            <a:pPr marL="0" indent="0">
              <a:buNone/>
            </a:pPr>
            <a:r>
              <a:rPr lang="en-US" dirty="0"/>
              <a:t>Desktop Computer</a:t>
            </a:r>
          </a:p>
          <a:p>
            <a:r>
              <a:rPr lang="en-US" dirty="0"/>
              <a:t>Typically consists of a system unit, monitor, keyboard, and mouse</a:t>
            </a:r>
          </a:p>
          <a:p>
            <a:r>
              <a:rPr lang="en-US" dirty="0"/>
              <a:t>More powerful, more storage</a:t>
            </a:r>
          </a:p>
          <a:p>
            <a:r>
              <a:rPr lang="en-US" dirty="0"/>
              <a:t>Hardware components can be easily upgraded</a:t>
            </a:r>
          </a:p>
        </p:txBody>
      </p:sp>
      <p:pic>
        <p:nvPicPr>
          <p:cNvPr id="7" name="Content Placeholder 6" descr="A typical desktop computer includes a system unit (shown as a tower box), a monitor (a flat screen monitor is shown), keyboard, and mouse (wireless keyboard and mouse are shown).">
            <a:extLst>
              <a:ext uri="{FF2B5EF4-FFF2-40B4-BE49-F238E27FC236}">
                <a16:creationId xmlns:a16="http://schemas.microsoft.com/office/drawing/2014/main" id="{E2AE0859-0484-491D-A361-28EF41F83D79}"/>
              </a:ext>
            </a:extLst>
          </p:cNvPr>
          <p:cNvPicPr>
            <a:picLocks noGrp="1" noChangeAspect="1"/>
          </p:cNvPicPr>
          <p:nvPr>
            <p:ph sz="quarter" idx="17"/>
          </p:nvPr>
        </p:nvPicPr>
        <p:blipFill>
          <a:blip r:embed="rId2"/>
          <a:stretch>
            <a:fillRect/>
          </a:stretch>
        </p:blipFill>
        <p:spPr>
          <a:xfrm>
            <a:off x="1444021" y="3360405"/>
            <a:ext cx="3776807" cy="2550897"/>
          </a:xfrm>
        </p:spPr>
      </p:pic>
      <p:pic>
        <p:nvPicPr>
          <p:cNvPr id="10" name="Content Placeholder 9" descr="A Microsoft Windows desktop shows a taskbar along the bottom with a search box, icons for frequently used programs, and a notification area. A column on the left shows installed applications and their icons and Settings, Power, and other options. The middle of the screen shows tiles for different categories of apps. ">
            <a:extLst>
              <a:ext uri="{FF2B5EF4-FFF2-40B4-BE49-F238E27FC236}">
                <a16:creationId xmlns:a16="http://schemas.microsoft.com/office/drawing/2014/main" id="{D37B8FC4-120A-4CB7-ABD3-975644C35702}"/>
              </a:ext>
            </a:extLst>
          </p:cNvPr>
          <p:cNvPicPr>
            <a:picLocks noGrp="1" noChangeAspect="1"/>
          </p:cNvPicPr>
          <p:nvPr>
            <p:ph sz="quarter" idx="18"/>
          </p:nvPr>
        </p:nvPicPr>
        <p:blipFill>
          <a:blip r:embed="rId3"/>
          <a:stretch>
            <a:fillRect/>
          </a:stretch>
        </p:blipFill>
        <p:spPr>
          <a:xfrm>
            <a:off x="6096000" y="3369567"/>
            <a:ext cx="4498824" cy="2669800"/>
          </a:xfrm>
        </p:spPr>
      </p:pic>
    </p:spTree>
    <p:extLst>
      <p:ext uri="{BB962C8B-B14F-4D97-AF65-F5344CB8AC3E}">
        <p14:creationId xmlns:p14="http://schemas.microsoft.com/office/powerpoint/2010/main" val="231920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199" y="365125"/>
            <a:ext cx="10834511" cy="672105"/>
          </a:xfrm>
        </p:spPr>
        <p:txBody>
          <a:bodyPr/>
          <a:lstStyle/>
          <a:p>
            <a:r>
              <a:rPr lang="en-US" dirty="0"/>
              <a:t>Pros and Cons of Different Types of Computers </a:t>
            </a:r>
            <a:r>
              <a:rPr lang="en-US" sz="2400" b="0" dirty="0"/>
              <a:t>(2 of 3)</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1"/>
            <a:ext cx="10706100" cy="2286432"/>
          </a:xfrm>
        </p:spPr>
        <p:txBody>
          <a:bodyPr/>
          <a:lstStyle/>
          <a:p>
            <a:pPr marL="0" indent="0">
              <a:buNone/>
            </a:pPr>
            <a:r>
              <a:rPr lang="en-US" dirty="0"/>
              <a:t>All-in-one Computer</a:t>
            </a:r>
          </a:p>
          <a:p>
            <a:r>
              <a:rPr lang="en-US" dirty="0"/>
              <a:t>Monitor and system unit are housed together</a:t>
            </a:r>
          </a:p>
          <a:p>
            <a:r>
              <a:rPr lang="en-US" dirty="0"/>
              <a:t>Take up less space and easier to transport</a:t>
            </a:r>
          </a:p>
          <a:p>
            <a:r>
              <a:rPr lang="en-US" dirty="0"/>
              <a:t>Typically more difficult to service or upgrade</a:t>
            </a:r>
          </a:p>
          <a:p>
            <a:r>
              <a:rPr lang="en-US" dirty="0"/>
              <a:t>More expensive than desktops</a:t>
            </a:r>
          </a:p>
        </p:txBody>
      </p:sp>
      <p:pic>
        <p:nvPicPr>
          <p:cNvPr id="7" name="Content Placeholder 6" descr="An all-in-one computer is a desktop computer that has one large monitor that includes the system unit. A wireless keyboard and mouse are shown in this photo.">
            <a:extLst>
              <a:ext uri="{FF2B5EF4-FFF2-40B4-BE49-F238E27FC236}">
                <a16:creationId xmlns:a16="http://schemas.microsoft.com/office/drawing/2014/main" id="{75F8249D-B4DB-4FAA-B46A-B6CD9C0D1EA3}"/>
              </a:ext>
            </a:extLst>
          </p:cNvPr>
          <p:cNvPicPr>
            <a:picLocks noGrp="1" noChangeAspect="1"/>
          </p:cNvPicPr>
          <p:nvPr>
            <p:ph sz="quarter" idx="17"/>
          </p:nvPr>
        </p:nvPicPr>
        <p:blipFill>
          <a:blip r:embed="rId2"/>
          <a:stretch>
            <a:fillRect/>
          </a:stretch>
        </p:blipFill>
        <p:spPr>
          <a:xfrm>
            <a:off x="1343181" y="3707124"/>
            <a:ext cx="3368886" cy="2286431"/>
          </a:xfrm>
        </p:spPr>
      </p:pic>
      <p:pic>
        <p:nvPicPr>
          <p:cNvPr id="9" name="Content Placeholder 8" descr="A macOS desktop shows a Dock with icons for apps along the bottom, a menu relevant to the current application along the top, and an open Applications window.">
            <a:extLst>
              <a:ext uri="{FF2B5EF4-FFF2-40B4-BE49-F238E27FC236}">
                <a16:creationId xmlns:a16="http://schemas.microsoft.com/office/drawing/2014/main" id="{3013B6C4-5E99-4C8A-B7F8-2057D48FD057}"/>
              </a:ext>
            </a:extLst>
          </p:cNvPr>
          <p:cNvPicPr>
            <a:picLocks noGrp="1" noChangeAspect="1"/>
          </p:cNvPicPr>
          <p:nvPr>
            <p:ph sz="quarter" idx="18"/>
          </p:nvPr>
        </p:nvPicPr>
        <p:blipFill>
          <a:blip r:embed="rId3"/>
          <a:stretch>
            <a:fillRect/>
          </a:stretch>
        </p:blipFill>
        <p:spPr>
          <a:xfrm>
            <a:off x="6158006" y="3726949"/>
            <a:ext cx="3557924" cy="2403060"/>
          </a:xfrm>
        </p:spPr>
      </p:pic>
    </p:spTree>
    <p:extLst>
      <p:ext uri="{BB962C8B-B14F-4D97-AF65-F5344CB8AC3E}">
        <p14:creationId xmlns:p14="http://schemas.microsoft.com/office/powerpoint/2010/main" val="387724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199" y="365125"/>
            <a:ext cx="10834511" cy="672105"/>
          </a:xfrm>
        </p:spPr>
        <p:txBody>
          <a:bodyPr/>
          <a:lstStyle/>
          <a:p>
            <a:r>
              <a:rPr lang="en-US" dirty="0"/>
              <a:t>Pros and Cons of Different Types of Computers </a:t>
            </a:r>
            <a:r>
              <a:rPr lang="en-US" sz="2400" b="0" dirty="0"/>
              <a:t>(3 of 3)</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1"/>
            <a:ext cx="10929760" cy="2289528"/>
          </a:xfrm>
        </p:spPr>
        <p:txBody>
          <a:bodyPr/>
          <a:lstStyle/>
          <a:p>
            <a:pPr marL="0" indent="0">
              <a:buNone/>
            </a:pPr>
            <a:r>
              <a:rPr lang="en-US" dirty="0"/>
              <a:t>Mobile Device</a:t>
            </a:r>
          </a:p>
          <a:p>
            <a:r>
              <a:rPr lang="en-US" dirty="0"/>
              <a:t>Portable or handheld computing device</a:t>
            </a:r>
          </a:p>
          <a:p>
            <a:r>
              <a:rPr lang="en-US" b="1" dirty="0">
                <a:solidFill>
                  <a:schemeClr val="tx2">
                    <a:lumMod val="75000"/>
                  </a:schemeClr>
                </a:solidFill>
              </a:rPr>
              <a:t>Tablet</a:t>
            </a:r>
          </a:p>
          <a:p>
            <a:r>
              <a:rPr lang="en-US" dirty="0"/>
              <a:t>Less powerful</a:t>
            </a:r>
          </a:p>
          <a:p>
            <a:r>
              <a:rPr lang="en-US" dirty="0"/>
              <a:t>Not upgradeable</a:t>
            </a:r>
          </a:p>
        </p:txBody>
      </p:sp>
      <p:pic>
        <p:nvPicPr>
          <p:cNvPr id="7" name="Content Placeholder 6" descr="Two hands are holding a tablet that measures about 8 by 10 inches (20 by 24 centimeters) with a business graphic displayed. It has no keyboard.">
            <a:extLst>
              <a:ext uri="{FF2B5EF4-FFF2-40B4-BE49-F238E27FC236}">
                <a16:creationId xmlns:a16="http://schemas.microsoft.com/office/drawing/2014/main" id="{52AA93DD-1127-421F-8A70-D26976625205}"/>
              </a:ext>
            </a:extLst>
          </p:cNvPr>
          <p:cNvPicPr>
            <a:picLocks noGrp="1" noChangeAspect="1"/>
          </p:cNvPicPr>
          <p:nvPr>
            <p:ph sz="quarter" idx="17"/>
          </p:nvPr>
        </p:nvPicPr>
        <p:blipFill>
          <a:blip r:embed="rId2"/>
          <a:stretch>
            <a:fillRect/>
          </a:stretch>
        </p:blipFill>
        <p:spPr>
          <a:xfrm>
            <a:off x="1128217" y="3654910"/>
            <a:ext cx="4024592" cy="2342186"/>
          </a:xfrm>
        </p:spPr>
      </p:pic>
      <p:pic>
        <p:nvPicPr>
          <p:cNvPr id="9" name="Content Placeholder 8" descr="Two tablet form factors are shown side by side. The slate tablet has a letter-sized touch screen, a stand, and a stylus that can be used for input. It also has a detachable magnetic keyboard that can function as a cover. A convertible tablet has a screen in its lid and a keyboard in its base, connected by a swivel-type hinge.">
            <a:extLst>
              <a:ext uri="{FF2B5EF4-FFF2-40B4-BE49-F238E27FC236}">
                <a16:creationId xmlns:a16="http://schemas.microsoft.com/office/drawing/2014/main" id="{CA16504B-84FC-477E-8E3F-D8A6A2DA52C7}"/>
              </a:ext>
            </a:extLst>
          </p:cNvPr>
          <p:cNvPicPr>
            <a:picLocks noGrp="1" noChangeAspect="1"/>
          </p:cNvPicPr>
          <p:nvPr>
            <p:ph sz="quarter" idx="18"/>
          </p:nvPr>
        </p:nvPicPr>
        <p:blipFill>
          <a:blip r:embed="rId3"/>
          <a:stretch>
            <a:fillRect/>
          </a:stretch>
        </p:blipFill>
        <p:spPr>
          <a:xfrm>
            <a:off x="5474146" y="3708893"/>
            <a:ext cx="6212589" cy="2250795"/>
          </a:xfrm>
        </p:spPr>
      </p:pic>
    </p:spTree>
    <p:extLst>
      <p:ext uri="{BB962C8B-B14F-4D97-AF65-F5344CB8AC3E}">
        <p14:creationId xmlns:p14="http://schemas.microsoft.com/office/powerpoint/2010/main" val="289555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200" y="215556"/>
            <a:ext cx="10515600" cy="971242"/>
          </a:xfrm>
        </p:spPr>
        <p:txBody>
          <a:bodyPr/>
          <a:lstStyle/>
          <a:p>
            <a:r>
              <a:rPr lang="en-US" dirty="0"/>
              <a:t>Hardware to Consider When Purchasing a Computer </a:t>
            </a:r>
            <a:r>
              <a:rPr lang="en-US" sz="2400" b="0" dirty="0"/>
              <a:t>(1 of 3)</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347839"/>
          </a:xfrm>
        </p:spPr>
        <p:txBody>
          <a:bodyPr/>
          <a:lstStyle/>
          <a:p>
            <a:pPr marL="0" indent="0">
              <a:buNone/>
            </a:pPr>
            <a:r>
              <a:rPr lang="en-IN" b="1" dirty="0"/>
              <a:t>Table 3-2:</a:t>
            </a:r>
            <a:r>
              <a:rPr lang="en-IN" dirty="0"/>
              <a:t> Factors to consider in buying a computer</a:t>
            </a:r>
          </a:p>
        </p:txBody>
      </p:sp>
      <p:graphicFrame>
        <p:nvGraphicFramePr>
          <p:cNvPr id="5" name="Content Placeholder 4" descr="Table is accessible to screen readers">
            <a:extLst>
              <a:ext uri="{FF2B5EF4-FFF2-40B4-BE49-F238E27FC236}">
                <a16:creationId xmlns:a16="http://schemas.microsoft.com/office/drawing/2014/main" id="{1D18D1C2-DB54-4752-906D-FCBB5421B5CB}"/>
              </a:ext>
            </a:extLst>
          </p:cNvPr>
          <p:cNvGraphicFramePr>
            <a:graphicFrameLocks noGrp="1"/>
          </p:cNvGraphicFramePr>
          <p:nvPr>
            <p:ph sz="quarter" idx="17"/>
            <p:extLst>
              <p:ext uri="{D42A27DB-BD31-4B8C-83A1-F6EECF244321}">
                <p14:modId xmlns:p14="http://schemas.microsoft.com/office/powerpoint/2010/main" val="3790806663"/>
              </p:ext>
            </p:extLst>
          </p:nvPr>
        </p:nvGraphicFramePr>
        <p:xfrm>
          <a:off x="766051" y="1771865"/>
          <a:ext cx="6086305" cy="4450080"/>
        </p:xfrm>
        <a:graphic>
          <a:graphicData uri="http://schemas.openxmlformats.org/drawingml/2006/table">
            <a:tbl>
              <a:tblPr firstRow="1" bandRow="1">
                <a:tableStyleId>{5C22544A-7EE6-4342-B048-85BDC9FD1C3A}</a:tableStyleId>
              </a:tblPr>
              <a:tblGrid>
                <a:gridCol w="1528820">
                  <a:extLst>
                    <a:ext uri="{9D8B030D-6E8A-4147-A177-3AD203B41FA5}">
                      <a16:colId xmlns:a16="http://schemas.microsoft.com/office/drawing/2014/main" val="589778199"/>
                    </a:ext>
                  </a:extLst>
                </a:gridCol>
                <a:gridCol w="4557485">
                  <a:extLst>
                    <a:ext uri="{9D8B030D-6E8A-4147-A177-3AD203B41FA5}">
                      <a16:colId xmlns:a16="http://schemas.microsoft.com/office/drawing/2014/main" val="1220326769"/>
                    </a:ext>
                  </a:extLst>
                </a:gridCol>
              </a:tblGrid>
              <a:tr h="131696">
                <a:tc>
                  <a:txBody>
                    <a:bodyPr/>
                    <a:lstStyle/>
                    <a:p>
                      <a:r>
                        <a:rPr lang="en-IN" sz="1600" dirty="0">
                          <a:solidFill>
                            <a:sysClr val="windowText" lastClr="000000"/>
                          </a:solidFill>
                          <a:latin typeface="Arial" panose="020B0604020202020204" pitchFamily="34" charset="0"/>
                          <a:cs typeface="Arial" panose="020B0604020202020204" pitchFamily="34" charset="0"/>
                        </a:rPr>
                        <a:t>Consideration</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Questions</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43511096"/>
                  </a:ext>
                </a:extLst>
              </a:tr>
              <a:tr h="210049">
                <a:tc>
                  <a:txBody>
                    <a:bodyPr/>
                    <a:lstStyle/>
                    <a:p>
                      <a:r>
                        <a:rPr lang="en-IN" sz="1600" b="1" dirty="0">
                          <a:solidFill>
                            <a:sysClr val="windowText" lastClr="000000"/>
                          </a:solidFill>
                          <a:latin typeface="Arial" panose="020B0604020202020204" pitchFamily="34" charset="0"/>
                          <a:cs typeface="Arial" panose="020B0604020202020204" pitchFamily="34" charset="0"/>
                        </a:rPr>
                        <a:t>Platform</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IN" sz="1600" dirty="0">
                          <a:solidFill>
                            <a:sysClr val="windowText" lastClr="000000"/>
                          </a:solidFill>
                          <a:latin typeface="Arial" panose="020B0604020202020204" pitchFamily="34" charset="0"/>
                          <a:cs typeface="Arial" panose="020B0604020202020204" pitchFamily="34" charset="0"/>
                        </a:rPr>
                        <a:t>Do I need to use software that requires a specific platform?</a:t>
                      </a:r>
                    </a:p>
                    <a:p>
                      <a:pPr marL="285750" indent="-285750">
                        <a:buFont typeface="Arial" panose="020B0604020202020204" pitchFamily="34" charset="0"/>
                        <a:buChar char="•"/>
                      </a:pPr>
                      <a:r>
                        <a:rPr lang="en-IN" sz="1600" dirty="0">
                          <a:solidFill>
                            <a:sysClr val="windowText" lastClr="000000"/>
                          </a:solidFill>
                          <a:latin typeface="Arial" panose="020B0604020202020204" pitchFamily="34" charset="0"/>
                          <a:cs typeface="Arial" panose="020B0604020202020204" pitchFamily="34" charset="0"/>
                        </a:rPr>
                        <a:t>Does the computer need to be compatible with other devices I own that use a particular platform?</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16125912"/>
                  </a:ext>
                </a:extLst>
              </a:tr>
              <a:tr h="196883">
                <a:tc>
                  <a:txBody>
                    <a:bodyPr/>
                    <a:lstStyle/>
                    <a:p>
                      <a:r>
                        <a:rPr lang="en-IN" sz="1600" b="1" dirty="0">
                          <a:solidFill>
                            <a:sysClr val="windowText" lastClr="000000"/>
                          </a:solidFill>
                          <a:latin typeface="Arial" panose="020B0604020202020204" pitchFamily="34" charset="0"/>
                          <a:cs typeface="Arial" panose="020B0604020202020204" pitchFamily="34" charset="0"/>
                        </a:rPr>
                        <a:t>Hardware</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IN" sz="1600" dirty="0">
                          <a:solidFill>
                            <a:sysClr val="windowText" lastClr="000000"/>
                          </a:solidFill>
                          <a:latin typeface="Arial" panose="020B0604020202020204" pitchFamily="34" charset="0"/>
                          <a:cs typeface="Arial" panose="020B0604020202020204" pitchFamily="34" charset="0"/>
                        </a:rPr>
                        <a:t>Do I require specific hardware to perform intended tasks?</a:t>
                      </a:r>
                    </a:p>
                    <a:p>
                      <a:pPr marL="285750" indent="-285750">
                        <a:buFont typeface="Arial" panose="020B0604020202020204" pitchFamily="34" charset="0"/>
                        <a:buChar char="•"/>
                      </a:pPr>
                      <a:r>
                        <a:rPr lang="en-IN" sz="1600" dirty="0">
                          <a:solidFill>
                            <a:sysClr val="windowText" lastClr="000000"/>
                          </a:solidFill>
                          <a:latin typeface="Arial" panose="020B0604020202020204" pitchFamily="34" charset="0"/>
                          <a:cs typeface="Arial" panose="020B0604020202020204" pitchFamily="34" charset="0"/>
                        </a:rPr>
                        <a:t>How much data and information do I plan to store on the computer?</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27617381"/>
                  </a:ext>
                </a:extLst>
              </a:tr>
              <a:tr h="143100">
                <a:tc>
                  <a:txBody>
                    <a:bodyPr/>
                    <a:lstStyle/>
                    <a:p>
                      <a:r>
                        <a:rPr lang="en-IN" sz="1600" b="1" dirty="0">
                          <a:solidFill>
                            <a:sysClr val="windowText" lastClr="000000"/>
                          </a:solidFill>
                          <a:latin typeface="Arial" panose="020B0604020202020204" pitchFamily="34" charset="0"/>
                          <a:cs typeface="Arial" panose="020B0604020202020204" pitchFamily="34" charset="0"/>
                        </a:rPr>
                        <a:t>Hardware specification</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IN" sz="1600" dirty="0">
                          <a:solidFill>
                            <a:sysClr val="windowText" lastClr="000000"/>
                          </a:solidFill>
                          <a:latin typeface="Arial" panose="020B0604020202020204" pitchFamily="34" charset="0"/>
                          <a:cs typeface="Arial" panose="020B0604020202020204" pitchFamily="34" charset="0"/>
                        </a:rPr>
                        <a:t>Will the tasks I perform or software I want to run require certain hardware specification?</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92813492"/>
                  </a:ext>
                </a:extLst>
              </a:tr>
              <a:tr h="139459">
                <a:tc>
                  <a:txBody>
                    <a:bodyPr/>
                    <a:lstStyle/>
                    <a:p>
                      <a:r>
                        <a:rPr lang="en-IN" sz="1600" b="1" dirty="0">
                          <a:solidFill>
                            <a:sysClr val="windowText" lastClr="000000"/>
                          </a:solidFill>
                          <a:latin typeface="Arial" panose="020B0604020202020204" pitchFamily="34" charset="0"/>
                          <a:cs typeface="Arial" panose="020B0604020202020204" pitchFamily="34" charset="0"/>
                        </a:rPr>
                        <a:t>Form factor</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IN" sz="1600" dirty="0">
                          <a:solidFill>
                            <a:sysClr val="windowText" lastClr="000000"/>
                          </a:solidFill>
                          <a:latin typeface="Arial" panose="020B0604020202020204" pitchFamily="34" charset="0"/>
                          <a:cs typeface="Arial" panose="020B0604020202020204" pitchFamily="34" charset="0"/>
                        </a:rPr>
                        <a:t>Will I be using this computer in one location, or will I need to be mobile?</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32505446"/>
                  </a:ext>
                </a:extLst>
              </a:tr>
              <a:tr h="184014">
                <a:tc>
                  <a:txBody>
                    <a:bodyPr/>
                    <a:lstStyle/>
                    <a:p>
                      <a:r>
                        <a:rPr lang="en-IN" sz="1600" b="1" dirty="0">
                          <a:solidFill>
                            <a:sysClr val="windowText" lastClr="000000"/>
                          </a:solidFill>
                          <a:latin typeface="Arial" panose="020B0604020202020204" pitchFamily="34" charset="0"/>
                          <a:cs typeface="Arial" panose="020B0604020202020204" pitchFamily="34" charset="0"/>
                        </a:rPr>
                        <a:t>Add-on-devices</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IN" sz="1600" dirty="0">
                          <a:solidFill>
                            <a:sysClr val="windowText" lastClr="000000"/>
                          </a:solidFill>
                          <a:latin typeface="Arial" panose="020B0604020202020204" pitchFamily="34" charset="0"/>
                          <a:cs typeface="Arial" panose="020B0604020202020204" pitchFamily="34" charset="0"/>
                        </a:rPr>
                        <a:t>What additional devices will I need to perform my intended tasks?</a:t>
                      </a:r>
                    </a:p>
                  </a:txBody>
                  <a:tcPr marL="21703" marR="217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94069847"/>
                  </a:ext>
                </a:extLst>
              </a:tr>
            </a:tbl>
          </a:graphicData>
        </a:graphic>
      </p:graphicFrame>
      <p:pic>
        <p:nvPicPr>
          <p:cNvPr id="9" name="Content Placeholder 8" descr="An advertisement for a computer on the BestBuy website includes a photo of the computer plus general specifications. General specifications include the make and model (ASUS Zen A/O 23.8 inch), the form factor (touch-screen All-in-One), processor (Intel Core i7), amount of RAM (12 gigabytes), storage types and capacities (128 gigabyte solid state drive plus 1 terabyte magnetic hard drive), and color (Icicle Silver). More detailed specifications are available by scrolling down the page and clicking a link for Specifications. ">
            <a:extLst>
              <a:ext uri="{FF2B5EF4-FFF2-40B4-BE49-F238E27FC236}">
                <a16:creationId xmlns:a16="http://schemas.microsoft.com/office/drawing/2014/main" id="{8202B296-4922-409A-A9DB-5BF1ADB8B115}"/>
              </a:ext>
            </a:extLst>
          </p:cNvPr>
          <p:cNvPicPr>
            <a:picLocks noGrp="1" noChangeAspect="1"/>
          </p:cNvPicPr>
          <p:nvPr>
            <p:ph sz="quarter" idx="19"/>
          </p:nvPr>
        </p:nvPicPr>
        <p:blipFill>
          <a:blip r:embed="rId2"/>
          <a:stretch>
            <a:fillRect/>
          </a:stretch>
        </p:blipFill>
        <p:spPr>
          <a:xfrm>
            <a:off x="6963313" y="1817219"/>
            <a:ext cx="5030944" cy="2540223"/>
          </a:xfrm>
        </p:spPr>
      </p:pic>
    </p:spTree>
    <p:extLst>
      <p:ext uri="{BB962C8B-B14F-4D97-AF65-F5344CB8AC3E}">
        <p14:creationId xmlns:p14="http://schemas.microsoft.com/office/powerpoint/2010/main" val="3145549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4C2D14-DA46-4448-98A5-CF5EDF86EB92}"/>
              </a:ext>
            </a:extLst>
          </p:cNvPr>
          <p:cNvSpPr>
            <a:spLocks noGrp="1"/>
          </p:cNvSpPr>
          <p:nvPr>
            <p:ph type="title"/>
          </p:nvPr>
        </p:nvSpPr>
        <p:spPr>
          <a:xfrm>
            <a:off x="838200" y="215556"/>
            <a:ext cx="10515600" cy="971242"/>
          </a:xfrm>
        </p:spPr>
        <p:txBody>
          <a:bodyPr/>
          <a:lstStyle/>
          <a:p>
            <a:r>
              <a:rPr lang="en-US" dirty="0"/>
              <a:t>Hardware to Consider When Purchasing a Computer </a:t>
            </a:r>
            <a:r>
              <a:rPr lang="en-US" sz="2400" b="0" dirty="0"/>
              <a:t>(2 of 3)</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617818"/>
            <a:ext cx="5982315" cy="347460"/>
          </a:xfrm>
        </p:spPr>
        <p:txBody>
          <a:bodyPr/>
          <a:lstStyle/>
          <a:p>
            <a:pPr marL="0" indent="0">
              <a:buNone/>
            </a:pPr>
            <a:r>
              <a:rPr lang="en-IN" b="1" dirty="0"/>
              <a:t>Table 3-3:</a:t>
            </a:r>
            <a:r>
              <a:rPr lang="en-IN" dirty="0"/>
              <a:t> Evaluating system requirements</a:t>
            </a:r>
          </a:p>
        </p:txBody>
      </p:sp>
      <p:graphicFrame>
        <p:nvGraphicFramePr>
          <p:cNvPr id="5" name="Content Placeholder 4" descr="Table is accessible to screen readers">
            <a:extLst>
              <a:ext uri="{FF2B5EF4-FFF2-40B4-BE49-F238E27FC236}">
                <a16:creationId xmlns:a16="http://schemas.microsoft.com/office/drawing/2014/main" id="{1D18D1C2-DB54-4752-906D-FCBB5421B5CB}"/>
              </a:ext>
            </a:extLst>
          </p:cNvPr>
          <p:cNvGraphicFramePr>
            <a:graphicFrameLocks noGrp="1"/>
          </p:cNvGraphicFramePr>
          <p:nvPr>
            <p:ph sz="quarter" idx="17"/>
            <p:extLst>
              <p:ext uri="{D42A27DB-BD31-4B8C-83A1-F6EECF244321}">
                <p14:modId xmlns:p14="http://schemas.microsoft.com/office/powerpoint/2010/main" val="1998314620"/>
              </p:ext>
            </p:extLst>
          </p:nvPr>
        </p:nvGraphicFramePr>
        <p:xfrm>
          <a:off x="879431" y="2169178"/>
          <a:ext cx="10398170" cy="3818666"/>
        </p:xfrm>
        <a:graphic>
          <a:graphicData uri="http://schemas.openxmlformats.org/drawingml/2006/table">
            <a:tbl>
              <a:tblPr firstRow="1" bandRow="1">
                <a:tableStyleId>{5C22544A-7EE6-4342-B048-85BDC9FD1C3A}</a:tableStyleId>
              </a:tblPr>
              <a:tblGrid>
                <a:gridCol w="2498998">
                  <a:extLst>
                    <a:ext uri="{9D8B030D-6E8A-4147-A177-3AD203B41FA5}">
                      <a16:colId xmlns:a16="http://schemas.microsoft.com/office/drawing/2014/main" val="589778199"/>
                    </a:ext>
                  </a:extLst>
                </a:gridCol>
                <a:gridCol w="7899172">
                  <a:extLst>
                    <a:ext uri="{9D8B030D-6E8A-4147-A177-3AD203B41FA5}">
                      <a16:colId xmlns:a16="http://schemas.microsoft.com/office/drawing/2014/main" val="1220326769"/>
                    </a:ext>
                  </a:extLst>
                </a:gridCol>
              </a:tblGrid>
              <a:tr h="374559">
                <a:tc>
                  <a:txBody>
                    <a:bodyPr/>
                    <a:lstStyle/>
                    <a:p>
                      <a:r>
                        <a:rPr lang="en-IN" sz="1600" b="1" dirty="0">
                          <a:solidFill>
                            <a:sysClr val="windowText" lastClr="000000"/>
                          </a:solidFill>
                          <a:latin typeface="Arial" panose="020B0604020202020204" pitchFamily="34" charset="0"/>
                          <a:cs typeface="Arial" panose="020B0604020202020204" pitchFamily="34" charset="0"/>
                        </a:rPr>
                        <a:t>Specification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Recommended solution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43511096"/>
                  </a:ext>
                </a:extLst>
              </a:tr>
              <a:tr h="646966">
                <a:tc>
                  <a:txBody>
                    <a:bodyPr/>
                    <a:lstStyle/>
                    <a:p>
                      <a:r>
                        <a:rPr lang="en-IN" sz="1600" b="1" dirty="0">
                          <a:solidFill>
                            <a:sysClr val="windowText" lastClr="000000"/>
                          </a:solidFill>
                          <a:latin typeface="Arial" panose="020B0604020202020204" pitchFamily="34" charset="0"/>
                          <a:cs typeface="Arial" panose="020B0604020202020204" pitchFamily="34" charset="0"/>
                        </a:rPr>
                        <a:t>Different processor requirements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IN" sz="1600" dirty="0">
                          <a:solidFill>
                            <a:sysClr val="windowText" lastClr="000000"/>
                          </a:solidFill>
                          <a:latin typeface="Arial" panose="020B0604020202020204" pitchFamily="34" charset="0"/>
                          <a:cs typeface="Arial" panose="020B0604020202020204" pitchFamily="34" charset="0"/>
                        </a:rPr>
                        <a:t>Identifying the program or app with the greater processor requirement and select a computer with a processor that meets or exceeds the requirements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16125912"/>
                  </a:ext>
                </a:extLst>
              </a:tr>
              <a:tr h="1464187">
                <a:tc>
                  <a:txBody>
                    <a:bodyPr/>
                    <a:lstStyle/>
                    <a:p>
                      <a:r>
                        <a:rPr lang="en-IN" sz="1600" b="1" dirty="0">
                          <a:solidFill>
                            <a:sysClr val="windowText" lastClr="000000"/>
                          </a:solidFill>
                          <a:latin typeface="Arial" panose="020B0604020202020204" pitchFamily="34" charset="0"/>
                          <a:cs typeface="Arial" panose="020B0604020202020204" pitchFamily="34" charset="0"/>
                        </a:rPr>
                        <a:t>Different memory requirements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IN" sz="1600" dirty="0">
                          <a:solidFill>
                            <a:sysClr val="windowText" lastClr="000000"/>
                          </a:solidFill>
                          <a:latin typeface="Arial" panose="020B0604020202020204" pitchFamily="34" charset="0"/>
                          <a:cs typeface="Arial" panose="020B0604020202020204" pitchFamily="34" charset="0"/>
                        </a:rPr>
                        <a:t>Identifying the program or app with the greater memory requirements and select a computer with a memory type and capacity that meets or exceeds this requirement.</a:t>
                      </a:r>
                    </a:p>
                    <a:p>
                      <a:pPr marL="0" indent="0">
                        <a:buFont typeface="Arial" panose="020B0604020202020204" pitchFamily="34" charset="0"/>
                        <a:buNone/>
                      </a:pPr>
                      <a:r>
                        <a:rPr lang="en-IN" sz="1600" dirty="0">
                          <a:solidFill>
                            <a:sysClr val="windowText" lastClr="000000"/>
                          </a:solidFill>
                          <a:latin typeface="Arial" panose="020B0604020202020204" pitchFamily="34" charset="0"/>
                          <a:cs typeface="Arial" panose="020B0604020202020204" pitchFamily="34" charset="0"/>
                        </a:rPr>
                        <a:t>Computers with as little as 4 GB of memory are great for basic web browsing and very basic productivity tasks, while computers with as much as 32 GB are often used for virtual reality applications, high-end-gaming, and other intensive tasks.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27617381"/>
                  </a:ext>
                </a:extLst>
              </a:tr>
              <a:tr h="666477">
                <a:tc>
                  <a:txBody>
                    <a:bodyPr/>
                    <a:lstStyle/>
                    <a:p>
                      <a:r>
                        <a:rPr lang="en-IN" sz="1600" b="1" dirty="0">
                          <a:solidFill>
                            <a:sysClr val="windowText" lastClr="000000"/>
                          </a:solidFill>
                          <a:latin typeface="Arial" panose="020B0604020202020204" pitchFamily="34" charset="0"/>
                          <a:cs typeface="Arial" panose="020B0604020202020204" pitchFamily="34" charset="0"/>
                        </a:rPr>
                        <a:t>Different storage requirements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IN" sz="1600" dirty="0">
                          <a:solidFill>
                            <a:sysClr val="windowText" lastClr="000000"/>
                          </a:solidFill>
                          <a:latin typeface="Arial" panose="020B0604020202020204" pitchFamily="34" charset="0"/>
                          <a:cs typeface="Arial" panose="020B0604020202020204" pitchFamily="34" charset="0"/>
                        </a:rPr>
                        <a:t>Add the storage requirements for each program or app you want to use, and select a computer with the storage capacity that exceeds the sum of all storage requirements.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92813492"/>
                  </a:ext>
                </a:extLst>
              </a:tr>
              <a:tr h="666477">
                <a:tc>
                  <a:txBody>
                    <a:bodyPr/>
                    <a:lstStyle/>
                    <a:p>
                      <a:r>
                        <a:rPr lang="en-IN" sz="1600" b="1" dirty="0">
                          <a:solidFill>
                            <a:sysClr val="windowText" lastClr="000000"/>
                          </a:solidFill>
                          <a:latin typeface="Arial" panose="020B0604020202020204" pitchFamily="34" charset="0"/>
                          <a:cs typeface="Arial" panose="020B0604020202020204" pitchFamily="34" charset="0"/>
                        </a:rPr>
                        <a:t>Other differing hardware requirements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IN" sz="1600" dirty="0">
                          <a:solidFill>
                            <a:sysClr val="windowText" lastClr="000000"/>
                          </a:solidFill>
                          <a:latin typeface="Arial" panose="020B0604020202020204" pitchFamily="34" charset="0"/>
                          <a:cs typeface="Arial" panose="020B0604020202020204" pitchFamily="34" charset="0"/>
                        </a:rPr>
                        <a:t>In most cases, identify the program or app with the greater requirement and select a computer that at least meets or exceeds this requirements.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32505446"/>
                  </a:ext>
                </a:extLst>
              </a:tr>
            </a:tbl>
          </a:graphicData>
        </a:graphic>
      </p:graphicFrame>
    </p:spTree>
    <p:extLst>
      <p:ext uri="{BB962C8B-B14F-4D97-AF65-F5344CB8AC3E}">
        <p14:creationId xmlns:p14="http://schemas.microsoft.com/office/powerpoint/2010/main" val="1651901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8484341-20EE-4DA5-B32E-2F8C30F10990}"/>
              </a:ext>
            </a:extLst>
          </p:cNvPr>
          <p:cNvSpPr>
            <a:spLocks noGrp="1"/>
          </p:cNvSpPr>
          <p:nvPr>
            <p:ph type="title"/>
          </p:nvPr>
        </p:nvSpPr>
        <p:spPr>
          <a:xfrm>
            <a:off x="838200" y="215556"/>
            <a:ext cx="10515600" cy="971242"/>
          </a:xfrm>
        </p:spPr>
        <p:txBody>
          <a:bodyPr/>
          <a:lstStyle/>
          <a:p>
            <a:r>
              <a:rPr lang="en-US" dirty="0"/>
              <a:t>Hardware to Consider When Purchasing a Computer </a:t>
            </a:r>
            <a:r>
              <a:rPr lang="en-US" sz="2400" b="0" dirty="0"/>
              <a:t>(3 of 3)</a:t>
            </a:r>
            <a:endParaRPr lang="en-IN" sz="2400" dirty="0"/>
          </a:p>
        </p:txBody>
      </p:sp>
      <p:pic>
        <p:nvPicPr>
          <p:cNvPr id="28" name="Content Placeholder 27" descr="A BestBuy webpage showing detailed specifications about this computer's hardware is accessed by scrolling the page shown in Figure 3-16 and clicking Specifications.">
            <a:extLst>
              <a:ext uri="{FF2B5EF4-FFF2-40B4-BE49-F238E27FC236}">
                <a16:creationId xmlns:a16="http://schemas.microsoft.com/office/drawing/2014/main" id="{965959D6-0058-4EC5-9E66-045E952DC491}"/>
              </a:ext>
            </a:extLst>
          </p:cNvPr>
          <p:cNvPicPr>
            <a:picLocks noGrp="1" noChangeAspect="1"/>
          </p:cNvPicPr>
          <p:nvPr>
            <p:ph sz="quarter" idx="16"/>
          </p:nvPr>
        </p:nvPicPr>
        <p:blipFill>
          <a:blip r:embed="rId2"/>
          <a:stretch>
            <a:fillRect/>
          </a:stretch>
        </p:blipFill>
        <p:spPr>
          <a:xfrm>
            <a:off x="732229" y="1584346"/>
            <a:ext cx="5444344" cy="3034551"/>
          </a:xfrm>
        </p:spPr>
      </p:pic>
      <p:pic>
        <p:nvPicPr>
          <p:cNvPr id="30" name="Content Placeholder 29" descr="A webpage from the Microsoft Office website shows minimum system requirements for various editions of Microsoft Office,  including processor, memory, and storage capacity.">
            <a:extLst>
              <a:ext uri="{FF2B5EF4-FFF2-40B4-BE49-F238E27FC236}">
                <a16:creationId xmlns:a16="http://schemas.microsoft.com/office/drawing/2014/main" id="{832D323D-2DF8-409C-A24E-136F6F08B70E}"/>
              </a:ext>
            </a:extLst>
          </p:cNvPr>
          <p:cNvPicPr>
            <a:picLocks noGrp="1" noChangeAspect="1"/>
          </p:cNvPicPr>
          <p:nvPr>
            <p:ph sz="quarter" idx="17"/>
          </p:nvPr>
        </p:nvPicPr>
        <p:blipFill>
          <a:blip r:embed="rId3"/>
          <a:stretch>
            <a:fillRect/>
          </a:stretch>
        </p:blipFill>
        <p:spPr>
          <a:xfrm>
            <a:off x="6265688" y="1650659"/>
            <a:ext cx="5682178" cy="2850410"/>
          </a:xfrm>
        </p:spPr>
      </p:pic>
    </p:spTree>
    <p:extLst>
      <p:ext uri="{BB962C8B-B14F-4D97-AF65-F5344CB8AC3E}">
        <p14:creationId xmlns:p14="http://schemas.microsoft.com/office/powerpoint/2010/main" val="177175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641100"/>
            <a:ext cx="2967025" cy="566817"/>
          </a:xfrm>
        </p:spPr>
        <p:txBody>
          <a:bodyPr/>
          <a:lstStyle/>
          <a:p>
            <a:pPr algn="ctr"/>
            <a:r>
              <a:rPr lang="en-US" sz="3600" dirty="0"/>
              <a:t>Module 3</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3016464" y="3610673"/>
            <a:ext cx="6663558" cy="619919"/>
          </a:xfrm>
        </p:spPr>
        <p:txBody>
          <a:bodyPr/>
          <a:lstStyle/>
          <a:p>
            <a:pPr algn="ctr"/>
            <a:r>
              <a:rPr lang="en-US" sz="3400" b="1" dirty="0">
                <a:solidFill>
                  <a:schemeClr val="bg1"/>
                </a:solidFill>
              </a:rPr>
              <a:t>Computer Hardware</a:t>
            </a:r>
            <a:endParaRPr lang="en-IN" sz="3400" b="1" dirty="0">
              <a:solidFill>
                <a:schemeClr val="bg1"/>
              </a:solidFill>
            </a:endParaRP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9989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200" y="252714"/>
            <a:ext cx="10515600" cy="896926"/>
          </a:xfrm>
        </p:spPr>
        <p:txBody>
          <a:bodyPr/>
          <a:lstStyle/>
          <a:p>
            <a:r>
              <a:rPr lang="en-US" dirty="0"/>
              <a:t>Demonstrate Familiarity with Input and Output Devices</a:t>
            </a:r>
            <a:endParaRPr lang="en-IN"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1476728"/>
          </a:xfrm>
        </p:spPr>
        <p:txBody>
          <a:bodyPr/>
          <a:lstStyle/>
          <a:p>
            <a:r>
              <a:rPr lang="en-US" dirty="0"/>
              <a:t>Experiment with input devices</a:t>
            </a:r>
          </a:p>
          <a:p>
            <a:r>
              <a:rPr lang="en-US" dirty="0"/>
              <a:t>Experiment with output devices</a:t>
            </a:r>
          </a:p>
          <a:p>
            <a:r>
              <a:rPr lang="en-US" dirty="0"/>
              <a:t>Explain how to install computer hardware</a:t>
            </a:r>
          </a:p>
        </p:txBody>
      </p:sp>
      <p:pic>
        <p:nvPicPr>
          <p:cNvPr id="11" name="Content Placeholder 10" descr="Desktop tower and all-in-one form factors are shown side by side. The tower form factor includes a tower box that sits under the desk and contains the system unit, a monitor, keyboard, mouse, and speakers. The all-in-one desktop form factor does not include a tower (the system unit is housed in the monitor), but otherwise has the same components as the tower system.">
            <a:extLst>
              <a:ext uri="{FF2B5EF4-FFF2-40B4-BE49-F238E27FC236}">
                <a16:creationId xmlns:a16="http://schemas.microsoft.com/office/drawing/2014/main" id="{3EB0EAA1-CF1E-4A55-B36E-B501931BDE0D}"/>
              </a:ext>
            </a:extLst>
          </p:cNvPr>
          <p:cNvPicPr>
            <a:picLocks noGrp="1" noChangeAspect="1"/>
          </p:cNvPicPr>
          <p:nvPr>
            <p:ph sz="quarter" idx="17"/>
          </p:nvPr>
        </p:nvPicPr>
        <p:blipFill>
          <a:blip r:embed="rId2"/>
          <a:stretch>
            <a:fillRect/>
          </a:stretch>
        </p:blipFill>
        <p:spPr>
          <a:xfrm>
            <a:off x="918316" y="2942978"/>
            <a:ext cx="4828206" cy="2817778"/>
          </a:xfrm>
        </p:spPr>
      </p:pic>
      <p:pic>
        <p:nvPicPr>
          <p:cNvPr id="13" name="Content Placeholder 12" descr="Two laptop form factors are shown side by side. The traditional laptop is thicker and weighs more than the ultrathin laptop, which has a thinner keyboard and screen.">
            <a:extLst>
              <a:ext uri="{FF2B5EF4-FFF2-40B4-BE49-F238E27FC236}">
                <a16:creationId xmlns:a16="http://schemas.microsoft.com/office/drawing/2014/main" id="{FDB6FF70-24E1-4560-9B2E-4AF7A36A3E3D}"/>
              </a:ext>
            </a:extLst>
          </p:cNvPr>
          <p:cNvPicPr>
            <a:picLocks noGrp="1" noChangeAspect="1"/>
          </p:cNvPicPr>
          <p:nvPr>
            <p:ph sz="quarter" idx="18"/>
          </p:nvPr>
        </p:nvPicPr>
        <p:blipFill>
          <a:blip r:embed="rId3"/>
          <a:stretch>
            <a:fillRect/>
          </a:stretch>
        </p:blipFill>
        <p:spPr>
          <a:xfrm>
            <a:off x="6040514" y="3010918"/>
            <a:ext cx="5712019" cy="2209900"/>
          </a:xfrm>
        </p:spPr>
      </p:pic>
    </p:spTree>
    <p:extLst>
      <p:ext uri="{BB962C8B-B14F-4D97-AF65-F5344CB8AC3E}">
        <p14:creationId xmlns:p14="http://schemas.microsoft.com/office/powerpoint/2010/main" val="62977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Experiment with Input Devices </a:t>
            </a:r>
            <a:r>
              <a:rPr lang="en-US" sz="2400" b="0" dirty="0"/>
              <a:t>(1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1" y="1289050"/>
            <a:ext cx="5353050" cy="4705350"/>
          </a:xfrm>
        </p:spPr>
        <p:txBody>
          <a:bodyPr/>
          <a:lstStyle/>
          <a:p>
            <a:pPr marL="0" indent="0">
              <a:buNone/>
            </a:pPr>
            <a:r>
              <a:rPr lang="en-US" sz="2600" dirty="0"/>
              <a:t>Input Devices</a:t>
            </a:r>
          </a:p>
          <a:p>
            <a:r>
              <a:rPr lang="en-US" b="1" dirty="0">
                <a:solidFill>
                  <a:schemeClr val="tx2">
                    <a:lumMod val="75000"/>
                  </a:schemeClr>
                </a:solidFill>
              </a:rPr>
              <a:t>Keyboard</a:t>
            </a:r>
          </a:p>
          <a:p>
            <a:r>
              <a:rPr lang="en-US" b="1" dirty="0">
                <a:solidFill>
                  <a:schemeClr val="tx2">
                    <a:lumMod val="75000"/>
                  </a:schemeClr>
                </a:solidFill>
              </a:rPr>
              <a:t>Pointing device</a:t>
            </a:r>
          </a:p>
          <a:p>
            <a:pPr marL="622800" lvl="1" indent="-320400">
              <a:spcBef>
                <a:spcPts val="1000"/>
              </a:spcBef>
              <a:buClr>
                <a:srgbClr val="004A78"/>
              </a:buClr>
            </a:pPr>
            <a:r>
              <a:rPr lang="en-US" b="1" dirty="0">
                <a:solidFill>
                  <a:schemeClr val="tx2">
                    <a:lumMod val="75000"/>
                  </a:schemeClr>
                </a:solidFill>
              </a:rPr>
              <a:t>Mouse</a:t>
            </a:r>
          </a:p>
          <a:p>
            <a:pPr marL="622800" lvl="1" indent="-320400">
              <a:spcBef>
                <a:spcPts val="1000"/>
              </a:spcBef>
              <a:buClr>
                <a:srgbClr val="004A78"/>
              </a:buClr>
            </a:pPr>
            <a:r>
              <a:rPr lang="en-US" b="1" dirty="0">
                <a:solidFill>
                  <a:schemeClr val="tx2">
                    <a:lumMod val="75000"/>
                  </a:schemeClr>
                </a:solidFill>
              </a:rPr>
              <a:t>Touchpad</a:t>
            </a:r>
          </a:p>
          <a:p>
            <a:pPr marL="622800" lvl="1" indent="-320400">
              <a:spcBef>
                <a:spcPts val="1000"/>
              </a:spcBef>
              <a:buClr>
                <a:srgbClr val="004A78"/>
              </a:buClr>
            </a:pPr>
            <a:r>
              <a:rPr lang="en-US" b="1" dirty="0">
                <a:solidFill>
                  <a:schemeClr val="tx2">
                    <a:lumMod val="75000"/>
                  </a:schemeClr>
                </a:solidFill>
              </a:rPr>
              <a:t>Trackball</a:t>
            </a:r>
          </a:p>
          <a:p>
            <a:r>
              <a:rPr lang="en-US" b="1" dirty="0">
                <a:solidFill>
                  <a:schemeClr val="tx2">
                    <a:lumMod val="75000"/>
                  </a:schemeClr>
                </a:solidFill>
              </a:rPr>
              <a:t>Touchscreen/multitouch screens</a:t>
            </a:r>
          </a:p>
        </p:txBody>
      </p:sp>
      <p:pic>
        <p:nvPicPr>
          <p:cNvPr id="9" name="Content Placeholder 8" descr="A typical computer keyboard is show with hands over the keys. The keyboard includes the standard letter, number, and symbol keys, a navigation keypad with arrow and page keys, special function keys along the top, and a numeric keypad on the right, all integrated in one device.">
            <a:extLst>
              <a:ext uri="{FF2B5EF4-FFF2-40B4-BE49-F238E27FC236}">
                <a16:creationId xmlns:a16="http://schemas.microsoft.com/office/drawing/2014/main" id="{B0FD4490-EA39-4C40-9811-414BBEAB901A}"/>
              </a:ext>
            </a:extLst>
          </p:cNvPr>
          <p:cNvPicPr>
            <a:picLocks noGrp="1" noChangeAspect="1"/>
          </p:cNvPicPr>
          <p:nvPr>
            <p:ph sz="quarter" idx="17"/>
          </p:nvPr>
        </p:nvPicPr>
        <p:blipFill>
          <a:blip r:embed="rId2"/>
          <a:stretch>
            <a:fillRect/>
          </a:stretch>
        </p:blipFill>
        <p:spPr>
          <a:xfrm>
            <a:off x="6451870" y="1594597"/>
            <a:ext cx="2619683" cy="1717827"/>
          </a:xfrm>
        </p:spPr>
      </p:pic>
      <p:pic>
        <p:nvPicPr>
          <p:cNvPr id="11" name="Content Placeholder 10" descr="A doctor sits at a keyboard and has one hand on a mouse and the other hand on a keyboard.">
            <a:extLst>
              <a:ext uri="{FF2B5EF4-FFF2-40B4-BE49-F238E27FC236}">
                <a16:creationId xmlns:a16="http://schemas.microsoft.com/office/drawing/2014/main" id="{2A61A090-1777-4BE5-AFEB-626D1FE5B8CF}"/>
              </a:ext>
            </a:extLst>
          </p:cNvPr>
          <p:cNvPicPr>
            <a:picLocks noGrp="1" noChangeAspect="1"/>
          </p:cNvPicPr>
          <p:nvPr>
            <p:ph sz="quarter" idx="18"/>
          </p:nvPr>
        </p:nvPicPr>
        <p:blipFill>
          <a:blip r:embed="rId3"/>
          <a:stretch>
            <a:fillRect/>
          </a:stretch>
        </p:blipFill>
        <p:spPr>
          <a:xfrm>
            <a:off x="9261416" y="1576487"/>
            <a:ext cx="2500887" cy="1717827"/>
          </a:xfrm>
        </p:spPr>
      </p:pic>
      <p:pic>
        <p:nvPicPr>
          <p:cNvPr id="13" name="Content Placeholder 12" descr="A laptop is shown with a square touchpad in the front center below the keyboard. Fingers are poised over the touchpad.">
            <a:extLst>
              <a:ext uri="{FF2B5EF4-FFF2-40B4-BE49-F238E27FC236}">
                <a16:creationId xmlns:a16="http://schemas.microsoft.com/office/drawing/2014/main" id="{855B9107-DAAA-4535-93BE-42C70852F08B}"/>
              </a:ext>
            </a:extLst>
          </p:cNvPr>
          <p:cNvPicPr>
            <a:picLocks noGrp="1" noChangeAspect="1"/>
          </p:cNvPicPr>
          <p:nvPr>
            <p:ph sz="quarter" idx="19"/>
          </p:nvPr>
        </p:nvPicPr>
        <p:blipFill>
          <a:blip r:embed="rId4"/>
          <a:stretch>
            <a:fillRect/>
          </a:stretch>
        </p:blipFill>
        <p:spPr>
          <a:xfrm>
            <a:off x="6313673" y="3982676"/>
            <a:ext cx="2455738" cy="1867977"/>
          </a:xfrm>
        </p:spPr>
      </p:pic>
      <p:pic>
        <p:nvPicPr>
          <p:cNvPr id="15" name="Content Placeholder 14" descr="A trackball is shown with a hand resting on top of it. The thumb is positioned over the ball of the device; moving the ball with the thumb moves the pointer on the screen.">
            <a:extLst>
              <a:ext uri="{FF2B5EF4-FFF2-40B4-BE49-F238E27FC236}">
                <a16:creationId xmlns:a16="http://schemas.microsoft.com/office/drawing/2014/main" id="{DF80F030-0C15-4848-A0B3-0539A5A28F65}"/>
              </a:ext>
            </a:extLst>
          </p:cNvPr>
          <p:cNvPicPr>
            <a:picLocks noGrp="1" noChangeAspect="1"/>
          </p:cNvPicPr>
          <p:nvPr>
            <p:ph sz="quarter" idx="20"/>
          </p:nvPr>
        </p:nvPicPr>
        <p:blipFill>
          <a:blip r:embed="rId5"/>
          <a:stretch>
            <a:fillRect/>
          </a:stretch>
        </p:blipFill>
        <p:spPr>
          <a:xfrm>
            <a:off x="8975764" y="4179365"/>
            <a:ext cx="2935830" cy="1593050"/>
          </a:xfrm>
        </p:spPr>
      </p:pic>
    </p:spTree>
    <p:extLst>
      <p:ext uri="{BB962C8B-B14F-4D97-AF65-F5344CB8AC3E}">
        <p14:creationId xmlns:p14="http://schemas.microsoft.com/office/powerpoint/2010/main" val="2306525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Experiment with Input Devices </a:t>
            </a:r>
            <a:r>
              <a:rPr lang="en-US" sz="2400" b="0" dirty="0"/>
              <a:t>(2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1"/>
            <a:ext cx="3354917" cy="2769128"/>
          </a:xfrm>
        </p:spPr>
        <p:txBody>
          <a:bodyPr/>
          <a:lstStyle/>
          <a:p>
            <a:pPr marL="291600" indent="-291600">
              <a:buClr>
                <a:srgbClr val="004A78"/>
              </a:buClr>
              <a:buFont typeface="Arial" panose="020B0604020202020204" pitchFamily="34" charset="0"/>
              <a:buChar char="•"/>
            </a:pPr>
            <a:r>
              <a:rPr lang="en-US" dirty="0"/>
              <a:t>Pen Input</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rPr>
              <a:t>Stylus</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rPr>
              <a:t>Digital Pen</a:t>
            </a:r>
          </a:p>
          <a:p>
            <a:pPr marL="291600" indent="-291600">
              <a:buClr>
                <a:srgbClr val="004A78"/>
              </a:buClr>
              <a:buFont typeface="Arial" panose="020B0604020202020204" pitchFamily="34" charset="0"/>
              <a:buChar char="•"/>
            </a:pPr>
            <a:r>
              <a:rPr lang="en-US" b="1" dirty="0">
                <a:solidFill>
                  <a:schemeClr val="tx2">
                    <a:lumMod val="75000"/>
                  </a:schemeClr>
                </a:solidFill>
              </a:rPr>
              <a:t>Microphone</a:t>
            </a:r>
          </a:p>
          <a:p>
            <a:pPr marL="291600" indent="-291600">
              <a:buClr>
                <a:srgbClr val="004A78"/>
              </a:buClr>
              <a:buFont typeface="Arial" panose="020B0604020202020204" pitchFamily="34" charset="0"/>
              <a:buChar char="•"/>
            </a:pPr>
            <a:r>
              <a:rPr lang="en-US" b="1" dirty="0">
                <a:solidFill>
                  <a:schemeClr val="tx2">
                    <a:lumMod val="75000"/>
                  </a:schemeClr>
                </a:solidFill>
              </a:rPr>
              <a:t>Cameras/webcams</a:t>
            </a:r>
          </a:p>
          <a:p>
            <a:pPr marL="291600" indent="-291600">
              <a:buClr>
                <a:srgbClr val="004A78"/>
              </a:buClr>
              <a:buFont typeface="Arial" panose="020B0604020202020204" pitchFamily="34" charset="0"/>
              <a:buChar char="•"/>
            </a:pPr>
            <a:r>
              <a:rPr lang="en-US" b="1" dirty="0">
                <a:solidFill>
                  <a:schemeClr val="tx2">
                    <a:lumMod val="75000"/>
                  </a:schemeClr>
                </a:solidFill>
              </a:rPr>
              <a:t>Scanner</a:t>
            </a:r>
          </a:p>
        </p:txBody>
      </p:sp>
      <p:sp>
        <p:nvSpPr>
          <p:cNvPr id="4" name="Content Placeholder 3">
            <a:extLst>
              <a:ext uri="{FF2B5EF4-FFF2-40B4-BE49-F238E27FC236}">
                <a16:creationId xmlns:a16="http://schemas.microsoft.com/office/drawing/2014/main" id="{A24647F9-90CE-47E8-98AC-4797F3DC65C8}"/>
              </a:ext>
            </a:extLst>
          </p:cNvPr>
          <p:cNvSpPr>
            <a:spLocks noGrp="1"/>
          </p:cNvSpPr>
          <p:nvPr>
            <p:ph sz="quarter" idx="17"/>
          </p:nvPr>
        </p:nvSpPr>
        <p:spPr>
          <a:xfrm>
            <a:off x="4097867" y="1319568"/>
            <a:ext cx="4334933" cy="2769128"/>
          </a:xfrm>
        </p:spPr>
        <p:txBody>
          <a:bodyPr/>
          <a:lstStyle/>
          <a:p>
            <a:pPr marL="291600" indent="-291600">
              <a:buClr>
                <a:srgbClr val="004A78"/>
              </a:buClr>
              <a:buFont typeface="Arial" panose="020B0604020202020204" pitchFamily="34" charset="0"/>
              <a:buChar char="•"/>
            </a:pPr>
            <a:r>
              <a:rPr lang="en-US" b="1" dirty="0">
                <a:solidFill>
                  <a:schemeClr val="tx2">
                    <a:lumMod val="75000"/>
                  </a:schemeClr>
                </a:solidFill>
              </a:rPr>
              <a:t>Game controller</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rPr>
              <a:t>Joystick</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rPr>
              <a:t>Gamepad</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rPr>
              <a:t>Dance pad</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rPr>
              <a:t>Wheel</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rPr>
              <a:t>Motion-sensing controller</a:t>
            </a:r>
          </a:p>
        </p:txBody>
      </p:sp>
      <p:pic>
        <p:nvPicPr>
          <p:cNvPr id="11" name="Content Placeholder 11" descr="A person is using a digital pen to draw on a tablet.">
            <a:extLst>
              <a:ext uri="{FF2B5EF4-FFF2-40B4-BE49-F238E27FC236}">
                <a16:creationId xmlns:a16="http://schemas.microsoft.com/office/drawing/2014/main" id="{E88A0030-9990-48C0-903E-39242A9CB01C}"/>
              </a:ext>
            </a:extLst>
          </p:cNvPr>
          <p:cNvPicPr>
            <a:picLocks noGrp="1" noChangeAspect="1"/>
          </p:cNvPicPr>
          <p:nvPr>
            <p:ph sz="quarter" idx="18"/>
          </p:nvPr>
        </p:nvPicPr>
        <p:blipFill>
          <a:blip r:embed="rId2"/>
          <a:stretch>
            <a:fillRect/>
          </a:stretch>
        </p:blipFill>
        <p:spPr>
          <a:xfrm>
            <a:off x="8917004" y="1507591"/>
            <a:ext cx="2297608" cy="1736389"/>
          </a:xfrm>
        </p:spPr>
      </p:pic>
      <p:pic>
        <p:nvPicPr>
          <p:cNvPr id="14" name="Content Placeholder 13" descr="A person is facing a laptop with a webcam that sits on the top edge of the laptop screen. An image of the person is being recorded by the webcam and displays in the lower corner of the laptop screen.">
            <a:extLst>
              <a:ext uri="{FF2B5EF4-FFF2-40B4-BE49-F238E27FC236}">
                <a16:creationId xmlns:a16="http://schemas.microsoft.com/office/drawing/2014/main" id="{5DC28909-A6FD-4E70-80B7-0DD7B6CB1C5E}"/>
              </a:ext>
            </a:extLst>
          </p:cNvPr>
          <p:cNvPicPr>
            <a:picLocks noGrp="1" noChangeAspect="1"/>
          </p:cNvPicPr>
          <p:nvPr>
            <p:ph sz="quarter" idx="19"/>
          </p:nvPr>
        </p:nvPicPr>
        <p:blipFill>
          <a:blip r:embed="rId3"/>
          <a:stretch>
            <a:fillRect/>
          </a:stretch>
        </p:blipFill>
        <p:spPr>
          <a:xfrm>
            <a:off x="7023617" y="4371034"/>
            <a:ext cx="2197944" cy="1578194"/>
          </a:xfrm>
        </p:spPr>
      </p:pic>
      <p:pic>
        <p:nvPicPr>
          <p:cNvPr id="15" name="Content Placeholder 15" descr="Two young people are holding gamepad controllers in both hands, using their thumbs to press buttons, and playing a video game together.">
            <a:extLst>
              <a:ext uri="{FF2B5EF4-FFF2-40B4-BE49-F238E27FC236}">
                <a16:creationId xmlns:a16="http://schemas.microsoft.com/office/drawing/2014/main" id="{A0D03B61-F622-4F31-89BB-B99C4ADBEBEC}"/>
              </a:ext>
            </a:extLst>
          </p:cNvPr>
          <p:cNvPicPr>
            <a:picLocks noGrp="1" noChangeAspect="1"/>
          </p:cNvPicPr>
          <p:nvPr>
            <p:ph sz="quarter" idx="20"/>
          </p:nvPr>
        </p:nvPicPr>
        <p:blipFill>
          <a:blip r:embed="rId4"/>
          <a:stretch>
            <a:fillRect/>
          </a:stretch>
        </p:blipFill>
        <p:spPr>
          <a:xfrm>
            <a:off x="9910353" y="4338815"/>
            <a:ext cx="1976339" cy="1642631"/>
          </a:xfrm>
        </p:spPr>
      </p:pic>
    </p:spTree>
    <p:extLst>
      <p:ext uri="{BB962C8B-B14F-4D97-AF65-F5344CB8AC3E}">
        <p14:creationId xmlns:p14="http://schemas.microsoft.com/office/powerpoint/2010/main" val="1122123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Experiment with Output Devices</a:t>
            </a:r>
            <a:endParaRPr lang="en-IN" dirty="0"/>
          </a:p>
        </p:txBody>
      </p:sp>
      <p:sp>
        <p:nvSpPr>
          <p:cNvPr id="4" name="Content Placeholder 3">
            <a:extLst>
              <a:ext uri="{FF2B5EF4-FFF2-40B4-BE49-F238E27FC236}">
                <a16:creationId xmlns:a16="http://schemas.microsoft.com/office/drawing/2014/main" id="{16EACC82-4AEF-4A61-84A8-1AD303B911E3}"/>
              </a:ext>
            </a:extLst>
          </p:cNvPr>
          <p:cNvSpPr>
            <a:spLocks noGrp="1"/>
          </p:cNvSpPr>
          <p:nvPr>
            <p:ph sz="quarter" idx="16"/>
          </p:nvPr>
        </p:nvSpPr>
        <p:spPr>
          <a:xfrm>
            <a:off x="742950" y="1289051"/>
            <a:ext cx="3079750" cy="3068460"/>
          </a:xfrm>
        </p:spPr>
        <p:txBody>
          <a:bodyPr/>
          <a:lstStyle/>
          <a:p>
            <a:pPr>
              <a:buClr>
                <a:srgbClr val="004A78"/>
              </a:buClr>
            </a:pPr>
            <a:r>
              <a:rPr lang="en-US" dirty="0"/>
              <a:t>Output Devices</a:t>
            </a:r>
          </a:p>
          <a:p>
            <a:pPr marL="291600" indent="-291600">
              <a:buClr>
                <a:srgbClr val="004A78"/>
              </a:buClr>
              <a:buFont typeface="Arial" panose="020B0604020202020204" pitchFamily="34" charset="0"/>
              <a:buChar char="•"/>
            </a:pPr>
            <a:r>
              <a:rPr lang="en-US" b="1" dirty="0">
                <a:solidFill>
                  <a:schemeClr val="tx2">
                    <a:lumMod val="75000"/>
                  </a:schemeClr>
                </a:solidFill>
              </a:rPr>
              <a:t>Speakers</a:t>
            </a:r>
          </a:p>
          <a:p>
            <a:pPr marL="291600" indent="-291600">
              <a:buClr>
                <a:srgbClr val="004A78"/>
              </a:buClr>
              <a:buFont typeface="Arial" panose="020B0604020202020204" pitchFamily="34" charset="0"/>
              <a:buChar char="•"/>
            </a:pPr>
            <a:r>
              <a:rPr lang="en-US" b="1" dirty="0">
                <a:solidFill>
                  <a:schemeClr val="tx2">
                    <a:lumMod val="75000"/>
                  </a:schemeClr>
                </a:solidFill>
              </a:rPr>
              <a:t>Headphones</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latin typeface="Arial" panose="020B0604020202020204" pitchFamily="34" charset="0"/>
                <a:cs typeface="Arial" panose="020B0604020202020204" pitchFamily="34" charset="0"/>
              </a:rPr>
              <a:t>Earbuds</a:t>
            </a:r>
          </a:p>
          <a:p>
            <a:pPr marL="622800" lvl="1" indent="-320400">
              <a:spcBef>
                <a:spcPts val="1000"/>
              </a:spcBef>
              <a:buClr>
                <a:srgbClr val="004A78"/>
              </a:buClr>
              <a:buFont typeface="Courier New" panose="02070309020205020404" pitchFamily="49" charset="0"/>
              <a:buChar char="o"/>
            </a:pPr>
            <a:r>
              <a:rPr lang="en-US" sz="2200" b="1" dirty="0">
                <a:solidFill>
                  <a:schemeClr val="tx2">
                    <a:lumMod val="75000"/>
                  </a:schemeClr>
                </a:solidFill>
                <a:latin typeface="Arial" panose="020B0604020202020204" pitchFamily="34" charset="0"/>
                <a:cs typeface="Arial" panose="020B0604020202020204" pitchFamily="34" charset="0"/>
              </a:rPr>
              <a:t>Headsets</a:t>
            </a:r>
          </a:p>
          <a:p>
            <a:pPr marL="291600" indent="-291600">
              <a:buClr>
                <a:srgbClr val="004A78"/>
              </a:buClr>
              <a:buFont typeface="Arial" panose="020B0604020202020204" pitchFamily="34" charset="0"/>
              <a:buChar char="•"/>
            </a:pPr>
            <a:r>
              <a:rPr lang="en-US" b="1" dirty="0">
                <a:solidFill>
                  <a:schemeClr val="tx2">
                    <a:lumMod val="75000"/>
                  </a:schemeClr>
                </a:solidFill>
              </a:rPr>
              <a:t>Projectors</a:t>
            </a:r>
          </a:p>
          <a:p>
            <a:pPr marL="291600" indent="-291600">
              <a:buClr>
                <a:srgbClr val="004A78"/>
              </a:buClr>
              <a:buFont typeface="Arial" panose="020B0604020202020204" pitchFamily="34" charset="0"/>
              <a:buChar char="•"/>
            </a:pPr>
            <a:r>
              <a:rPr lang="en-US" b="1" dirty="0">
                <a:solidFill>
                  <a:schemeClr val="tx2">
                    <a:lumMod val="75000"/>
                  </a:schemeClr>
                </a:solidFill>
              </a:rPr>
              <a:t>Voice synthesizer</a:t>
            </a:r>
          </a:p>
        </p:txBody>
      </p:sp>
      <p:sp>
        <p:nvSpPr>
          <p:cNvPr id="5" name="Content Placeholder 4">
            <a:extLst>
              <a:ext uri="{FF2B5EF4-FFF2-40B4-BE49-F238E27FC236}">
                <a16:creationId xmlns:a16="http://schemas.microsoft.com/office/drawing/2014/main" id="{D11795D6-DD92-49C4-8C59-1F589DBE1CDA}"/>
              </a:ext>
            </a:extLst>
          </p:cNvPr>
          <p:cNvSpPr>
            <a:spLocks noGrp="1"/>
          </p:cNvSpPr>
          <p:nvPr>
            <p:ph sz="quarter" idx="17"/>
          </p:nvPr>
        </p:nvSpPr>
        <p:spPr>
          <a:xfrm>
            <a:off x="3917950" y="1302458"/>
            <a:ext cx="4097161" cy="3055053"/>
          </a:xfrm>
        </p:spPr>
        <p:txBody>
          <a:bodyPr/>
          <a:lstStyle/>
          <a:p>
            <a:pPr marL="291600" indent="-291600">
              <a:buClr>
                <a:srgbClr val="004A78"/>
              </a:buClr>
              <a:buFont typeface="Arial" panose="020B0604020202020204" pitchFamily="34" charset="0"/>
              <a:buChar char="•"/>
            </a:pPr>
            <a:r>
              <a:rPr lang="en-US" b="1" dirty="0">
                <a:solidFill>
                  <a:schemeClr val="tx2">
                    <a:lumMod val="75000"/>
                  </a:schemeClr>
                </a:solidFill>
              </a:rPr>
              <a:t> Printers</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latin typeface="Arial" panose="020B0604020202020204" pitchFamily="34" charset="0"/>
                <a:cs typeface="Arial" panose="020B0604020202020204" pitchFamily="34" charset="0"/>
              </a:rPr>
              <a:t>Ink-jet</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latin typeface="Arial" panose="020B0604020202020204" pitchFamily="34" charset="0"/>
                <a:cs typeface="Arial" panose="020B0604020202020204" pitchFamily="34" charset="0"/>
              </a:rPr>
              <a:t>Laser</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latin typeface="Arial" panose="020B0604020202020204" pitchFamily="34" charset="0"/>
                <a:cs typeface="Arial" panose="020B0604020202020204" pitchFamily="34" charset="0"/>
              </a:rPr>
              <a:t>Multifunction device (M</a:t>
            </a:r>
            <a:r>
              <a:rPr lang="en-US" sz="10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F</a:t>
            </a:r>
            <a:r>
              <a:rPr lang="en-US" sz="10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D)</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latin typeface="Arial" panose="020B0604020202020204" pitchFamily="34" charset="0"/>
                <a:cs typeface="Arial" panose="020B0604020202020204" pitchFamily="34" charset="0"/>
              </a:rPr>
              <a:t>Mobile</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latin typeface="Arial" panose="020B0604020202020204" pitchFamily="34" charset="0"/>
                <a:cs typeface="Arial" panose="020B0604020202020204" pitchFamily="34" charset="0"/>
              </a:rPr>
              <a:t>Plotter</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latin typeface="Arial" panose="020B0604020202020204" pitchFamily="34" charset="0"/>
                <a:cs typeface="Arial" panose="020B0604020202020204" pitchFamily="34" charset="0"/>
              </a:rPr>
              <a:t>3-D</a:t>
            </a:r>
            <a:endParaRPr lang="en-US" sz="2200" b="1" dirty="0">
              <a:solidFill>
                <a:srgbClr val="000000"/>
              </a:solidFill>
              <a:latin typeface="Arial" panose="020B0604020202020204" pitchFamily="34" charset="0"/>
              <a:cs typeface="Arial" panose="020B0604020202020204" pitchFamily="34" charset="0"/>
            </a:endParaRPr>
          </a:p>
        </p:txBody>
      </p:sp>
      <p:pic>
        <p:nvPicPr>
          <p:cNvPr id="25" name="Content Placeholder 24" descr="A video screening room is shown with a projector and large white screen, and rows of seating.">
            <a:extLst>
              <a:ext uri="{FF2B5EF4-FFF2-40B4-BE49-F238E27FC236}">
                <a16:creationId xmlns:a16="http://schemas.microsoft.com/office/drawing/2014/main" id="{FAA578AF-FC9B-4FD3-9BE8-1F79BA00095A}"/>
              </a:ext>
            </a:extLst>
          </p:cNvPr>
          <p:cNvPicPr>
            <a:picLocks noGrp="1" noChangeAspect="1"/>
          </p:cNvPicPr>
          <p:nvPr>
            <p:ph sz="quarter" idx="18"/>
          </p:nvPr>
        </p:nvPicPr>
        <p:blipFill>
          <a:blip r:embed="rId2"/>
          <a:stretch>
            <a:fillRect/>
          </a:stretch>
        </p:blipFill>
        <p:spPr>
          <a:xfrm>
            <a:off x="8038591" y="3979616"/>
            <a:ext cx="3693190" cy="2143261"/>
          </a:xfrm>
        </p:spPr>
      </p:pic>
    </p:spTree>
    <p:extLst>
      <p:ext uri="{BB962C8B-B14F-4D97-AF65-F5344CB8AC3E}">
        <p14:creationId xmlns:p14="http://schemas.microsoft.com/office/powerpoint/2010/main" val="34648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How to Install Computer Hardware</a:t>
            </a:r>
            <a:endParaRPr lang="en-IN"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6527094" cy="4279900"/>
          </a:xfrm>
        </p:spPr>
        <p:txBody>
          <a:bodyPr/>
          <a:lstStyle/>
          <a:p>
            <a:pPr marL="0" indent="0">
              <a:buNone/>
            </a:pPr>
            <a:r>
              <a:rPr lang="en-US" dirty="0"/>
              <a:t>Installation</a:t>
            </a:r>
          </a:p>
          <a:p>
            <a:r>
              <a:rPr lang="en-US" dirty="0"/>
              <a:t>Ideal location</a:t>
            </a:r>
          </a:p>
          <a:p>
            <a:r>
              <a:rPr lang="en-US" dirty="0"/>
              <a:t>Check for all necessary components</a:t>
            </a:r>
          </a:p>
          <a:p>
            <a:r>
              <a:rPr lang="en-US" dirty="0"/>
              <a:t>Free from damage</a:t>
            </a:r>
          </a:p>
          <a:p>
            <a:r>
              <a:rPr lang="en-US" dirty="0"/>
              <a:t>Connect all components and accessories, then connect power</a:t>
            </a:r>
          </a:p>
          <a:p>
            <a:r>
              <a:rPr lang="en-US" dirty="0"/>
              <a:t>Turn on computer, follow on-screen steps</a:t>
            </a:r>
          </a:p>
          <a:p>
            <a:r>
              <a:rPr lang="en-US" dirty="0"/>
              <a:t>Peripherals</a:t>
            </a:r>
          </a:p>
          <a:p>
            <a:pPr marL="622800" lvl="1" indent="-320400">
              <a:spcBef>
                <a:spcPts val="1000"/>
              </a:spcBef>
              <a:buClr>
                <a:srgbClr val="004A78"/>
              </a:buClr>
            </a:pPr>
            <a:r>
              <a:rPr lang="en-US" b="1" dirty="0">
                <a:solidFill>
                  <a:schemeClr val="tx2">
                    <a:lumMod val="75000"/>
                  </a:schemeClr>
                </a:solidFill>
              </a:rPr>
              <a:t>Plug-and-play</a:t>
            </a:r>
          </a:p>
          <a:p>
            <a:pPr marL="622800" lvl="1" indent="-320400">
              <a:spcBef>
                <a:spcPts val="1000"/>
              </a:spcBef>
              <a:buClr>
                <a:srgbClr val="004A78"/>
              </a:buClr>
            </a:pPr>
            <a:r>
              <a:rPr lang="en-US" b="1" dirty="0">
                <a:solidFill>
                  <a:schemeClr val="tx2">
                    <a:lumMod val="75000"/>
                  </a:schemeClr>
                </a:solidFill>
              </a:rPr>
              <a:t>Device driver</a:t>
            </a:r>
          </a:p>
        </p:txBody>
      </p:sp>
      <p:pic>
        <p:nvPicPr>
          <p:cNvPr id="7" name="Content Placeholder 6" descr="A USB hub is a small device that contains four or more USB ports and a USB cable that connects to a port on the computer, expanding the number of USB ports available to the computer.">
            <a:extLst>
              <a:ext uri="{FF2B5EF4-FFF2-40B4-BE49-F238E27FC236}">
                <a16:creationId xmlns:a16="http://schemas.microsoft.com/office/drawing/2014/main" id="{AA78914E-BAA5-4705-A7A2-9D4AF210800B}"/>
              </a:ext>
            </a:extLst>
          </p:cNvPr>
          <p:cNvPicPr>
            <a:picLocks noGrp="1" noChangeAspect="1"/>
          </p:cNvPicPr>
          <p:nvPr>
            <p:ph sz="quarter" idx="17"/>
          </p:nvPr>
        </p:nvPicPr>
        <p:blipFill>
          <a:blip r:embed="rId2"/>
          <a:stretch>
            <a:fillRect/>
          </a:stretch>
        </p:blipFill>
        <p:spPr>
          <a:xfrm>
            <a:off x="7718946" y="1289050"/>
            <a:ext cx="3622160" cy="2393005"/>
          </a:xfrm>
        </p:spPr>
      </p:pic>
      <p:pic>
        <p:nvPicPr>
          <p:cNvPr id="9" name="Content Placeholder 8" descr="A technician is working on a desktop computer tower unit with the cover off.">
            <a:extLst>
              <a:ext uri="{FF2B5EF4-FFF2-40B4-BE49-F238E27FC236}">
                <a16:creationId xmlns:a16="http://schemas.microsoft.com/office/drawing/2014/main" id="{89499996-498A-474E-957A-9D8EC2CF5872}"/>
              </a:ext>
            </a:extLst>
          </p:cNvPr>
          <p:cNvPicPr>
            <a:picLocks noGrp="1" noChangeAspect="1"/>
          </p:cNvPicPr>
          <p:nvPr>
            <p:ph sz="quarter" idx="18"/>
          </p:nvPr>
        </p:nvPicPr>
        <p:blipFill>
          <a:blip r:embed="rId3"/>
          <a:stretch>
            <a:fillRect/>
          </a:stretch>
        </p:blipFill>
        <p:spPr>
          <a:xfrm>
            <a:off x="7706200" y="3879708"/>
            <a:ext cx="3441811" cy="2318996"/>
          </a:xfrm>
        </p:spPr>
      </p:pic>
    </p:spTree>
    <p:extLst>
      <p:ext uri="{BB962C8B-B14F-4D97-AF65-F5344CB8AC3E}">
        <p14:creationId xmlns:p14="http://schemas.microsoft.com/office/powerpoint/2010/main" val="66053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Maintain Hardware Components</a:t>
            </a:r>
            <a:endParaRPr lang="en-IN"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1905706"/>
          </a:xfrm>
        </p:spPr>
        <p:txBody>
          <a:bodyPr/>
          <a:lstStyle/>
          <a:p>
            <a:r>
              <a:rPr lang="en-US" dirty="0"/>
              <a:t>Measure the performance of computer hardware</a:t>
            </a:r>
          </a:p>
          <a:p>
            <a:r>
              <a:rPr lang="en-US" dirty="0"/>
              <a:t>Explain how to troubleshoot problems with hardware and peripherals</a:t>
            </a:r>
          </a:p>
          <a:p>
            <a:r>
              <a:rPr lang="en-US" dirty="0"/>
              <a:t>Explain the necessary steps to maintain computer hardware</a:t>
            </a:r>
          </a:p>
          <a:p>
            <a:r>
              <a:rPr lang="en-US" dirty="0"/>
              <a:t>Explain how to restore a device and its associated hardware and software</a:t>
            </a:r>
          </a:p>
        </p:txBody>
      </p:sp>
      <p:pic>
        <p:nvPicPr>
          <p:cNvPr id="7" name="Content Placeholder 6" descr="The Windows Recovery screen is shown, with options for restoring or resetting the operating system.">
            <a:extLst>
              <a:ext uri="{FF2B5EF4-FFF2-40B4-BE49-F238E27FC236}">
                <a16:creationId xmlns:a16="http://schemas.microsoft.com/office/drawing/2014/main" id="{BD6A4092-F410-4F78-BDEE-754B7DE15AF4}"/>
              </a:ext>
            </a:extLst>
          </p:cNvPr>
          <p:cNvPicPr>
            <a:picLocks noGrp="1" noChangeAspect="1"/>
          </p:cNvPicPr>
          <p:nvPr>
            <p:ph sz="quarter" idx="17"/>
          </p:nvPr>
        </p:nvPicPr>
        <p:blipFill>
          <a:blip r:embed="rId2"/>
          <a:stretch>
            <a:fillRect/>
          </a:stretch>
        </p:blipFill>
        <p:spPr>
          <a:xfrm>
            <a:off x="3686967" y="3285804"/>
            <a:ext cx="3831397" cy="2895536"/>
          </a:xfrm>
        </p:spPr>
      </p:pic>
    </p:spTree>
    <p:extLst>
      <p:ext uri="{BB962C8B-B14F-4D97-AF65-F5344CB8AC3E}">
        <p14:creationId xmlns:p14="http://schemas.microsoft.com/office/powerpoint/2010/main" val="3713901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Measure the Performance of Computer Hardware</a:t>
            </a:r>
            <a:endParaRPr lang="en-IN"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p:txBody>
          <a:bodyPr/>
          <a:lstStyle/>
          <a:p>
            <a:pPr marL="0" indent="0">
              <a:buNone/>
            </a:pPr>
            <a:r>
              <a:rPr lang="en-US" dirty="0"/>
              <a:t>Computer Performance</a:t>
            </a:r>
          </a:p>
          <a:p>
            <a:r>
              <a:rPr lang="en-US" dirty="0"/>
              <a:t>Processor </a:t>
            </a:r>
            <a:r>
              <a:rPr lang="en-US" b="1" dirty="0">
                <a:solidFill>
                  <a:schemeClr val="tx2">
                    <a:lumMod val="75000"/>
                  </a:schemeClr>
                </a:solidFill>
              </a:rPr>
              <a:t>clock speed</a:t>
            </a:r>
          </a:p>
          <a:p>
            <a:r>
              <a:rPr lang="en-US" b="1" dirty="0">
                <a:solidFill>
                  <a:schemeClr val="tx2">
                    <a:lumMod val="75000"/>
                  </a:schemeClr>
                </a:solidFill>
              </a:rPr>
              <a:t>Bus width/word size</a:t>
            </a:r>
          </a:p>
          <a:p>
            <a:r>
              <a:rPr lang="en-US" b="1" dirty="0">
                <a:solidFill>
                  <a:schemeClr val="tx2">
                    <a:lumMod val="75000"/>
                  </a:schemeClr>
                </a:solidFill>
              </a:rPr>
              <a:t>Benchmark</a:t>
            </a:r>
          </a:p>
        </p:txBody>
      </p:sp>
    </p:spTree>
    <p:extLst>
      <p:ext uri="{BB962C8B-B14F-4D97-AF65-F5344CB8AC3E}">
        <p14:creationId xmlns:p14="http://schemas.microsoft.com/office/powerpoint/2010/main" val="296283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Troubleshooting Hardware Problems </a:t>
            </a:r>
            <a:r>
              <a:rPr lang="en-US" sz="2400" b="0" dirty="0"/>
              <a:t>(1 of 4)</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3446723"/>
          </a:xfrm>
        </p:spPr>
        <p:txBody>
          <a:bodyPr/>
          <a:lstStyle/>
          <a:p>
            <a:pPr marL="0" indent="0">
              <a:buNone/>
            </a:pPr>
            <a:r>
              <a:rPr lang="en-US" dirty="0"/>
              <a:t>Common Hardware Problems</a:t>
            </a:r>
          </a:p>
          <a:p>
            <a:r>
              <a:rPr lang="en-US" dirty="0"/>
              <a:t>Device does not turn on</a:t>
            </a:r>
          </a:p>
          <a:p>
            <a:r>
              <a:rPr lang="en-US" dirty="0"/>
              <a:t>Battery issues</a:t>
            </a:r>
          </a:p>
          <a:p>
            <a:r>
              <a:rPr lang="en-US" dirty="0"/>
              <a:t>Computer issues a series of beeps when turned on</a:t>
            </a:r>
          </a:p>
          <a:p>
            <a:r>
              <a:rPr lang="en-US" dirty="0"/>
              <a:t>Operating system does not run</a:t>
            </a:r>
          </a:p>
          <a:p>
            <a:r>
              <a:rPr lang="en-US" dirty="0"/>
              <a:t>Monitor does not display</a:t>
            </a:r>
          </a:p>
          <a:p>
            <a:r>
              <a:rPr lang="en-US" dirty="0"/>
              <a:t>Keyboard/mouse does not work</a:t>
            </a:r>
          </a:p>
        </p:txBody>
      </p:sp>
    </p:spTree>
    <p:extLst>
      <p:ext uri="{BB962C8B-B14F-4D97-AF65-F5344CB8AC3E}">
        <p14:creationId xmlns:p14="http://schemas.microsoft.com/office/powerpoint/2010/main" val="1590970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Troubleshooting Hardware Problems </a:t>
            </a:r>
            <a:r>
              <a:rPr lang="en-US" sz="2400" b="0" dirty="0"/>
              <a:t>(2 of 4)</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p:txBody>
          <a:bodyPr/>
          <a:lstStyle/>
          <a:p>
            <a:pPr marL="0" indent="0">
              <a:buNone/>
            </a:pPr>
            <a:r>
              <a:rPr lang="en-US" dirty="0"/>
              <a:t>Common Hardware Problems</a:t>
            </a:r>
          </a:p>
          <a:p>
            <a:r>
              <a:rPr lang="en-US" dirty="0"/>
              <a:t>Wet keyboard no longer works</a:t>
            </a:r>
          </a:p>
          <a:p>
            <a:r>
              <a:rPr lang="en-US" dirty="0"/>
              <a:t>Speakers do not work</a:t>
            </a:r>
          </a:p>
          <a:p>
            <a:r>
              <a:rPr lang="en-US" dirty="0"/>
              <a:t>Hard drive makes noise</a:t>
            </a:r>
          </a:p>
          <a:p>
            <a:r>
              <a:rPr lang="en-US" dirty="0"/>
              <a:t>Fan issues</a:t>
            </a:r>
          </a:p>
          <a:p>
            <a:r>
              <a:rPr lang="en-US" dirty="0"/>
              <a:t>Device is too hot</a:t>
            </a:r>
          </a:p>
          <a:p>
            <a:r>
              <a:rPr lang="en-US" dirty="0"/>
              <a:t>Cannot read from optical disc</a:t>
            </a:r>
          </a:p>
        </p:txBody>
      </p:sp>
    </p:spTree>
    <p:extLst>
      <p:ext uri="{BB962C8B-B14F-4D97-AF65-F5344CB8AC3E}">
        <p14:creationId xmlns:p14="http://schemas.microsoft.com/office/powerpoint/2010/main" val="168146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Troubleshooting Hardware Problems </a:t>
            </a:r>
            <a:r>
              <a:rPr lang="en-US" sz="2400" b="0" dirty="0"/>
              <a:t>(3 of 4)</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p:txBody>
          <a:bodyPr/>
          <a:lstStyle/>
          <a:p>
            <a:pPr marL="0" indent="0">
              <a:buNone/>
            </a:pPr>
            <a:r>
              <a:rPr lang="en-US" dirty="0"/>
              <a:t>Common Hardware Problems</a:t>
            </a:r>
          </a:p>
          <a:p>
            <a:r>
              <a:rPr lang="en-US" dirty="0"/>
              <a:t>External drive not recognized</a:t>
            </a:r>
          </a:p>
          <a:p>
            <a:r>
              <a:rPr lang="en-US" dirty="0"/>
              <a:t>Program/app does not run</a:t>
            </a:r>
          </a:p>
          <a:p>
            <a:r>
              <a:rPr lang="en-US" dirty="0"/>
              <a:t>Virus/malware</a:t>
            </a:r>
          </a:p>
          <a:p>
            <a:r>
              <a:rPr lang="en-US" dirty="0"/>
              <a:t>Slow performance</a:t>
            </a:r>
          </a:p>
          <a:p>
            <a:r>
              <a:rPr lang="en-US" dirty="0"/>
              <a:t>Screen damage</a:t>
            </a:r>
          </a:p>
          <a:p>
            <a:r>
              <a:rPr lang="en-US" dirty="0"/>
              <a:t>Touchscreen unresponsive</a:t>
            </a:r>
          </a:p>
        </p:txBody>
      </p:sp>
    </p:spTree>
    <p:extLst>
      <p:ext uri="{BB962C8B-B14F-4D97-AF65-F5344CB8AC3E}">
        <p14:creationId xmlns:p14="http://schemas.microsoft.com/office/powerpoint/2010/main" val="221938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742950" y="1289051"/>
            <a:ext cx="10706100" cy="1385324"/>
          </a:xfrm>
        </p:spPr>
        <p:txBody>
          <a:bodyPr/>
          <a:lstStyle/>
          <a:p>
            <a:r>
              <a:rPr lang="en-US" dirty="0">
                <a:ea typeface="Arial" pitchFamily="-111" charset="0"/>
              </a:rPr>
              <a:t>Categorize the various types of computer hardware</a:t>
            </a:r>
          </a:p>
          <a:p>
            <a:r>
              <a:rPr lang="en-US" dirty="0">
                <a:ea typeface="Arial" pitchFamily="-111" charset="0"/>
              </a:rPr>
              <a:t>Demonstrate familiarity with input and output devices</a:t>
            </a:r>
          </a:p>
          <a:p>
            <a:r>
              <a:rPr lang="en-US" dirty="0">
                <a:ea typeface="Arial" pitchFamily="-111" charset="0"/>
              </a:rPr>
              <a:t>Maintain hardware components</a:t>
            </a:r>
          </a:p>
        </p:txBody>
      </p:sp>
      <p:pic>
        <p:nvPicPr>
          <p:cNvPr id="7" name="Content Placeholder 6" descr="Multi-ethnic group of young adults gather around a large table in a bright and open office environment. Two are working on their laptops. These mobile devices allow them to easily transport work between locations. Two others are working together on an all-in-one computer with a large monitor.">
            <a:extLst>
              <a:ext uri="{FF2B5EF4-FFF2-40B4-BE49-F238E27FC236}">
                <a16:creationId xmlns:a16="http://schemas.microsoft.com/office/drawing/2014/main" id="{BE67EDC8-515F-4A56-A2DC-E8FE9CE4E962}"/>
              </a:ext>
            </a:extLst>
          </p:cNvPr>
          <p:cNvPicPr>
            <a:picLocks noGrp="1" noChangeAspect="1"/>
          </p:cNvPicPr>
          <p:nvPr>
            <p:ph sz="quarter" idx="17"/>
          </p:nvPr>
        </p:nvPicPr>
        <p:blipFill>
          <a:blip r:embed="rId2"/>
          <a:stretch>
            <a:fillRect/>
          </a:stretch>
        </p:blipFill>
        <p:spPr>
          <a:xfrm>
            <a:off x="3082207" y="2713455"/>
            <a:ext cx="5615400" cy="3498123"/>
          </a:xfrm>
        </p:spPr>
      </p:pic>
    </p:spTree>
    <p:extLst>
      <p:ext uri="{BB962C8B-B14F-4D97-AF65-F5344CB8AC3E}">
        <p14:creationId xmlns:p14="http://schemas.microsoft.com/office/powerpoint/2010/main" val="244102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Troubleshooting Hardware Problems </a:t>
            </a:r>
            <a:r>
              <a:rPr lang="en-US" sz="2400" b="0" dirty="0"/>
              <a:t>(4 of 4)</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p:txBody>
          <a:bodyPr/>
          <a:lstStyle/>
          <a:p>
            <a:pPr marL="0" indent="0">
              <a:buNone/>
            </a:pPr>
            <a:r>
              <a:rPr lang="en-US" dirty="0"/>
              <a:t>Common Hardware Problems</a:t>
            </a:r>
          </a:p>
          <a:p>
            <a:r>
              <a:rPr lang="en-US" dirty="0"/>
              <a:t>Liquid damage</a:t>
            </a:r>
          </a:p>
          <a:p>
            <a:r>
              <a:rPr lang="en-US" dirty="0"/>
              <a:t>Wireless network issues</a:t>
            </a:r>
          </a:p>
          <a:p>
            <a:r>
              <a:rPr lang="en-US" dirty="0"/>
              <a:t>Bluetooth issues</a:t>
            </a:r>
          </a:p>
          <a:p>
            <a:r>
              <a:rPr lang="en-US" dirty="0"/>
              <a:t>Mobile phone reception</a:t>
            </a:r>
          </a:p>
          <a:p>
            <a:r>
              <a:rPr lang="en-US" dirty="0"/>
              <a:t>Printer issues</a:t>
            </a:r>
          </a:p>
        </p:txBody>
      </p:sp>
    </p:spTree>
    <p:extLst>
      <p:ext uri="{BB962C8B-B14F-4D97-AF65-F5344CB8AC3E}">
        <p14:creationId xmlns:p14="http://schemas.microsoft.com/office/powerpoint/2010/main" val="173935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Steps to Maintain Computer Hardware </a:t>
            </a:r>
            <a:r>
              <a:rPr lang="en-US" sz="2400" b="0" dirty="0"/>
              <a:t>(1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1"/>
            <a:ext cx="6198624" cy="2774950"/>
          </a:xfrm>
        </p:spPr>
        <p:txBody>
          <a:bodyPr/>
          <a:lstStyle/>
          <a:p>
            <a:pPr marL="0" indent="0">
              <a:buNone/>
            </a:pPr>
            <a:r>
              <a:rPr lang="en-US" dirty="0"/>
              <a:t>Regular Maintenance</a:t>
            </a:r>
          </a:p>
          <a:p>
            <a:r>
              <a:rPr lang="en-US" dirty="0"/>
              <a:t>Clean display with damp cloth</a:t>
            </a:r>
          </a:p>
          <a:p>
            <a:r>
              <a:rPr lang="en-US" dirty="0"/>
              <a:t>Clean keyboard with compressed air</a:t>
            </a:r>
          </a:p>
          <a:p>
            <a:r>
              <a:rPr lang="en-US" dirty="0"/>
              <a:t>Keep air vent free of dust and debris</a:t>
            </a:r>
          </a:p>
          <a:p>
            <a:r>
              <a:rPr lang="en-US" dirty="0"/>
              <a:t>Media is clean, free of debris</a:t>
            </a:r>
          </a:p>
          <a:p>
            <a:r>
              <a:rPr lang="en-US" dirty="0"/>
              <a:t>Keep environment temperature controlled</a:t>
            </a:r>
          </a:p>
        </p:txBody>
      </p:sp>
      <p:pic>
        <p:nvPicPr>
          <p:cNvPr id="7" name="Content Placeholder 6" descr="Two miniSD media cards are shown; one in a clear protective plastic case, and one outside the case. ">
            <a:extLst>
              <a:ext uri="{FF2B5EF4-FFF2-40B4-BE49-F238E27FC236}">
                <a16:creationId xmlns:a16="http://schemas.microsoft.com/office/drawing/2014/main" id="{8A5C8935-9F1F-40EE-8610-58903C4E0468}"/>
              </a:ext>
            </a:extLst>
          </p:cNvPr>
          <p:cNvPicPr>
            <a:picLocks noGrp="1" noChangeAspect="1"/>
          </p:cNvPicPr>
          <p:nvPr>
            <p:ph sz="quarter" idx="17"/>
          </p:nvPr>
        </p:nvPicPr>
        <p:blipFill>
          <a:blip r:embed="rId2"/>
          <a:stretch>
            <a:fillRect/>
          </a:stretch>
        </p:blipFill>
        <p:spPr>
          <a:xfrm>
            <a:off x="7422859" y="1289051"/>
            <a:ext cx="4078857" cy="2936780"/>
          </a:xfrm>
        </p:spPr>
      </p:pic>
    </p:spTree>
    <p:extLst>
      <p:ext uri="{BB962C8B-B14F-4D97-AF65-F5344CB8AC3E}">
        <p14:creationId xmlns:p14="http://schemas.microsoft.com/office/powerpoint/2010/main" val="4148815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Steps to Maintain Computer Hardware </a:t>
            </a:r>
            <a:r>
              <a:rPr lang="en-US" sz="2400" b="0" dirty="0"/>
              <a:t>(2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p:txBody>
          <a:bodyPr/>
          <a:lstStyle/>
          <a:p>
            <a:pPr marL="0" indent="0">
              <a:buNone/>
            </a:pPr>
            <a:r>
              <a:rPr lang="en-US" dirty="0"/>
              <a:t>Regular Maintenance</a:t>
            </a:r>
          </a:p>
          <a:p>
            <a:r>
              <a:rPr lang="en-US" dirty="0"/>
              <a:t>Protect from power fluctuations</a:t>
            </a:r>
          </a:p>
          <a:p>
            <a:pPr marL="622800" lvl="1" indent="-320400">
              <a:spcBef>
                <a:spcPts val="1000"/>
              </a:spcBef>
              <a:buClr>
                <a:srgbClr val="004A78"/>
              </a:buClr>
            </a:pPr>
            <a:r>
              <a:rPr lang="en-US" b="1" dirty="0">
                <a:solidFill>
                  <a:schemeClr val="tx2">
                    <a:lumMod val="75000"/>
                  </a:schemeClr>
                </a:solidFill>
              </a:rPr>
              <a:t>Uninterruptable power supply (U</a:t>
            </a:r>
            <a:r>
              <a:rPr lang="en-US" sz="100" b="1" dirty="0">
                <a:solidFill>
                  <a:schemeClr val="tx2">
                    <a:lumMod val="75000"/>
                  </a:schemeClr>
                </a:solidFill>
              </a:rPr>
              <a:t> </a:t>
            </a:r>
            <a:r>
              <a:rPr lang="en-US" b="1" dirty="0">
                <a:solidFill>
                  <a:schemeClr val="tx2">
                    <a:lumMod val="75000"/>
                  </a:schemeClr>
                </a:solidFill>
              </a:rPr>
              <a:t>P</a:t>
            </a:r>
            <a:r>
              <a:rPr lang="en-US" sz="100" b="1" dirty="0">
                <a:solidFill>
                  <a:schemeClr val="tx2">
                    <a:lumMod val="75000"/>
                  </a:schemeClr>
                </a:solidFill>
              </a:rPr>
              <a:t> </a:t>
            </a:r>
            <a:r>
              <a:rPr lang="en-US" b="1" dirty="0">
                <a:solidFill>
                  <a:schemeClr val="tx2">
                    <a:lumMod val="75000"/>
                  </a:schemeClr>
                </a:solidFill>
              </a:rPr>
              <a:t>S)</a:t>
            </a:r>
          </a:p>
          <a:p>
            <a:pPr marL="622800" lvl="1" indent="-320400">
              <a:spcBef>
                <a:spcPts val="1000"/>
              </a:spcBef>
              <a:buClr>
                <a:srgbClr val="004A78"/>
              </a:buClr>
            </a:pPr>
            <a:r>
              <a:rPr lang="en-US" b="1" dirty="0">
                <a:solidFill>
                  <a:schemeClr val="tx2">
                    <a:lumMod val="75000"/>
                  </a:schemeClr>
                </a:solidFill>
              </a:rPr>
              <a:t>Surge suppressor</a:t>
            </a:r>
          </a:p>
          <a:p>
            <a:r>
              <a:rPr lang="en-US" dirty="0"/>
              <a:t>Keep free space on hard drive</a:t>
            </a:r>
          </a:p>
          <a:p>
            <a:r>
              <a:rPr lang="en-US" dirty="0"/>
              <a:t>Keep away from clutter/dust</a:t>
            </a:r>
          </a:p>
          <a:p>
            <a:r>
              <a:rPr lang="en-US" dirty="0"/>
              <a:t>Regularly back up data</a:t>
            </a:r>
          </a:p>
          <a:p>
            <a:r>
              <a:rPr lang="en-US" dirty="0"/>
              <a:t>Use protective cases for media</a:t>
            </a:r>
          </a:p>
        </p:txBody>
      </p:sp>
    </p:spTree>
    <p:extLst>
      <p:ext uri="{BB962C8B-B14F-4D97-AF65-F5344CB8AC3E}">
        <p14:creationId xmlns:p14="http://schemas.microsoft.com/office/powerpoint/2010/main" val="2365440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Restoring a Device </a:t>
            </a:r>
            <a:r>
              <a:rPr lang="en-US" sz="2400" b="0" dirty="0"/>
              <a:t>(1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p:txBody>
          <a:bodyPr/>
          <a:lstStyle/>
          <a:p>
            <a:pPr marL="0" indent="0">
              <a:buNone/>
            </a:pPr>
            <a:r>
              <a:rPr lang="en-US" dirty="0"/>
              <a:t>Restoring the Operating System</a:t>
            </a:r>
          </a:p>
          <a:p>
            <a:r>
              <a:rPr lang="en-US" dirty="0"/>
              <a:t>Backup files</a:t>
            </a:r>
          </a:p>
          <a:p>
            <a:r>
              <a:rPr lang="en-US" dirty="0"/>
              <a:t>Follow system steps for restore</a:t>
            </a:r>
          </a:p>
        </p:txBody>
      </p:sp>
    </p:spTree>
    <p:extLst>
      <p:ext uri="{BB962C8B-B14F-4D97-AF65-F5344CB8AC3E}">
        <p14:creationId xmlns:p14="http://schemas.microsoft.com/office/powerpoint/2010/main" val="1402582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Restoring a Device </a:t>
            </a:r>
            <a:r>
              <a:rPr lang="en-US" sz="2400" b="0" dirty="0"/>
              <a:t>(2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p:txBody>
          <a:bodyPr/>
          <a:lstStyle/>
          <a:p>
            <a:pPr marL="0" indent="0">
              <a:buNone/>
            </a:pPr>
            <a:r>
              <a:rPr lang="en-US" dirty="0"/>
              <a:t>Display issues</a:t>
            </a:r>
          </a:p>
          <a:p>
            <a:r>
              <a:rPr lang="en-US" dirty="0"/>
              <a:t>Ensure monitor is properly connected</a:t>
            </a:r>
          </a:p>
          <a:p>
            <a:r>
              <a:rPr lang="en-US" dirty="0"/>
              <a:t>Try monitor on different system to isolate</a:t>
            </a:r>
          </a:p>
          <a:p>
            <a:r>
              <a:rPr lang="en-US" dirty="0"/>
              <a:t>Try different power/video cables</a:t>
            </a:r>
          </a:p>
          <a:p>
            <a:r>
              <a:rPr lang="en-US" b="1" dirty="0">
                <a:solidFill>
                  <a:schemeClr val="tx2">
                    <a:lumMod val="75000"/>
                  </a:schemeClr>
                </a:solidFill>
              </a:rPr>
              <a:t>Video card</a:t>
            </a:r>
            <a:r>
              <a:rPr lang="en-US" b="1" dirty="0"/>
              <a:t> </a:t>
            </a:r>
            <a:r>
              <a:rPr lang="en-US" dirty="0"/>
              <a:t>issues</a:t>
            </a:r>
          </a:p>
          <a:p>
            <a:r>
              <a:rPr lang="en-US" dirty="0"/>
              <a:t>Update drivers</a:t>
            </a:r>
          </a:p>
          <a:p>
            <a:pPr marL="622800" lvl="1" indent="-320400">
              <a:spcBef>
                <a:spcPts val="1000"/>
              </a:spcBef>
              <a:buClr>
                <a:srgbClr val="004A78"/>
              </a:buClr>
            </a:pPr>
            <a:r>
              <a:rPr lang="en-US" dirty="0">
                <a:solidFill>
                  <a:srgbClr val="000000"/>
                </a:solidFill>
              </a:rPr>
              <a:t>Update feature of operating system</a:t>
            </a:r>
          </a:p>
          <a:p>
            <a:pPr marL="622800" lvl="1" indent="-320400">
              <a:spcBef>
                <a:spcPts val="1000"/>
              </a:spcBef>
              <a:buClr>
                <a:srgbClr val="004A78"/>
              </a:buClr>
            </a:pPr>
            <a:r>
              <a:rPr lang="en-US" dirty="0">
                <a:solidFill>
                  <a:srgbClr val="000000"/>
                </a:solidFill>
              </a:rPr>
              <a:t>Download drivers from manufacturer website</a:t>
            </a:r>
          </a:p>
        </p:txBody>
      </p:sp>
    </p:spTree>
    <p:extLst>
      <p:ext uri="{BB962C8B-B14F-4D97-AF65-F5344CB8AC3E}">
        <p14:creationId xmlns:p14="http://schemas.microsoft.com/office/powerpoint/2010/main" val="115704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200" y="365125"/>
            <a:ext cx="10515600" cy="929103"/>
          </a:xfrm>
        </p:spPr>
        <p:txBody>
          <a:bodyPr/>
          <a:lstStyle/>
          <a:p>
            <a:r>
              <a:rPr lang="en-US" dirty="0"/>
              <a:t>Categorize the Various Types of Computer Hardware </a:t>
            </a:r>
            <a:r>
              <a:rPr lang="en-US" sz="2400" b="0" dirty="0"/>
              <a:t>(1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483591"/>
            <a:ext cx="10706100" cy="1945409"/>
          </a:xfrm>
        </p:spPr>
        <p:txBody>
          <a:bodyPr/>
          <a:lstStyle/>
          <a:p>
            <a:r>
              <a:rPr lang="en-US" dirty="0"/>
              <a:t>Define each component of computer hardware</a:t>
            </a:r>
          </a:p>
          <a:p>
            <a:r>
              <a:rPr lang="en-US" dirty="0"/>
              <a:t>Visually identify types of computer hardware</a:t>
            </a:r>
          </a:p>
          <a:p>
            <a:r>
              <a:rPr lang="en-US" dirty="0"/>
              <a:t>Explain how computers represent data</a:t>
            </a:r>
          </a:p>
          <a:p>
            <a:r>
              <a:rPr lang="en-US" dirty="0"/>
              <a:t>Explain the benefits of internal, external, and cloud-based storage solutions</a:t>
            </a:r>
          </a:p>
        </p:txBody>
      </p:sp>
    </p:spTree>
    <p:extLst>
      <p:ext uri="{BB962C8B-B14F-4D97-AF65-F5344CB8AC3E}">
        <p14:creationId xmlns:p14="http://schemas.microsoft.com/office/powerpoint/2010/main" val="420360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200" y="365125"/>
            <a:ext cx="10515600" cy="943170"/>
          </a:xfrm>
        </p:spPr>
        <p:txBody>
          <a:bodyPr/>
          <a:lstStyle/>
          <a:p>
            <a:r>
              <a:rPr lang="en-US" dirty="0"/>
              <a:t>Categorize the Various Types of Computer Hardware </a:t>
            </a:r>
            <a:r>
              <a:rPr lang="en-US" sz="2400" b="0" dirty="0"/>
              <a:t>(2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483591"/>
            <a:ext cx="10682134" cy="1945409"/>
          </a:xfrm>
        </p:spPr>
        <p:txBody>
          <a:bodyPr/>
          <a:lstStyle/>
          <a:p>
            <a:r>
              <a:rPr lang="en-US" dirty="0"/>
              <a:t>Explain the pros and cons of using different types of computer, including all-in-ones, tablets, mobile devices, and desktop computers</a:t>
            </a:r>
          </a:p>
          <a:p>
            <a:r>
              <a:rPr lang="en-US" dirty="0"/>
              <a:t>Determine which hardware features are personally necessary to consider when purchasing a computer</a:t>
            </a:r>
          </a:p>
        </p:txBody>
      </p:sp>
    </p:spTree>
    <p:extLst>
      <p:ext uri="{BB962C8B-B14F-4D97-AF65-F5344CB8AC3E}">
        <p14:creationId xmlns:p14="http://schemas.microsoft.com/office/powerpoint/2010/main" val="101525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200" y="365125"/>
            <a:ext cx="10858206" cy="672105"/>
          </a:xfrm>
        </p:spPr>
        <p:txBody>
          <a:bodyPr/>
          <a:lstStyle/>
          <a:p>
            <a:r>
              <a:rPr lang="en-US" dirty="0"/>
              <a:t>Define Each Component of Computer Hardware </a:t>
            </a:r>
            <a:r>
              <a:rPr lang="en-US" sz="2400" b="0" dirty="0"/>
              <a:t>(1 of 3)</a:t>
            </a:r>
            <a:endParaRPr lang="en-IN" sz="2400" dirty="0"/>
          </a:p>
        </p:txBody>
      </p:sp>
      <p:sp>
        <p:nvSpPr>
          <p:cNvPr id="4" name="Content Placeholder 3">
            <a:extLst>
              <a:ext uri="{FF2B5EF4-FFF2-40B4-BE49-F238E27FC236}">
                <a16:creationId xmlns:a16="http://schemas.microsoft.com/office/drawing/2014/main" id="{75A5756D-E046-4519-A717-AF515B7FAB12}"/>
              </a:ext>
            </a:extLst>
          </p:cNvPr>
          <p:cNvSpPr>
            <a:spLocks noGrp="1"/>
          </p:cNvSpPr>
          <p:nvPr>
            <p:ph sz="quarter" idx="16"/>
          </p:nvPr>
        </p:nvSpPr>
        <p:spPr>
          <a:xfrm>
            <a:off x="742950" y="1289052"/>
            <a:ext cx="10953456" cy="2437374"/>
          </a:xfrm>
        </p:spPr>
        <p:txBody>
          <a:bodyPr/>
          <a:lstStyle/>
          <a:p>
            <a:pPr>
              <a:buClr>
                <a:srgbClr val="004A78"/>
              </a:buClr>
            </a:pPr>
            <a:r>
              <a:rPr lang="en-US" dirty="0"/>
              <a:t>Central Processing Unit (C</a:t>
            </a:r>
            <a:r>
              <a:rPr lang="en-US" sz="100" dirty="0"/>
              <a:t> </a:t>
            </a:r>
            <a:r>
              <a:rPr lang="en-US" dirty="0"/>
              <a:t>P</a:t>
            </a:r>
            <a:r>
              <a:rPr lang="en-US" sz="100" dirty="0"/>
              <a:t> </a:t>
            </a:r>
            <a:r>
              <a:rPr lang="en-US" dirty="0"/>
              <a:t>U)</a:t>
            </a:r>
          </a:p>
          <a:p>
            <a:pPr marL="291600" indent="-291600">
              <a:buClr>
                <a:srgbClr val="004A78"/>
              </a:buClr>
              <a:buFont typeface="Arial" panose="020B0604020202020204" pitchFamily="34" charset="0"/>
              <a:buChar char="•"/>
            </a:pPr>
            <a:r>
              <a:rPr lang="en-US" dirty="0"/>
              <a:t>A complex integrated circuit consisting of millions of electronic parts and is primarily responsible for converting input (data) into meaningful output (information)</a:t>
            </a:r>
          </a:p>
          <a:p>
            <a:pPr marL="291600" indent="-291600">
              <a:buClr>
                <a:srgbClr val="004A78"/>
              </a:buClr>
              <a:buFont typeface="Arial" panose="020B0604020202020204" pitchFamily="34" charset="0"/>
              <a:buChar char="•"/>
            </a:pPr>
            <a:r>
              <a:rPr lang="en-US" dirty="0"/>
              <a:t>Data travels in and out of the C</a:t>
            </a:r>
            <a:r>
              <a:rPr lang="en-US" sz="100" dirty="0"/>
              <a:t> </a:t>
            </a:r>
            <a:r>
              <a:rPr lang="en-US" dirty="0"/>
              <a:t>P</a:t>
            </a:r>
            <a:r>
              <a:rPr lang="en-US" sz="100" dirty="0"/>
              <a:t> </a:t>
            </a:r>
            <a:r>
              <a:rPr lang="en-US" dirty="0"/>
              <a:t>U through a </a:t>
            </a:r>
            <a:r>
              <a:rPr lang="en-US" b="1" dirty="0">
                <a:solidFill>
                  <a:schemeClr val="tx2">
                    <a:lumMod val="75000"/>
                  </a:schemeClr>
                </a:solidFill>
              </a:rPr>
              <a:t>bus</a:t>
            </a:r>
          </a:p>
          <a:p>
            <a:pPr marL="291600" indent="-291600">
              <a:buClr>
                <a:srgbClr val="004A78"/>
              </a:buClr>
              <a:buFont typeface="Arial" panose="020B0604020202020204" pitchFamily="34" charset="0"/>
              <a:buChar char="•"/>
            </a:pPr>
            <a:r>
              <a:rPr lang="en-US" dirty="0"/>
              <a:t>Machine cycle</a:t>
            </a:r>
          </a:p>
        </p:txBody>
      </p:sp>
      <p:pic>
        <p:nvPicPr>
          <p:cNvPr id="8" name="Content Placeholder 7" descr="Five photos show the location of CPUs (central processing units) in various types of computers and mobile devices. (1) The cover is off a smartphone, showing a miniature CPU. (2) The keyboard has been removed from a laptop, showing a CPU, a feature of every laptop. (3) The top is removed from a tablet, showing a CPU chip inside the tablet. Other mobile devices also have CPUs. (4) An enlargement of an isolated square CPU; all CPUs are chips. (5) The dashboard video screen in a car contains a specialized embedded CPU. Embedded CPUs are used in electronic control systems for cars, TVs, and other systems.">
            <a:extLst>
              <a:ext uri="{FF2B5EF4-FFF2-40B4-BE49-F238E27FC236}">
                <a16:creationId xmlns:a16="http://schemas.microsoft.com/office/drawing/2014/main" id="{745FB48C-2A38-4AF9-A01F-BDF5DFE4A408}"/>
              </a:ext>
            </a:extLst>
          </p:cNvPr>
          <p:cNvPicPr>
            <a:picLocks noGrp="1" noChangeAspect="1"/>
          </p:cNvPicPr>
          <p:nvPr>
            <p:ph sz="quarter" idx="17"/>
          </p:nvPr>
        </p:nvPicPr>
        <p:blipFill>
          <a:blip r:embed="rId2"/>
          <a:stretch>
            <a:fillRect/>
          </a:stretch>
        </p:blipFill>
        <p:spPr>
          <a:xfrm>
            <a:off x="3923666" y="3791336"/>
            <a:ext cx="4311685" cy="2424444"/>
          </a:xfrm>
        </p:spPr>
      </p:pic>
    </p:spTree>
    <p:extLst>
      <p:ext uri="{BB962C8B-B14F-4D97-AF65-F5344CB8AC3E}">
        <p14:creationId xmlns:p14="http://schemas.microsoft.com/office/powerpoint/2010/main" val="136977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199" y="365125"/>
            <a:ext cx="10936111" cy="672105"/>
          </a:xfrm>
        </p:spPr>
        <p:txBody>
          <a:bodyPr/>
          <a:lstStyle/>
          <a:p>
            <a:r>
              <a:rPr lang="en-US" dirty="0"/>
              <a:t>Define Each Component of Computer Hardware </a:t>
            </a:r>
            <a:r>
              <a:rPr lang="en-US" sz="2400" b="0" dirty="0"/>
              <a:t>(2 of 3)</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49"/>
            <a:ext cx="6098117" cy="4671483"/>
          </a:xfrm>
        </p:spPr>
        <p:txBody>
          <a:bodyPr/>
          <a:lstStyle/>
          <a:p>
            <a:pPr marL="0" indent="0">
              <a:buNone/>
            </a:pPr>
            <a:r>
              <a:rPr lang="en-US" dirty="0"/>
              <a:t>Computer Memory</a:t>
            </a:r>
          </a:p>
          <a:p>
            <a:r>
              <a:rPr lang="en-US" dirty="0"/>
              <a:t>Responsible for holding data and programs as they are being processed by the C</a:t>
            </a:r>
            <a:r>
              <a:rPr lang="en-US" sz="100" dirty="0"/>
              <a:t> </a:t>
            </a:r>
            <a:r>
              <a:rPr lang="en-US" dirty="0"/>
              <a:t>P</a:t>
            </a:r>
            <a:r>
              <a:rPr lang="en-US" sz="100" dirty="0"/>
              <a:t> </a:t>
            </a:r>
            <a:r>
              <a:rPr lang="en-US" dirty="0"/>
              <a:t>U</a:t>
            </a:r>
          </a:p>
          <a:p>
            <a:r>
              <a:rPr lang="en-US" b="1" dirty="0">
                <a:solidFill>
                  <a:schemeClr val="tx2">
                    <a:lumMod val="75000"/>
                  </a:schemeClr>
                </a:solidFill>
              </a:rPr>
              <a:t>Random access memory (RAM)</a:t>
            </a:r>
          </a:p>
          <a:p>
            <a:pPr marL="622800" lvl="1" indent="-320400">
              <a:spcBef>
                <a:spcPts val="1000"/>
              </a:spcBef>
              <a:buClr>
                <a:srgbClr val="004A78"/>
              </a:buClr>
            </a:pPr>
            <a:r>
              <a:rPr lang="en-US" b="1" dirty="0">
                <a:solidFill>
                  <a:schemeClr val="tx2">
                    <a:lumMod val="75000"/>
                  </a:schemeClr>
                </a:solidFill>
              </a:rPr>
              <a:t>Virtual memory</a:t>
            </a:r>
          </a:p>
          <a:p>
            <a:pPr marL="622800" lvl="1" indent="-320400">
              <a:spcBef>
                <a:spcPts val="1000"/>
              </a:spcBef>
              <a:buClr>
                <a:srgbClr val="004A78"/>
              </a:buClr>
            </a:pPr>
            <a:r>
              <a:rPr lang="en-US" b="1" dirty="0">
                <a:solidFill>
                  <a:schemeClr val="tx2">
                    <a:lumMod val="75000"/>
                  </a:schemeClr>
                </a:solidFill>
              </a:rPr>
              <a:t>Swap file/paging file</a:t>
            </a:r>
          </a:p>
          <a:p>
            <a:r>
              <a:rPr lang="en-US" b="1" dirty="0">
                <a:solidFill>
                  <a:schemeClr val="tx2">
                    <a:lumMod val="75000"/>
                  </a:schemeClr>
                </a:solidFill>
              </a:rPr>
              <a:t>Read-only memory (ROM)</a:t>
            </a:r>
          </a:p>
          <a:p>
            <a:pPr marL="622800" lvl="1" indent="-320400">
              <a:spcBef>
                <a:spcPts val="1000"/>
              </a:spcBef>
              <a:buClr>
                <a:srgbClr val="004A78"/>
              </a:buClr>
            </a:pPr>
            <a:r>
              <a:rPr lang="en-US" dirty="0">
                <a:solidFill>
                  <a:srgbClr val="000000"/>
                </a:solidFill>
              </a:rPr>
              <a:t>B</a:t>
            </a:r>
            <a:r>
              <a:rPr lang="en-US" sz="100" dirty="0">
                <a:solidFill>
                  <a:srgbClr val="000000"/>
                </a:solidFill>
              </a:rPr>
              <a:t> </a:t>
            </a:r>
            <a:r>
              <a:rPr lang="en-US" dirty="0">
                <a:solidFill>
                  <a:srgbClr val="000000"/>
                </a:solidFill>
              </a:rPr>
              <a:t>I</a:t>
            </a:r>
            <a:r>
              <a:rPr lang="en-US" sz="100" dirty="0">
                <a:solidFill>
                  <a:srgbClr val="000000"/>
                </a:solidFill>
              </a:rPr>
              <a:t> </a:t>
            </a:r>
            <a:r>
              <a:rPr lang="en-US" dirty="0">
                <a:solidFill>
                  <a:srgbClr val="000000"/>
                </a:solidFill>
              </a:rPr>
              <a:t>O</a:t>
            </a:r>
            <a:r>
              <a:rPr lang="en-US" sz="100" dirty="0">
                <a:solidFill>
                  <a:srgbClr val="000000"/>
                </a:solidFill>
              </a:rPr>
              <a:t> </a:t>
            </a:r>
            <a:r>
              <a:rPr lang="en-US" dirty="0">
                <a:solidFill>
                  <a:srgbClr val="000000"/>
                </a:solidFill>
              </a:rPr>
              <a:t>S</a:t>
            </a:r>
          </a:p>
          <a:p>
            <a:pPr marL="622800" lvl="1" indent="-320400">
              <a:spcBef>
                <a:spcPts val="1000"/>
              </a:spcBef>
              <a:buClr>
                <a:srgbClr val="004A78"/>
              </a:buClr>
            </a:pPr>
            <a:r>
              <a:rPr lang="en-US" b="1" dirty="0">
                <a:solidFill>
                  <a:schemeClr val="tx2">
                    <a:lumMod val="75000"/>
                  </a:schemeClr>
                </a:solidFill>
              </a:rPr>
              <a:t>Power-on self test (POST)</a:t>
            </a:r>
          </a:p>
          <a:p>
            <a:pPr marL="622800" lvl="1" indent="-320400">
              <a:spcBef>
                <a:spcPts val="1000"/>
              </a:spcBef>
              <a:buClr>
                <a:srgbClr val="004A78"/>
              </a:buClr>
            </a:pPr>
            <a:r>
              <a:rPr lang="en-US" b="1" dirty="0">
                <a:solidFill>
                  <a:schemeClr val="tx2">
                    <a:lumMod val="75000"/>
                  </a:schemeClr>
                </a:solidFill>
              </a:rPr>
              <a:t>Firmware</a:t>
            </a:r>
          </a:p>
        </p:txBody>
      </p:sp>
      <p:pic>
        <p:nvPicPr>
          <p:cNvPr id="7" name="Content Placeholder 6" descr="The process of swapping memory pages from RAM (physical memory) to the hard drive (virtual memory) and back to RAM is illustrated as a circular cycle. In Step 1, memory pages are swapped out of RAM to the hard drive. The operating system transfers the least recently used data and program instructions (pages) from RAM to the hard drive because RAM is needed for other instructions. In Step 2, pages are swapped back in to RAM from the hard drive. The operating system transfers data and program instructions (pages) from the hard drive back to RAM when they are needed.">
            <a:extLst>
              <a:ext uri="{FF2B5EF4-FFF2-40B4-BE49-F238E27FC236}">
                <a16:creationId xmlns:a16="http://schemas.microsoft.com/office/drawing/2014/main" id="{724A48E8-9409-4AA6-824F-A36D35F01ABD}"/>
              </a:ext>
            </a:extLst>
          </p:cNvPr>
          <p:cNvPicPr>
            <a:picLocks noGrp="1" noChangeAspect="1"/>
          </p:cNvPicPr>
          <p:nvPr>
            <p:ph sz="quarter" idx="17"/>
          </p:nvPr>
        </p:nvPicPr>
        <p:blipFill>
          <a:blip r:embed="rId2"/>
          <a:stretch>
            <a:fillRect/>
          </a:stretch>
        </p:blipFill>
        <p:spPr>
          <a:xfrm>
            <a:off x="7448216" y="1408526"/>
            <a:ext cx="3948850" cy="2369312"/>
          </a:xfrm>
        </p:spPr>
      </p:pic>
      <p:pic>
        <p:nvPicPr>
          <p:cNvPr id="10" name="Content Placeholder 9" descr="Four different types of computer memory are illustrated with photos. RAM modules store temporary data (RAM cards in slots on a computer motherboard are shown). ROM chips include instructions needed to start the computer (a ROM chip with pins for attaching to a circuit board is shown). Virtual memory is an area of the hard disk that stores overflow data from RAM (the inside of a hard disk drive is shown). Programmable ROM is used in smartphones and other mobile devices (the inside of smartphone with electronic components is shown).">
            <a:extLst>
              <a:ext uri="{FF2B5EF4-FFF2-40B4-BE49-F238E27FC236}">
                <a16:creationId xmlns:a16="http://schemas.microsoft.com/office/drawing/2014/main" id="{0F9C5315-71F6-409F-AEB9-01913D3E3F7C}"/>
              </a:ext>
            </a:extLst>
          </p:cNvPr>
          <p:cNvPicPr>
            <a:picLocks noGrp="1" noChangeAspect="1"/>
          </p:cNvPicPr>
          <p:nvPr>
            <p:ph sz="quarter" idx="18"/>
          </p:nvPr>
        </p:nvPicPr>
        <p:blipFill>
          <a:blip r:embed="rId3"/>
          <a:stretch>
            <a:fillRect/>
          </a:stretch>
        </p:blipFill>
        <p:spPr>
          <a:xfrm>
            <a:off x="7437620" y="4218263"/>
            <a:ext cx="3931344" cy="2120350"/>
          </a:xfrm>
        </p:spPr>
      </p:pic>
    </p:spTree>
    <p:extLst>
      <p:ext uri="{BB962C8B-B14F-4D97-AF65-F5344CB8AC3E}">
        <p14:creationId xmlns:p14="http://schemas.microsoft.com/office/powerpoint/2010/main" val="232257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a:xfrm>
            <a:off x="838199" y="365125"/>
            <a:ext cx="10922391" cy="672105"/>
          </a:xfrm>
        </p:spPr>
        <p:txBody>
          <a:bodyPr/>
          <a:lstStyle/>
          <a:p>
            <a:r>
              <a:rPr lang="en-US" dirty="0"/>
              <a:t>Define Each Component of Computer Hardware </a:t>
            </a:r>
            <a:r>
              <a:rPr lang="en-US" sz="2400" b="0" dirty="0"/>
              <a:t>(3 of 3)</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2139950"/>
          </a:xfrm>
        </p:spPr>
        <p:txBody>
          <a:bodyPr/>
          <a:lstStyle/>
          <a:p>
            <a:pPr marL="0" indent="0">
              <a:buNone/>
            </a:pPr>
            <a:r>
              <a:rPr lang="en-US" dirty="0"/>
              <a:t>Input and Output Devices</a:t>
            </a:r>
          </a:p>
          <a:p>
            <a:r>
              <a:rPr lang="en-US" b="1" dirty="0">
                <a:solidFill>
                  <a:schemeClr val="tx2">
                    <a:lumMod val="75000"/>
                  </a:schemeClr>
                </a:solidFill>
              </a:rPr>
              <a:t>Input device</a:t>
            </a:r>
            <a:r>
              <a:rPr lang="en-US" dirty="0"/>
              <a:t>: communicates instructions and commands to a computer</a:t>
            </a:r>
          </a:p>
          <a:p>
            <a:pPr marL="622800" lvl="1" indent="-320400">
              <a:spcBef>
                <a:spcPts val="1000"/>
              </a:spcBef>
              <a:buClr>
                <a:srgbClr val="004A78"/>
              </a:buClr>
            </a:pPr>
            <a:r>
              <a:rPr lang="en-US" dirty="0">
                <a:solidFill>
                  <a:srgbClr val="000000"/>
                </a:solidFill>
              </a:rPr>
              <a:t>Examples: keyboard, mouse</a:t>
            </a:r>
          </a:p>
          <a:p>
            <a:r>
              <a:rPr lang="en-US" b="1" dirty="0">
                <a:solidFill>
                  <a:schemeClr val="tx2">
                    <a:lumMod val="75000"/>
                  </a:schemeClr>
                </a:solidFill>
              </a:rPr>
              <a:t>Output device</a:t>
            </a:r>
            <a:r>
              <a:rPr lang="en-US" dirty="0"/>
              <a:t>: conveys information from the computer to the user</a:t>
            </a:r>
          </a:p>
          <a:p>
            <a:pPr marL="622800" lvl="1" indent="-320400">
              <a:spcBef>
                <a:spcPts val="1000"/>
              </a:spcBef>
              <a:buClr>
                <a:srgbClr val="004A78"/>
              </a:buClr>
            </a:pPr>
            <a:r>
              <a:rPr lang="en-US" dirty="0">
                <a:solidFill>
                  <a:srgbClr val="000000"/>
                </a:solidFill>
              </a:rPr>
              <a:t>Examples: speakers, printers</a:t>
            </a:r>
          </a:p>
        </p:txBody>
      </p:sp>
    </p:spTree>
    <p:extLst>
      <p:ext uri="{BB962C8B-B14F-4D97-AF65-F5344CB8AC3E}">
        <p14:creationId xmlns:p14="http://schemas.microsoft.com/office/powerpoint/2010/main" val="423556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Visually Identify Types of Computer Hardware </a:t>
            </a:r>
            <a:r>
              <a:rPr lang="en-US" sz="2400" b="0" dirty="0"/>
              <a:t>(1 of 2)</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2"/>
            <a:ext cx="3322613" cy="385004"/>
          </a:xfrm>
        </p:spPr>
        <p:txBody>
          <a:bodyPr/>
          <a:lstStyle/>
          <a:p>
            <a:r>
              <a:rPr lang="en-US" dirty="0"/>
              <a:t>Common Types of RAM</a:t>
            </a:r>
          </a:p>
        </p:txBody>
      </p:sp>
      <p:sp>
        <p:nvSpPr>
          <p:cNvPr id="4" name="Content Placeholder 3">
            <a:extLst>
              <a:ext uri="{FF2B5EF4-FFF2-40B4-BE49-F238E27FC236}">
                <a16:creationId xmlns:a16="http://schemas.microsoft.com/office/drawing/2014/main" id="{384EBA25-E030-4EC2-A8C2-992DD47FD709}"/>
              </a:ext>
            </a:extLst>
          </p:cNvPr>
          <p:cNvSpPr>
            <a:spLocks noGrp="1"/>
          </p:cNvSpPr>
          <p:nvPr>
            <p:ph sz="quarter" idx="17"/>
          </p:nvPr>
        </p:nvSpPr>
        <p:spPr>
          <a:xfrm>
            <a:off x="742950" y="1933324"/>
            <a:ext cx="3196004" cy="344896"/>
          </a:xfrm>
        </p:spPr>
        <p:txBody>
          <a:bodyPr/>
          <a:lstStyle/>
          <a:p>
            <a:r>
              <a:rPr lang="en-IN" sz="2200" b="1" dirty="0"/>
              <a:t>Table 3-1:</a:t>
            </a:r>
            <a:r>
              <a:rPr lang="en-IN" sz="2200" dirty="0"/>
              <a:t> Types of RAM</a:t>
            </a:r>
          </a:p>
        </p:txBody>
      </p:sp>
      <p:graphicFrame>
        <p:nvGraphicFramePr>
          <p:cNvPr id="8" name="Content Placeholder 7" descr="Table is accessible to screen readers">
            <a:extLst>
              <a:ext uri="{FF2B5EF4-FFF2-40B4-BE49-F238E27FC236}">
                <a16:creationId xmlns:a16="http://schemas.microsoft.com/office/drawing/2014/main" id="{A0D6B02D-F0C4-48D1-B47B-BF97925635DD}"/>
              </a:ext>
            </a:extLst>
          </p:cNvPr>
          <p:cNvGraphicFramePr>
            <a:graphicFrameLocks noGrp="1"/>
          </p:cNvGraphicFramePr>
          <p:nvPr>
            <p:ph sz="quarter" idx="18"/>
            <p:extLst>
              <p:ext uri="{D42A27DB-BD31-4B8C-83A1-F6EECF244321}">
                <p14:modId xmlns:p14="http://schemas.microsoft.com/office/powerpoint/2010/main" val="1931755579"/>
              </p:ext>
            </p:extLst>
          </p:nvPr>
        </p:nvGraphicFramePr>
        <p:xfrm>
          <a:off x="838200" y="2495549"/>
          <a:ext cx="10511204" cy="3479800"/>
        </p:xfrm>
        <a:graphic>
          <a:graphicData uri="http://schemas.openxmlformats.org/drawingml/2006/table">
            <a:tbl>
              <a:tblPr firstRow="1" bandRow="1">
                <a:tableStyleId>{5C22544A-7EE6-4342-B048-85BDC9FD1C3A}</a:tableStyleId>
              </a:tblPr>
              <a:tblGrid>
                <a:gridCol w="2872447">
                  <a:extLst>
                    <a:ext uri="{9D8B030D-6E8A-4147-A177-3AD203B41FA5}">
                      <a16:colId xmlns:a16="http://schemas.microsoft.com/office/drawing/2014/main" val="2720981043"/>
                    </a:ext>
                  </a:extLst>
                </a:gridCol>
                <a:gridCol w="4994031">
                  <a:extLst>
                    <a:ext uri="{9D8B030D-6E8A-4147-A177-3AD203B41FA5}">
                      <a16:colId xmlns:a16="http://schemas.microsoft.com/office/drawing/2014/main" val="2518867044"/>
                    </a:ext>
                  </a:extLst>
                </a:gridCol>
                <a:gridCol w="2644726">
                  <a:extLst>
                    <a:ext uri="{9D8B030D-6E8A-4147-A177-3AD203B41FA5}">
                      <a16:colId xmlns:a16="http://schemas.microsoft.com/office/drawing/2014/main" val="798001603"/>
                    </a:ext>
                  </a:extLst>
                </a:gridCol>
              </a:tblGrid>
              <a:tr h="370840">
                <a:tc>
                  <a:txBody>
                    <a:bodyPr/>
                    <a:lstStyle/>
                    <a:p>
                      <a:r>
                        <a:rPr lang="en-IN" sz="1800" b="1" dirty="0">
                          <a:solidFill>
                            <a:sysClr val="windowText" lastClr="000000"/>
                          </a:solidFill>
                          <a:latin typeface="Arial" panose="020B0604020202020204" pitchFamily="34" charset="0"/>
                          <a:cs typeface="Arial" panose="020B0604020202020204" pitchFamily="34" charset="0"/>
                        </a:rPr>
                        <a:t>Type of RAM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Description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Volatile or nonvolatile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88021005"/>
                  </a:ext>
                </a:extLst>
              </a:tr>
              <a:tr h="370840">
                <a:tc>
                  <a:txBody>
                    <a:bodyPr/>
                    <a:lstStyle/>
                    <a:p>
                      <a:r>
                        <a:rPr lang="en-IN" sz="1800" b="1" dirty="0">
                          <a:solidFill>
                            <a:sysClr val="windowText" lastClr="000000"/>
                          </a:solidFill>
                          <a:latin typeface="Arial" panose="020B0604020202020204" pitchFamily="34" charset="0"/>
                          <a:cs typeface="Arial" panose="020B0604020202020204" pitchFamily="34" charset="0"/>
                        </a:rPr>
                        <a:t>Dynamic RAM (D</a:t>
                      </a:r>
                      <a:r>
                        <a:rPr lang="en-IN" sz="100" b="1" dirty="0">
                          <a:solidFill>
                            <a:sysClr val="windowText" lastClr="000000"/>
                          </a:solidFill>
                          <a:latin typeface="Arial" panose="020B0604020202020204" pitchFamily="34" charset="0"/>
                          <a:cs typeface="Arial" panose="020B0604020202020204" pitchFamily="34" charset="0"/>
                        </a:rPr>
                        <a:t> </a:t>
                      </a:r>
                      <a:r>
                        <a:rPr lang="en-IN" sz="1800" b="1" dirty="0">
                          <a:solidFill>
                            <a:sysClr val="windowText" lastClr="000000"/>
                          </a:solidFill>
                          <a:latin typeface="Arial" panose="020B0604020202020204" pitchFamily="34" charset="0"/>
                          <a:cs typeface="Arial" panose="020B0604020202020204" pitchFamily="34" charset="0"/>
                        </a:rPr>
                        <a:t>RAM)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Memory needs to be constantly recharged or contents will be erased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Volatile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10465949"/>
                  </a:ext>
                </a:extLst>
              </a:tr>
              <a:tr h="370840">
                <a:tc>
                  <a:txBody>
                    <a:bodyPr/>
                    <a:lstStyle/>
                    <a:p>
                      <a:r>
                        <a:rPr lang="en-IN" sz="1800" b="1" dirty="0">
                          <a:solidFill>
                            <a:sysClr val="windowText" lastClr="000000"/>
                          </a:solidFill>
                          <a:latin typeface="Arial" panose="020B0604020202020204" pitchFamily="34" charset="0"/>
                          <a:cs typeface="Arial" panose="020B0604020202020204" pitchFamily="34" charset="0"/>
                        </a:rPr>
                        <a:t>Static RAM (S</a:t>
                      </a:r>
                      <a:r>
                        <a:rPr lang="en-IN" sz="100" b="1" dirty="0">
                          <a:solidFill>
                            <a:sysClr val="windowText" lastClr="000000"/>
                          </a:solidFill>
                          <a:latin typeface="Arial" panose="020B0604020202020204" pitchFamily="34" charset="0"/>
                          <a:cs typeface="Arial" panose="020B0604020202020204" pitchFamily="34" charset="0"/>
                        </a:rPr>
                        <a:t> </a:t>
                      </a:r>
                      <a:r>
                        <a:rPr lang="en-IN" sz="1800" b="1" dirty="0">
                          <a:solidFill>
                            <a:sysClr val="windowText" lastClr="000000"/>
                          </a:solidFill>
                          <a:latin typeface="Arial" panose="020B0604020202020204" pitchFamily="34" charset="0"/>
                          <a:cs typeface="Arial" panose="020B0604020202020204" pitchFamily="34" charset="0"/>
                        </a:rPr>
                        <a:t>RAM)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Memory can be recharged less frequently than D</a:t>
                      </a:r>
                      <a:r>
                        <a:rPr lang="en-IN" sz="100" dirty="0">
                          <a:solidFill>
                            <a:sysClr val="windowText" lastClr="000000"/>
                          </a:solidFill>
                          <a:latin typeface="Arial" panose="020B0604020202020204" pitchFamily="34" charset="0"/>
                          <a:cs typeface="Arial" panose="020B0604020202020204" pitchFamily="34" charset="0"/>
                        </a:rPr>
                        <a:t> </a:t>
                      </a:r>
                      <a:r>
                        <a:rPr lang="en-IN" sz="1800" dirty="0">
                          <a:solidFill>
                            <a:sysClr val="windowText" lastClr="000000"/>
                          </a:solidFill>
                          <a:latin typeface="Arial" panose="020B0604020202020204" pitchFamily="34" charset="0"/>
                          <a:cs typeface="Arial" panose="020B0604020202020204" pitchFamily="34" charset="0"/>
                        </a:rPr>
                        <a:t>RAM, but can be more expensive than D</a:t>
                      </a:r>
                      <a:r>
                        <a:rPr lang="en-IN" sz="100" dirty="0">
                          <a:solidFill>
                            <a:sysClr val="windowText" lastClr="000000"/>
                          </a:solidFill>
                          <a:latin typeface="Arial" panose="020B0604020202020204" pitchFamily="34" charset="0"/>
                          <a:cs typeface="Arial" panose="020B0604020202020204" pitchFamily="34" charset="0"/>
                        </a:rPr>
                        <a:t> </a:t>
                      </a:r>
                      <a:r>
                        <a:rPr lang="en-IN" sz="1800" dirty="0">
                          <a:solidFill>
                            <a:sysClr val="windowText" lastClr="000000"/>
                          </a:solidFill>
                          <a:latin typeface="Arial" panose="020B0604020202020204" pitchFamily="34" charset="0"/>
                          <a:cs typeface="Arial" panose="020B0604020202020204" pitchFamily="34" charset="0"/>
                        </a:rPr>
                        <a:t>RAM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Volatile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98807080"/>
                  </a:ext>
                </a:extLst>
              </a:tr>
              <a:tr h="370840">
                <a:tc>
                  <a:txBody>
                    <a:bodyPr/>
                    <a:lstStyle/>
                    <a:p>
                      <a:r>
                        <a:rPr lang="en-IN" sz="1800" b="1" dirty="0">
                          <a:solidFill>
                            <a:sysClr val="windowText" lastClr="000000"/>
                          </a:solidFill>
                          <a:latin typeface="Arial" panose="020B0604020202020204" pitchFamily="34" charset="0"/>
                          <a:cs typeface="Arial" panose="020B0604020202020204" pitchFamily="34" charset="0"/>
                        </a:rPr>
                        <a:t>Magnetoresistive RAM (M</a:t>
                      </a:r>
                      <a:r>
                        <a:rPr lang="en-IN" sz="100" b="1" dirty="0">
                          <a:solidFill>
                            <a:sysClr val="windowText" lastClr="000000"/>
                          </a:solidFill>
                          <a:latin typeface="Arial" panose="020B0604020202020204" pitchFamily="34" charset="0"/>
                          <a:cs typeface="Arial" panose="020B0604020202020204" pitchFamily="34" charset="0"/>
                        </a:rPr>
                        <a:t> </a:t>
                      </a:r>
                      <a:r>
                        <a:rPr lang="en-IN" sz="1800" b="1" dirty="0">
                          <a:solidFill>
                            <a:sysClr val="windowText" lastClr="000000"/>
                          </a:solidFill>
                          <a:latin typeface="Arial" panose="020B0604020202020204" pitchFamily="34" charset="0"/>
                          <a:cs typeface="Arial" panose="020B0604020202020204" pitchFamily="34" charset="0"/>
                        </a:rPr>
                        <a:t>RAM)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Memory uses magnetic charges to store contents, and can retain its contents in the absence of power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Nonvolatile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9701499"/>
                  </a:ext>
                </a:extLst>
              </a:tr>
              <a:tr h="370840">
                <a:tc>
                  <a:txBody>
                    <a:bodyPr/>
                    <a:lstStyle/>
                    <a:p>
                      <a:r>
                        <a:rPr lang="en-IN" sz="1800" b="1" dirty="0">
                          <a:solidFill>
                            <a:sysClr val="windowText" lastClr="000000"/>
                          </a:solidFill>
                          <a:latin typeface="Arial" panose="020B0604020202020204" pitchFamily="34" charset="0"/>
                          <a:cs typeface="Arial" panose="020B0604020202020204" pitchFamily="34" charset="0"/>
                        </a:rPr>
                        <a:t>Flash memory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Fast type of memory that typically is less expensive than some other types of RAM, and can retain its contents in the absence of power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800" dirty="0">
                          <a:solidFill>
                            <a:sysClr val="windowText" lastClr="000000"/>
                          </a:solidFill>
                          <a:latin typeface="Arial" panose="020B0604020202020204" pitchFamily="34" charset="0"/>
                          <a:cs typeface="Arial" panose="020B0604020202020204" pitchFamily="34" charset="0"/>
                        </a:rPr>
                        <a:t>Nonvolatile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25250685"/>
                  </a:ext>
                </a:extLst>
              </a:tr>
            </a:tbl>
          </a:graphicData>
        </a:graphic>
      </p:graphicFrame>
    </p:spTree>
    <p:extLst>
      <p:ext uri="{BB962C8B-B14F-4D97-AF65-F5344CB8AC3E}">
        <p14:creationId xmlns:p14="http://schemas.microsoft.com/office/powerpoint/2010/main" val="235390450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purl.org/dc/elements/1.1/"/>
    <ds:schemaRef ds:uri="http://purl.org/dc/dcmitype/"/>
    <ds:schemaRef ds:uri="http://schemas.microsoft.com/office/2006/metadata/properties"/>
    <ds:schemaRef ds:uri="http://schemas.microsoft.com/office/2006/documentManagement/types"/>
    <ds:schemaRef ds:uri="a4d2ff27-a226-42e2-a79e-c1ae662d212e"/>
    <ds:schemaRef ds:uri="http://purl.org/dc/terms/"/>
    <ds:schemaRef ds:uri="http://www.w3.org/XML/1998/namespace"/>
    <ds:schemaRef ds:uri="http://schemas.microsoft.com/office/infopath/2007/PartnerControls"/>
    <ds:schemaRef ds:uri="http://schemas.openxmlformats.org/package/2006/metadata/core-properties"/>
    <ds:schemaRef ds:uri="a3520c62-91d1-4715-93cb-6b6cc6733a1f"/>
    <ds:schemaRef ds:uri="f856fc18-c0f7-462c-a53d-fc2610d0c4c8"/>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2716</TotalTime>
  <Words>1547</Words>
  <Application>Microsoft Office PowerPoint</Application>
  <PresentationFormat>Widescreen</PresentationFormat>
  <Paragraphs>248</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3</vt:lpstr>
      <vt:lpstr>Lesson Objectives</vt:lpstr>
      <vt:lpstr>Categorize the Various Types of Computer Hardware (1 of 2)</vt:lpstr>
      <vt:lpstr>Categorize the Various Types of Computer Hardware (2 of 2)</vt:lpstr>
      <vt:lpstr>Define Each Component of Computer Hardware (1 of 3)</vt:lpstr>
      <vt:lpstr>Define Each Component of Computer Hardware (2 of 3)</vt:lpstr>
      <vt:lpstr>Define Each Component of Computer Hardware (3 of 3)</vt:lpstr>
      <vt:lpstr>Visually Identify Types of Computer Hardware (1 of 2)</vt:lpstr>
      <vt:lpstr>Visually Identify Types of Computer Hardware (2 of 2)</vt:lpstr>
      <vt:lpstr>Explain How Computers Represent Data</vt:lpstr>
      <vt:lpstr>Storage Solutions (1 of 2)</vt:lpstr>
      <vt:lpstr>Storage Solutions (2 of 2)</vt:lpstr>
      <vt:lpstr>Pros and Cons of Different Types of Computers (1 of 3)</vt:lpstr>
      <vt:lpstr>Pros and Cons of Different Types of Computers (2 of 3)</vt:lpstr>
      <vt:lpstr>Pros and Cons of Different Types of Computers (3 of 3)</vt:lpstr>
      <vt:lpstr>Hardware to Consider When Purchasing a Computer (1 of 3)</vt:lpstr>
      <vt:lpstr>Hardware to Consider When Purchasing a Computer (2 of 3)</vt:lpstr>
      <vt:lpstr>Hardware to Consider When Purchasing a Computer (3 of 3)</vt:lpstr>
      <vt:lpstr>Demonstrate Familiarity with Input and Output Devices</vt:lpstr>
      <vt:lpstr>Experiment with Input Devices (1 of 2)</vt:lpstr>
      <vt:lpstr>Experiment with Input Devices (2 of 2)</vt:lpstr>
      <vt:lpstr>Experiment with Output Devices</vt:lpstr>
      <vt:lpstr>How to Install Computer Hardware</vt:lpstr>
      <vt:lpstr>Maintain Hardware Components</vt:lpstr>
      <vt:lpstr>Measure the Performance of Computer Hardware</vt:lpstr>
      <vt:lpstr>Troubleshooting Hardware Problems (1 of 4)</vt:lpstr>
      <vt:lpstr>Troubleshooting Hardware Problems (2 of 4)</vt:lpstr>
      <vt:lpstr>Troubleshooting Hardware Problems (3 of 4)</vt:lpstr>
      <vt:lpstr>Troubleshooting Hardware Problems (4 of 4)</vt:lpstr>
      <vt:lpstr>Steps to Maintain Computer Hardware (1 of 2)</vt:lpstr>
      <vt:lpstr>Steps to Maintain Computer Hardware (2 of 2)</vt:lpstr>
      <vt:lpstr>Restoring a Device (1 of 2)</vt:lpstr>
      <vt:lpstr>Restoring a Device (2 of 2)</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899</cp:revision>
  <cp:lastPrinted>2016-10-03T15:29:39Z</cp:lastPrinted>
  <dcterms:created xsi:type="dcterms:W3CDTF">2018-11-09T11:15:56Z</dcterms:created>
  <dcterms:modified xsi:type="dcterms:W3CDTF">2020-02-12T08:36:17Z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