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6"/>
  </p:notesMasterIdLst>
  <p:handoutMasterIdLst>
    <p:handoutMasterId r:id="rId47"/>
  </p:handoutMasterIdLst>
  <p:sldIdLst>
    <p:sldId id="305" r:id="rId6"/>
    <p:sldId id="343"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A30000"/>
    <a:srgbClr val="0000A3"/>
    <a:srgbClr val="006298"/>
    <a:srgbClr val="FF6300"/>
    <a:srgbClr val="E9255F"/>
    <a:srgbClr val="0098D4"/>
    <a:srgbClr val="00B8E7"/>
    <a:srgbClr val="81D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0" autoAdjust="0"/>
    <p:restoredTop sz="92481" autoAdjust="0"/>
  </p:normalViewPr>
  <p:slideViewPr>
    <p:cSldViewPr snapToGrid="0" snapToObjects="1">
      <p:cViewPr varScale="1">
        <p:scale>
          <a:sx n="76" d="100"/>
          <a:sy n="76" d="100"/>
        </p:scale>
        <p:origin x="456" y="58"/>
      </p:cViewPr>
      <p:guideLst/>
    </p:cSldViewPr>
  </p:slideViewPr>
  <p:outlineViewPr>
    <p:cViewPr>
      <p:scale>
        <a:sx n="66" d="100"/>
        <a:sy n="66" d="100"/>
      </p:scale>
      <p:origin x="0" y="-6354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121733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22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62E3F331-D12E-4081-A5B5-A72FE1B7CF70}"/>
              </a:ext>
            </a:extLst>
          </p:cNvPr>
          <p:cNvSpPr>
            <a:spLocks noGrp="1"/>
          </p:cNvSpPr>
          <p:nvPr>
            <p:ph sz="quarter" idx="17"/>
          </p:nvPr>
        </p:nvSpPr>
        <p:spPr>
          <a:xfrm>
            <a:off x="1939925" y="5735638"/>
            <a:ext cx="1865313" cy="396875"/>
          </a:xfrm>
        </p:spPr>
        <p:txBody>
          <a:bodyPr/>
          <a:lstStyle/>
          <a:p>
            <a:pPr lvl="0"/>
            <a:endParaRPr lang="en-IN" dirty="0"/>
          </a:p>
        </p:txBody>
      </p:sp>
      <p:sp>
        <p:nvSpPr>
          <p:cNvPr id="8" name="Content Placeholder 7">
            <a:extLst>
              <a:ext uri="{FF2B5EF4-FFF2-40B4-BE49-F238E27FC236}">
                <a16:creationId xmlns:a16="http://schemas.microsoft.com/office/drawing/2014/main" id="{75C936EC-F643-4C92-8975-AAE9F0A8D835}"/>
              </a:ext>
            </a:extLst>
          </p:cNvPr>
          <p:cNvSpPr>
            <a:spLocks noGrp="1"/>
          </p:cNvSpPr>
          <p:nvPr>
            <p:ph sz="quarter" idx="18"/>
          </p:nvPr>
        </p:nvSpPr>
        <p:spPr>
          <a:xfrm>
            <a:off x="4794250" y="5735638"/>
            <a:ext cx="1976438" cy="396875"/>
          </a:xfrm>
        </p:spPr>
        <p:txBody>
          <a:bodyPr/>
          <a:lstStyle/>
          <a:p>
            <a:pPr lvl="0"/>
            <a:endParaRPr lang="en-IN" dirty="0"/>
          </a:p>
        </p:txBody>
      </p:sp>
      <p:sp>
        <p:nvSpPr>
          <p:cNvPr id="10" name="Content Placeholder 9">
            <a:extLst>
              <a:ext uri="{FF2B5EF4-FFF2-40B4-BE49-F238E27FC236}">
                <a16:creationId xmlns:a16="http://schemas.microsoft.com/office/drawing/2014/main" id="{D02A831D-5A47-46DD-9050-87EDEC84C5A1}"/>
              </a:ext>
            </a:extLst>
          </p:cNvPr>
          <p:cNvSpPr>
            <a:spLocks noGrp="1"/>
          </p:cNvSpPr>
          <p:nvPr>
            <p:ph sz="quarter" idx="19"/>
          </p:nvPr>
        </p:nvSpPr>
        <p:spPr>
          <a:xfrm>
            <a:off x="7473950" y="5735639"/>
            <a:ext cx="3419475" cy="396874"/>
          </a:xfrm>
        </p:spPr>
        <p:txBody>
          <a:bodyPr/>
          <a:lstStyle/>
          <a:p>
            <a:pPr lvl="0"/>
            <a:endParaRPr lang="en-IN" dirty="0"/>
          </a:p>
        </p:txBody>
      </p:sp>
    </p:spTree>
    <p:extLst>
      <p:ext uri="{BB962C8B-B14F-4D97-AF65-F5344CB8AC3E}">
        <p14:creationId xmlns:p14="http://schemas.microsoft.com/office/powerpoint/2010/main" val="8778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5" name="Content Placeholder 4">
            <a:extLst>
              <a:ext uri="{FF2B5EF4-FFF2-40B4-BE49-F238E27FC236}">
                <a16:creationId xmlns:a16="http://schemas.microsoft.com/office/drawing/2014/main" id="{17CF3D3A-C14B-4535-8825-EFE6274AEBB4}"/>
              </a:ext>
            </a:extLst>
          </p:cNvPr>
          <p:cNvSpPr>
            <a:spLocks noGrp="1"/>
          </p:cNvSpPr>
          <p:nvPr>
            <p:ph sz="quarter" idx="21"/>
          </p:nvPr>
        </p:nvSpPr>
        <p:spPr>
          <a:xfrm>
            <a:off x="1598613" y="5708650"/>
            <a:ext cx="2344737" cy="479425"/>
          </a:xfrm>
        </p:spPr>
        <p:txBody>
          <a:bodyPr/>
          <a:lstStyle/>
          <a:p>
            <a:pPr lvl="0"/>
            <a:endParaRPr lang="en-IN" dirty="0"/>
          </a:p>
        </p:txBody>
      </p:sp>
      <p:sp>
        <p:nvSpPr>
          <p:cNvPr id="8" name="Content Placeholder 7">
            <a:extLst>
              <a:ext uri="{FF2B5EF4-FFF2-40B4-BE49-F238E27FC236}">
                <a16:creationId xmlns:a16="http://schemas.microsoft.com/office/drawing/2014/main" id="{3B56A7F4-CF2D-413E-B965-70D9887D392D}"/>
              </a:ext>
            </a:extLst>
          </p:cNvPr>
          <p:cNvSpPr>
            <a:spLocks noGrp="1"/>
          </p:cNvSpPr>
          <p:nvPr>
            <p:ph sz="quarter" idx="22"/>
          </p:nvPr>
        </p:nvSpPr>
        <p:spPr>
          <a:xfrm>
            <a:off x="5662613" y="5685565"/>
            <a:ext cx="3084512" cy="479425"/>
          </a:xfrm>
        </p:spPr>
        <p:txBody>
          <a:bodyPr/>
          <a:lstStyle/>
          <a:p>
            <a:pPr lvl="0"/>
            <a:endParaRPr lang="en-IN" dirty="0"/>
          </a:p>
        </p:txBody>
      </p:sp>
    </p:spTree>
    <p:extLst>
      <p:ext uri="{BB962C8B-B14F-4D97-AF65-F5344CB8AC3E}">
        <p14:creationId xmlns:p14="http://schemas.microsoft.com/office/powerpoint/2010/main" val="228066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25" r:id="rId6"/>
    <p:sldLayoutId id="2147483726" r:id="rId7"/>
    <p:sldLayoutId id="2147483730"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5.xml"/><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sz="3200" dirty="0"/>
              <a:t>The Differences Between Native and Web Apps </a:t>
            </a:r>
            <a:r>
              <a:rPr lang="en-US" sz="2400" b="0" dirty="0"/>
              <a:t>(2 of 3)</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5782028" cy="4648906"/>
          </a:xfrm>
        </p:spPr>
        <p:txBody>
          <a:bodyPr/>
          <a:lstStyle/>
          <a:p>
            <a:pPr marL="0" indent="0">
              <a:buNone/>
            </a:pPr>
            <a:r>
              <a:rPr lang="en-US" b="1" dirty="0">
                <a:solidFill>
                  <a:srgbClr val="004A78"/>
                </a:solidFill>
              </a:rPr>
              <a:t>Web Apps</a:t>
            </a:r>
          </a:p>
          <a:p>
            <a:r>
              <a:rPr lang="en-US" dirty="0"/>
              <a:t>Accessed by visiting a website in a browser</a:t>
            </a:r>
          </a:p>
          <a:p>
            <a:r>
              <a:rPr lang="en-US" dirty="0"/>
              <a:t>A mobile app is a web app that runs on a mobile device</a:t>
            </a:r>
          </a:p>
          <a:p>
            <a:r>
              <a:rPr lang="en-US" dirty="0"/>
              <a:t>Mobile web apps often have a </a:t>
            </a:r>
            <a:r>
              <a:rPr lang="en-US" b="1" dirty="0">
                <a:solidFill>
                  <a:srgbClr val="004A78"/>
                </a:solidFill>
              </a:rPr>
              <a:t>responsive design</a:t>
            </a:r>
            <a:endParaRPr lang="en-US" dirty="0">
              <a:solidFill>
                <a:srgbClr val="004A78"/>
              </a:solidFill>
            </a:endParaRPr>
          </a:p>
          <a:p>
            <a:r>
              <a:rPr lang="en-US" dirty="0"/>
              <a:t>Many developers prefer web apps since they run on all devices</a:t>
            </a:r>
          </a:p>
          <a:p>
            <a:r>
              <a:rPr lang="en-US" dirty="0"/>
              <a:t>Some apps are available both as native and web apps</a:t>
            </a:r>
          </a:p>
        </p:txBody>
      </p:sp>
      <p:pic>
        <p:nvPicPr>
          <p:cNvPr id="7" name="Content Placeholder 6" descr="Two smartphone screenshots are shown: the Amazon native app and Amazon web app. The screenshots are similar but have some differences. At the top of the native app are icons to access your phone's camera or microphone to help you specify items to purchase. At the top of the mobile web app the web address appears in an address bar. A mobile web app runs in a mobile browser.">
            <a:extLst>
              <a:ext uri="{FF2B5EF4-FFF2-40B4-BE49-F238E27FC236}">
                <a16:creationId xmlns:a16="http://schemas.microsoft.com/office/drawing/2014/main" id="{A67595E8-003A-4741-AECF-4ABE572B99A1}"/>
              </a:ext>
            </a:extLst>
          </p:cNvPr>
          <p:cNvPicPr>
            <a:picLocks noGrp="1" noChangeAspect="1"/>
          </p:cNvPicPr>
          <p:nvPr>
            <p:ph sz="quarter" idx="17"/>
          </p:nvPr>
        </p:nvPicPr>
        <p:blipFill>
          <a:blip r:embed="rId2"/>
          <a:stretch>
            <a:fillRect/>
          </a:stretch>
        </p:blipFill>
        <p:spPr>
          <a:xfrm>
            <a:off x="6815652" y="1366207"/>
            <a:ext cx="4915450" cy="2723648"/>
          </a:xfrm>
        </p:spPr>
      </p:pic>
    </p:spTree>
    <p:extLst>
      <p:ext uri="{BB962C8B-B14F-4D97-AF65-F5344CB8AC3E}">
        <p14:creationId xmlns:p14="http://schemas.microsoft.com/office/powerpoint/2010/main" val="247790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a:xfrm>
            <a:off x="838199" y="365125"/>
            <a:ext cx="10586885" cy="672105"/>
          </a:xfrm>
        </p:spPr>
        <p:txBody>
          <a:bodyPr/>
          <a:lstStyle/>
          <a:p>
            <a:r>
              <a:rPr lang="en-US" sz="3200" dirty="0"/>
              <a:t>The Differences Between Native and Web Apps </a:t>
            </a:r>
            <a:r>
              <a:rPr lang="en-US" sz="2400" b="0" dirty="0"/>
              <a:t>(3 of 3)</a:t>
            </a:r>
            <a:endParaRPr lang="en-IN" sz="2400" dirty="0"/>
          </a:p>
        </p:txBody>
      </p:sp>
      <p:sp>
        <p:nvSpPr>
          <p:cNvPr id="4" name="Content Placeholder 3">
            <a:extLst>
              <a:ext uri="{FF2B5EF4-FFF2-40B4-BE49-F238E27FC236}">
                <a16:creationId xmlns:a16="http://schemas.microsoft.com/office/drawing/2014/main" id="{8A3E4343-6A05-4C5A-9349-7D1359152E46}"/>
              </a:ext>
            </a:extLst>
          </p:cNvPr>
          <p:cNvSpPr>
            <a:spLocks noGrp="1"/>
          </p:cNvSpPr>
          <p:nvPr>
            <p:ph sz="quarter" idx="16"/>
          </p:nvPr>
        </p:nvSpPr>
        <p:spPr>
          <a:xfrm>
            <a:off x="742950" y="1289051"/>
            <a:ext cx="4265778" cy="389781"/>
          </a:xfrm>
        </p:spPr>
        <p:txBody>
          <a:bodyPr/>
          <a:lstStyle/>
          <a:p>
            <a:r>
              <a:rPr lang="en-US" dirty="0"/>
              <a:t>Pros and Cons of Mobile Apps</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31D69055-75A4-4302-BD2E-F568AEDD54D4}"/>
              </a:ext>
            </a:extLst>
          </p:cNvPr>
          <p:cNvSpPr>
            <a:spLocks noGrp="1"/>
          </p:cNvSpPr>
          <p:nvPr>
            <p:ph sz="quarter" idx="17"/>
          </p:nvPr>
        </p:nvSpPr>
        <p:spPr>
          <a:xfrm>
            <a:off x="742950" y="1903043"/>
            <a:ext cx="5562316" cy="389780"/>
          </a:xfrm>
        </p:spPr>
        <p:txBody>
          <a:bodyPr/>
          <a:lstStyle/>
          <a:p>
            <a:r>
              <a:rPr lang="en-IN" b="1" dirty="0"/>
              <a:t>Table 5-2:</a:t>
            </a:r>
            <a:r>
              <a:rPr lang="en-IN" dirty="0"/>
              <a:t> Pros and cons of mobile apps</a:t>
            </a:r>
          </a:p>
        </p:txBody>
      </p:sp>
      <p:graphicFrame>
        <p:nvGraphicFramePr>
          <p:cNvPr id="9" name="Content Placeholder 8" descr="Table is accessible to screen readers">
            <a:extLst>
              <a:ext uri="{FF2B5EF4-FFF2-40B4-BE49-F238E27FC236}">
                <a16:creationId xmlns:a16="http://schemas.microsoft.com/office/drawing/2014/main" id="{1E6B219E-C3D3-440C-B642-A0A857ACD10C}"/>
              </a:ext>
            </a:extLst>
          </p:cNvPr>
          <p:cNvGraphicFramePr>
            <a:graphicFrameLocks noGrp="1"/>
          </p:cNvGraphicFramePr>
          <p:nvPr>
            <p:ph sz="quarter" idx="18"/>
            <p:extLst>
              <p:ext uri="{D42A27DB-BD31-4B8C-83A1-F6EECF244321}">
                <p14:modId xmlns:p14="http://schemas.microsoft.com/office/powerpoint/2010/main" val="3814308298"/>
              </p:ext>
            </p:extLst>
          </p:nvPr>
        </p:nvGraphicFramePr>
        <p:xfrm>
          <a:off x="1311421" y="2678928"/>
          <a:ext cx="9569158" cy="2804160"/>
        </p:xfrm>
        <a:graphic>
          <a:graphicData uri="http://schemas.openxmlformats.org/drawingml/2006/table">
            <a:tbl>
              <a:tblPr firstRow="1" bandRow="1">
                <a:tableStyleId>{5C22544A-7EE6-4342-B048-85BDC9FD1C3A}</a:tableStyleId>
              </a:tblPr>
              <a:tblGrid>
                <a:gridCol w="4924880">
                  <a:extLst>
                    <a:ext uri="{9D8B030D-6E8A-4147-A177-3AD203B41FA5}">
                      <a16:colId xmlns:a16="http://schemas.microsoft.com/office/drawing/2014/main" val="2781151537"/>
                    </a:ext>
                  </a:extLst>
                </a:gridCol>
                <a:gridCol w="4644278">
                  <a:extLst>
                    <a:ext uri="{9D8B030D-6E8A-4147-A177-3AD203B41FA5}">
                      <a16:colId xmlns:a16="http://schemas.microsoft.com/office/drawing/2014/main" val="1495118908"/>
                    </a:ext>
                  </a:extLst>
                </a:gridCol>
              </a:tblGrid>
              <a:tr h="370840">
                <a:tc>
                  <a:txBody>
                    <a:bodyPr/>
                    <a:lstStyle/>
                    <a:p>
                      <a:r>
                        <a:rPr lang="en-IN" sz="2000" dirty="0">
                          <a:solidFill>
                            <a:srgbClr val="000000"/>
                          </a:solidFill>
                          <a:latin typeface="Arial" panose="020B0604020202020204" pitchFamily="34" charset="0"/>
                          <a:cs typeface="Arial" panose="020B0604020202020204" pitchFamily="34" charset="0"/>
                        </a:rPr>
                        <a:t>Pros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rgbClr val="000000"/>
                          </a:solidFill>
                          <a:latin typeface="Arial" panose="020B0604020202020204" pitchFamily="34" charset="0"/>
                          <a:cs typeface="Arial" panose="020B0604020202020204" pitchFamily="34" charset="0"/>
                        </a:rPr>
                        <a:t>Cons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75154636"/>
                  </a:ext>
                </a:extLst>
              </a:tr>
              <a:tr h="370840">
                <a:tc>
                  <a:txBody>
                    <a:bodyPr/>
                    <a:lstStyle/>
                    <a:p>
                      <a:r>
                        <a:rPr lang="en-IN" sz="2000" dirty="0">
                          <a:solidFill>
                            <a:srgbClr val="000000"/>
                          </a:solidFill>
                          <a:latin typeface="Arial" panose="020B0604020202020204" pitchFamily="34" charset="0"/>
                          <a:cs typeface="Arial" panose="020B0604020202020204" pitchFamily="34" charset="0"/>
                        </a:rPr>
                        <a:t>Mobile web apps can be created quickly compared to native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rgbClr val="000000"/>
                          </a:solidFill>
                          <a:latin typeface="Arial" panose="020B0604020202020204" pitchFamily="34" charset="0"/>
                          <a:cs typeface="Arial" panose="020B0604020202020204" pitchFamily="34" charset="0"/>
                        </a:rPr>
                        <a:t>Mobile web apps are not as fast and have fewer features than native web apps or desktop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06781549"/>
                  </a:ext>
                </a:extLst>
              </a:tr>
              <a:tr h="370840">
                <a:tc>
                  <a:txBody>
                    <a:bodyPr/>
                    <a:lstStyle/>
                    <a:p>
                      <a:r>
                        <a:rPr lang="en-IN" sz="2000" dirty="0">
                          <a:solidFill>
                            <a:srgbClr val="000000"/>
                          </a:solidFill>
                          <a:latin typeface="Arial" panose="020B0604020202020204" pitchFamily="34" charset="0"/>
                          <a:cs typeface="Arial" panose="020B0604020202020204" pitchFamily="34" charset="0"/>
                        </a:rPr>
                        <a:t>You can access your information on the go.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rgbClr val="000000"/>
                          </a:solidFill>
                          <a:latin typeface="Arial" panose="020B0604020202020204" pitchFamily="34" charset="0"/>
                          <a:cs typeface="Arial" panose="020B0604020202020204" pitchFamily="34" charset="0"/>
                        </a:rPr>
                        <a:t>Poorly designed apps can turn people away.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31733606"/>
                  </a:ext>
                </a:extLst>
              </a:tr>
              <a:tr h="370840">
                <a:tc>
                  <a:txBody>
                    <a:bodyPr/>
                    <a:lstStyle/>
                    <a:p>
                      <a:r>
                        <a:rPr lang="en-IN" sz="2000" dirty="0">
                          <a:solidFill>
                            <a:srgbClr val="000000"/>
                          </a:solidFill>
                          <a:latin typeface="Arial" panose="020B0604020202020204" pitchFamily="34" charset="0"/>
                          <a:cs typeface="Arial" panose="020B0604020202020204" pitchFamily="34" charset="0"/>
                        </a:rPr>
                        <a:t>Voice input and smart on-screen keyboard simplify interactions.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2000" dirty="0">
                          <a:solidFill>
                            <a:srgbClr val="000000"/>
                          </a:solidFill>
                          <a:latin typeface="Arial" panose="020B0604020202020204" pitchFamily="34" charset="0"/>
                          <a:cs typeface="Arial" panose="020B0604020202020204" pitchFamily="34" charset="0"/>
                        </a:rPr>
                        <a:t>Typing using a small on-screen keyboard can be cumbersome.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7814415"/>
                  </a:ext>
                </a:extLst>
              </a:tr>
            </a:tbl>
          </a:graphicData>
        </a:graphic>
      </p:graphicFrame>
    </p:spTree>
    <p:extLst>
      <p:ext uri="{BB962C8B-B14F-4D97-AF65-F5344CB8AC3E}">
        <p14:creationId xmlns:p14="http://schemas.microsoft.com/office/powerpoint/2010/main" val="216961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Current Trends in App Development</a:t>
            </a:r>
            <a:endParaRPr lang="en-IN"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6130123" cy="4930880"/>
          </a:xfrm>
        </p:spPr>
        <p:txBody>
          <a:bodyPr/>
          <a:lstStyle/>
          <a:p>
            <a:r>
              <a:rPr lang="en-US" b="1" dirty="0">
                <a:solidFill>
                  <a:srgbClr val="004A78"/>
                </a:solidFill>
              </a:rPr>
              <a:t>Mobile first design</a:t>
            </a:r>
          </a:p>
          <a:p>
            <a:pPr marL="622800" lvl="1" indent="-320400">
              <a:spcBef>
                <a:spcPts val="1000"/>
              </a:spcBef>
              <a:buClr>
                <a:srgbClr val="004A78"/>
              </a:buClr>
            </a:pPr>
            <a:r>
              <a:rPr lang="en-US" dirty="0">
                <a:solidFill>
                  <a:srgbClr val="000000"/>
                </a:solidFill>
              </a:rPr>
              <a:t>Developers build apps to work on mobile devices first because they have more restrictions</a:t>
            </a:r>
          </a:p>
          <a:p>
            <a:pPr marL="622800" lvl="1" indent="-320400">
              <a:spcBef>
                <a:spcPts val="1000"/>
              </a:spcBef>
              <a:buClr>
                <a:srgbClr val="004A78"/>
              </a:buClr>
            </a:pPr>
            <a:r>
              <a:rPr lang="en-US" dirty="0">
                <a:solidFill>
                  <a:srgbClr val="000000"/>
                </a:solidFill>
              </a:rPr>
              <a:t>Requires designers to streamline how people interact with their apps by placing content first and providing a simplified user experience</a:t>
            </a:r>
          </a:p>
          <a:p>
            <a:r>
              <a:rPr lang="en-US" dirty="0"/>
              <a:t>Developers use </a:t>
            </a:r>
            <a:r>
              <a:rPr lang="en-US" b="1" dirty="0">
                <a:solidFill>
                  <a:srgbClr val="004A78"/>
                </a:solidFill>
              </a:rPr>
              <a:t>cross-platform</a:t>
            </a:r>
            <a:r>
              <a:rPr lang="en-US" b="1" dirty="0"/>
              <a:t> </a:t>
            </a:r>
            <a:r>
              <a:rPr lang="en-US" dirty="0"/>
              <a:t>development tools</a:t>
            </a:r>
          </a:p>
          <a:p>
            <a:r>
              <a:rPr lang="en-US" b="1" dirty="0">
                <a:solidFill>
                  <a:srgbClr val="004A78"/>
                </a:solidFill>
              </a:rPr>
              <a:t>Mobile commerce</a:t>
            </a:r>
            <a:r>
              <a:rPr lang="en-US" dirty="0"/>
              <a:t>, or </a:t>
            </a:r>
            <a:r>
              <a:rPr lang="en-US" b="1" dirty="0">
                <a:solidFill>
                  <a:srgbClr val="004A78"/>
                </a:solidFill>
              </a:rPr>
              <a:t>m-commerce</a:t>
            </a:r>
            <a:r>
              <a:rPr lang="en-US" dirty="0"/>
              <a:t>, apps let you use your mobile device to make online purchases of goods and services</a:t>
            </a:r>
          </a:p>
        </p:txBody>
      </p:sp>
      <p:pic>
        <p:nvPicPr>
          <p:cNvPr id="7" name="Content Placeholder 6" descr="A young woman sits at her desk holding a smartphone and facing a laptop and tablet on the desk. A graphical display of her income and expenses created in  spreadsheet software is shown on all three devices. Because her files are stored in the cloud, she can use mobile apps to access the  spreadsheet that she created on her laptop on her smartphone or tablet.">
            <a:extLst>
              <a:ext uri="{FF2B5EF4-FFF2-40B4-BE49-F238E27FC236}">
                <a16:creationId xmlns:a16="http://schemas.microsoft.com/office/drawing/2014/main" id="{F9E7DA46-C4EA-436B-83F5-88B1BCDA621A}"/>
              </a:ext>
            </a:extLst>
          </p:cNvPr>
          <p:cNvPicPr>
            <a:picLocks noGrp="1" noChangeAspect="1"/>
          </p:cNvPicPr>
          <p:nvPr>
            <p:ph sz="quarter" idx="17"/>
          </p:nvPr>
        </p:nvPicPr>
        <p:blipFill>
          <a:blip r:embed="rId2"/>
          <a:stretch>
            <a:fillRect/>
          </a:stretch>
        </p:blipFill>
        <p:spPr>
          <a:xfrm>
            <a:off x="6990787" y="1303727"/>
            <a:ext cx="4692160" cy="3230677"/>
          </a:xfrm>
        </p:spPr>
      </p:pic>
    </p:spTree>
    <p:extLst>
      <p:ext uri="{BB962C8B-B14F-4D97-AF65-F5344CB8AC3E}">
        <p14:creationId xmlns:p14="http://schemas.microsoft.com/office/powerpoint/2010/main" val="3272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Use Common Features of Productivity Apps </a:t>
            </a:r>
            <a:r>
              <a:rPr lang="en-US" sz="2400" b="0" dirty="0"/>
              <a:t>(1 of 2)</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p:txBody>
          <a:bodyPr/>
          <a:lstStyle/>
          <a:p>
            <a:r>
              <a:rPr lang="en-US" dirty="0"/>
              <a:t>Understand the features of common productivity suites</a:t>
            </a:r>
          </a:p>
          <a:p>
            <a:r>
              <a:rPr lang="en-US" dirty="0"/>
              <a:t>Use word processing software for basic word processing functions</a:t>
            </a:r>
          </a:p>
          <a:p>
            <a:r>
              <a:rPr lang="en-US" dirty="0"/>
              <a:t>Use spreadsheet software to manage basic workbooks</a:t>
            </a:r>
          </a:p>
          <a:p>
            <a:r>
              <a:rPr lang="en-US" dirty="0"/>
              <a:t>Use presentation software to create and share basic presentations</a:t>
            </a:r>
          </a:p>
        </p:txBody>
      </p:sp>
    </p:spTree>
    <p:extLst>
      <p:ext uri="{BB962C8B-B14F-4D97-AF65-F5344CB8AC3E}">
        <p14:creationId xmlns:p14="http://schemas.microsoft.com/office/powerpoint/2010/main" val="314097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Use Common Features of Productivity Apps </a:t>
            </a:r>
            <a:r>
              <a:rPr lang="en-US" sz="2400" b="0" dirty="0"/>
              <a:t>(2 of 2)</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p:txBody>
          <a:bodyPr/>
          <a:lstStyle/>
          <a:p>
            <a:r>
              <a:rPr lang="en-US" dirty="0"/>
              <a:t>Use database software to manage basic databases</a:t>
            </a:r>
          </a:p>
          <a:p>
            <a:r>
              <a:rPr lang="en-US" dirty="0"/>
              <a:t>Use graphics software</a:t>
            </a:r>
          </a:p>
        </p:txBody>
      </p:sp>
    </p:spTree>
    <p:extLst>
      <p:ext uri="{BB962C8B-B14F-4D97-AF65-F5344CB8AC3E}">
        <p14:creationId xmlns:p14="http://schemas.microsoft.com/office/powerpoint/2010/main" val="227517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The Features of Common Productivity Suites </a:t>
            </a:r>
            <a:r>
              <a:rPr lang="en-US" sz="2400" b="0" dirty="0"/>
              <a:t>(1 of 2)</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706100" cy="2818926"/>
          </a:xfrm>
        </p:spPr>
        <p:txBody>
          <a:bodyPr/>
          <a:lstStyle/>
          <a:p>
            <a:pPr marL="0" indent="0">
              <a:buNone/>
            </a:pPr>
            <a:r>
              <a:rPr lang="en-US" b="1" dirty="0">
                <a:solidFill>
                  <a:srgbClr val="004A78"/>
                </a:solidFill>
              </a:rPr>
              <a:t>Productivity Suite</a:t>
            </a:r>
          </a:p>
          <a:p>
            <a:r>
              <a:rPr lang="en-US" dirty="0"/>
              <a:t>Versions to install on a computer, mobile device, or run in the cloud in a browser</a:t>
            </a:r>
          </a:p>
          <a:p>
            <a:pPr marL="622800" lvl="1" indent="-320400">
              <a:spcBef>
                <a:spcPts val="1000"/>
              </a:spcBef>
              <a:buClr>
                <a:srgbClr val="004A78"/>
              </a:buClr>
            </a:pPr>
            <a:r>
              <a:rPr lang="en-US" dirty="0">
                <a:solidFill>
                  <a:srgbClr val="000000"/>
                </a:solidFill>
              </a:rPr>
              <a:t>Web and mobile versions are often simpler and contain the most basic and popular features</a:t>
            </a:r>
          </a:p>
          <a:p>
            <a:r>
              <a:rPr lang="en-US" dirty="0"/>
              <a:t>Some are free, and some require you to purchase a license or subscription</a:t>
            </a:r>
          </a:p>
          <a:p>
            <a:r>
              <a:rPr lang="en-US" dirty="0"/>
              <a:t>Storing documents in the cloud allows for collaboration</a:t>
            </a:r>
          </a:p>
        </p:txBody>
      </p:sp>
    </p:spTree>
    <p:extLst>
      <p:ext uri="{BB962C8B-B14F-4D97-AF65-F5344CB8AC3E}">
        <p14:creationId xmlns:p14="http://schemas.microsoft.com/office/powerpoint/2010/main" val="30396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The Features of Common Productivity Suites </a:t>
            </a:r>
            <a:r>
              <a:rPr lang="en-US" sz="2400" b="0" dirty="0"/>
              <a:t>(2 of 2)</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2"/>
            <a:ext cx="3760811" cy="348680"/>
          </a:xfrm>
        </p:spPr>
        <p:txBody>
          <a:bodyPr/>
          <a:lstStyle/>
          <a:p>
            <a:pPr marL="0" indent="0">
              <a:buNone/>
            </a:pPr>
            <a:r>
              <a:rPr lang="en-US" dirty="0"/>
              <a:t>Popular Productivity Suites</a:t>
            </a:r>
          </a:p>
        </p:txBody>
      </p:sp>
      <p:sp>
        <p:nvSpPr>
          <p:cNvPr id="4" name="Content Placeholder 3">
            <a:extLst>
              <a:ext uri="{FF2B5EF4-FFF2-40B4-BE49-F238E27FC236}">
                <a16:creationId xmlns:a16="http://schemas.microsoft.com/office/drawing/2014/main" id="{75C5CD3D-B616-414E-914D-55F7D069368B}"/>
              </a:ext>
            </a:extLst>
          </p:cNvPr>
          <p:cNvSpPr>
            <a:spLocks noGrp="1"/>
          </p:cNvSpPr>
          <p:nvPr>
            <p:ph sz="quarter" idx="17"/>
          </p:nvPr>
        </p:nvSpPr>
        <p:spPr>
          <a:xfrm>
            <a:off x="742950" y="1787306"/>
            <a:ext cx="5098292" cy="379386"/>
          </a:xfrm>
        </p:spPr>
        <p:txBody>
          <a:bodyPr/>
          <a:lstStyle/>
          <a:p>
            <a:r>
              <a:rPr lang="en-IN" b="1" dirty="0"/>
              <a:t>Table 5-3:</a:t>
            </a:r>
            <a:r>
              <a:rPr lang="en-IN" dirty="0"/>
              <a:t> Popular productivity suites</a:t>
            </a:r>
          </a:p>
        </p:txBody>
      </p:sp>
      <p:graphicFrame>
        <p:nvGraphicFramePr>
          <p:cNvPr id="8" name="Content Placeholder 7" descr="Table is accessible to screen readers">
            <a:extLst>
              <a:ext uri="{FF2B5EF4-FFF2-40B4-BE49-F238E27FC236}">
                <a16:creationId xmlns:a16="http://schemas.microsoft.com/office/drawing/2014/main" id="{31E3FB99-3E22-436A-996C-B16C58DCD7D0}"/>
              </a:ext>
            </a:extLst>
          </p:cNvPr>
          <p:cNvGraphicFramePr>
            <a:graphicFrameLocks noGrp="1"/>
          </p:cNvGraphicFramePr>
          <p:nvPr>
            <p:ph sz="quarter" idx="18"/>
            <p:extLst>
              <p:ext uri="{D42A27DB-BD31-4B8C-83A1-F6EECF244321}">
                <p14:modId xmlns:p14="http://schemas.microsoft.com/office/powerpoint/2010/main" val="2615436276"/>
              </p:ext>
            </p:extLst>
          </p:nvPr>
        </p:nvGraphicFramePr>
        <p:xfrm>
          <a:off x="742949" y="2300856"/>
          <a:ext cx="10857648" cy="3840480"/>
        </p:xfrm>
        <a:graphic>
          <a:graphicData uri="http://schemas.openxmlformats.org/drawingml/2006/table">
            <a:tbl>
              <a:tblPr firstRow="1" bandRow="1">
                <a:tableStyleId>{5C22544A-7EE6-4342-B048-85BDC9FD1C3A}</a:tableStyleId>
              </a:tblPr>
              <a:tblGrid>
                <a:gridCol w="2244169">
                  <a:extLst>
                    <a:ext uri="{9D8B030D-6E8A-4147-A177-3AD203B41FA5}">
                      <a16:colId xmlns:a16="http://schemas.microsoft.com/office/drawing/2014/main" val="3581130075"/>
                    </a:ext>
                  </a:extLst>
                </a:gridCol>
                <a:gridCol w="2244169">
                  <a:extLst>
                    <a:ext uri="{9D8B030D-6E8A-4147-A177-3AD203B41FA5}">
                      <a16:colId xmlns:a16="http://schemas.microsoft.com/office/drawing/2014/main" val="514892465"/>
                    </a:ext>
                  </a:extLst>
                </a:gridCol>
                <a:gridCol w="2520641">
                  <a:extLst>
                    <a:ext uri="{9D8B030D-6E8A-4147-A177-3AD203B41FA5}">
                      <a16:colId xmlns:a16="http://schemas.microsoft.com/office/drawing/2014/main" val="760166891"/>
                    </a:ext>
                  </a:extLst>
                </a:gridCol>
                <a:gridCol w="2169994">
                  <a:extLst>
                    <a:ext uri="{9D8B030D-6E8A-4147-A177-3AD203B41FA5}">
                      <a16:colId xmlns:a16="http://schemas.microsoft.com/office/drawing/2014/main" val="3907996221"/>
                    </a:ext>
                  </a:extLst>
                </a:gridCol>
                <a:gridCol w="1678675">
                  <a:extLst>
                    <a:ext uri="{9D8B030D-6E8A-4147-A177-3AD203B41FA5}">
                      <a16:colId xmlns:a16="http://schemas.microsoft.com/office/drawing/2014/main" val="300275078"/>
                    </a:ext>
                  </a:extLst>
                </a:gridCol>
              </a:tblGrid>
              <a:tr h="255861">
                <a:tc>
                  <a:txBody>
                    <a:bodyPr/>
                    <a:lstStyle/>
                    <a:p>
                      <a:endParaRPr lang="en-IN" b="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Office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Apple iWork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 Suite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OpenOffice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77658246"/>
                  </a:ext>
                </a:extLst>
              </a:tr>
              <a:tr h="441622">
                <a:tc>
                  <a:txBody>
                    <a:bodyPr/>
                    <a:lstStyle/>
                    <a:p>
                      <a:r>
                        <a:rPr lang="en-IN" b="0" dirty="0">
                          <a:solidFill>
                            <a:sysClr val="windowText" lastClr="000000"/>
                          </a:solidFill>
                          <a:latin typeface="Arial" panose="020B0604020202020204" pitchFamily="34" charset="0"/>
                          <a:cs typeface="Arial" panose="020B0604020202020204" pitchFamily="34" charset="0"/>
                        </a:rPr>
                        <a:t>Operating system supported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Windows, macOS or web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macOS, iOS, or web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ChromeOS or web apps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Windows, Linux, macOS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01246349"/>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Word processor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Word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Pages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Google Docs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Writer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64555063"/>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Spreadsheet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Excel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Numbers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Google Sheets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Calc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07044133"/>
                  </a:ext>
                </a:extLst>
              </a:tr>
              <a:tr h="441622">
                <a:tc>
                  <a:txBody>
                    <a:bodyPr/>
                    <a:lstStyle/>
                    <a:p>
                      <a:r>
                        <a:rPr lang="en-IN" b="0" dirty="0">
                          <a:solidFill>
                            <a:sysClr val="windowText" lastClr="000000"/>
                          </a:solidFill>
                          <a:latin typeface="Arial" panose="020B0604020202020204" pitchFamily="34" charset="0"/>
                          <a:cs typeface="Arial" panose="020B0604020202020204" pitchFamily="34" charset="0"/>
                        </a:rPr>
                        <a:t>Presentation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PowerPoint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Keynote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Google Slides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Impress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5311249"/>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Database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Access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lang="en-IN"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lang="en-IN"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Base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00908664"/>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Email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Outlook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Apple Mail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Gmail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lang="en-IN">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7543804"/>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Online 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Office Online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iWork for iCloud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 Suite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lang="en-IN">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42956330"/>
                  </a:ext>
                </a:extLst>
              </a:tr>
              <a:tr h="255861">
                <a:tc>
                  <a:txBody>
                    <a:bodyPr/>
                    <a:lstStyle/>
                    <a:p>
                      <a:r>
                        <a:rPr lang="en-IN" b="0" dirty="0">
                          <a:solidFill>
                            <a:sysClr val="windowText" lastClr="000000"/>
                          </a:solidFill>
                          <a:latin typeface="Arial" panose="020B0604020202020204" pitchFamily="34" charset="0"/>
                          <a:cs typeface="Arial" panose="020B0604020202020204" pitchFamily="34" charset="0"/>
                        </a:rPr>
                        <a:t>Cloud storage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Microsoft OneDrive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iCloud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dirty="0">
                          <a:solidFill>
                            <a:sysClr val="windowText" lastClr="000000"/>
                          </a:solidFill>
                          <a:latin typeface="Arial" panose="020B0604020202020204" pitchFamily="34" charset="0"/>
                          <a:cs typeface="Arial" panose="020B0604020202020204" pitchFamily="34" charset="0"/>
                        </a:rPr>
                        <a:t>Google Drive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lang="en-IN"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39886221"/>
                  </a:ext>
                </a:extLst>
              </a:tr>
            </a:tbl>
          </a:graphicData>
        </a:graphic>
      </p:graphicFrame>
    </p:spTree>
    <p:extLst>
      <p:ext uri="{BB962C8B-B14F-4D97-AF65-F5344CB8AC3E}">
        <p14:creationId xmlns:p14="http://schemas.microsoft.com/office/powerpoint/2010/main" val="55504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Word Processing Software </a:t>
            </a:r>
            <a:r>
              <a:rPr lang="en-US" sz="2400" b="0" dirty="0"/>
              <a:t>(1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49" y="1289050"/>
            <a:ext cx="5353051" cy="4719864"/>
          </a:xfrm>
        </p:spPr>
        <p:txBody>
          <a:bodyPr/>
          <a:lstStyle/>
          <a:p>
            <a:pPr marL="0" indent="0">
              <a:buNone/>
            </a:pPr>
            <a:r>
              <a:rPr lang="en-US" dirty="0"/>
              <a:t>Key Features</a:t>
            </a:r>
          </a:p>
          <a:p>
            <a:r>
              <a:rPr lang="en-US" dirty="0"/>
              <a:t>Create </a:t>
            </a:r>
            <a:r>
              <a:rPr lang="en-US" b="1" dirty="0">
                <a:solidFill>
                  <a:srgbClr val="004A78"/>
                </a:solidFill>
              </a:rPr>
              <a:t>documents</a:t>
            </a:r>
            <a:r>
              <a:rPr lang="en-US" dirty="0"/>
              <a:t>, a collection of one or more pages</a:t>
            </a:r>
          </a:p>
          <a:p>
            <a:r>
              <a:rPr lang="en-US" dirty="0"/>
              <a:t>When you open the program, a blank document appears</a:t>
            </a:r>
          </a:p>
          <a:p>
            <a:pPr marL="622800" lvl="1" indent="-320400">
              <a:spcBef>
                <a:spcPts val="1000"/>
              </a:spcBef>
              <a:buClr>
                <a:srgbClr val="004A78"/>
              </a:buClr>
            </a:pPr>
            <a:r>
              <a:rPr lang="en-US" dirty="0">
                <a:solidFill>
                  <a:srgbClr val="000000"/>
                </a:solidFill>
              </a:rPr>
              <a:t>The screen displays an </a:t>
            </a:r>
            <a:r>
              <a:rPr lang="en-US" b="1" dirty="0"/>
              <a:t>insertion point</a:t>
            </a:r>
            <a:r>
              <a:rPr lang="en-US" dirty="0"/>
              <a:t> </a:t>
            </a:r>
            <a:r>
              <a:rPr lang="en-US" dirty="0">
                <a:solidFill>
                  <a:srgbClr val="000000"/>
                </a:solidFill>
              </a:rPr>
              <a:t>and </a:t>
            </a:r>
            <a:r>
              <a:rPr lang="en-US" b="1" dirty="0"/>
              <a:t>scroll bars</a:t>
            </a:r>
          </a:p>
          <a:p>
            <a:pPr marL="622800" lvl="1" indent="-320400">
              <a:spcBef>
                <a:spcPts val="1000"/>
              </a:spcBef>
              <a:buClr>
                <a:srgbClr val="004A78"/>
              </a:buClr>
            </a:pPr>
            <a:r>
              <a:rPr lang="en-US" dirty="0">
                <a:solidFill>
                  <a:srgbClr val="000000"/>
                </a:solidFill>
              </a:rPr>
              <a:t>Offers a variety of options to create and format the document</a:t>
            </a:r>
          </a:p>
          <a:p>
            <a:r>
              <a:rPr lang="en-US" b="1" dirty="0">
                <a:solidFill>
                  <a:srgbClr val="004A78"/>
                </a:solidFill>
              </a:rPr>
              <a:t>Document management tools </a:t>
            </a:r>
            <a:r>
              <a:rPr lang="en-US" dirty="0"/>
              <a:t>protect and organize files</a:t>
            </a:r>
          </a:p>
        </p:txBody>
      </p:sp>
      <p:pic>
        <p:nvPicPr>
          <p:cNvPr id="10" name="Content Placeholder 9" descr="A document about California Cities is shown in Microsoft Word Online. The document is styled with a Title and two levels of headings, and a graphic is inserted to illustrate the text. The Comments pane is open on the right showing comments from collaborators. Above the document are tools to edit and format the document, as well as options for sharing the document and notification of who else is editing the document. At the bottom of the document, page and word count are displayed. In the lower right corner is a zoom control. Increasing zoom level lets you see more detail; decreasing shows more of the document.">
            <a:extLst>
              <a:ext uri="{FF2B5EF4-FFF2-40B4-BE49-F238E27FC236}">
                <a16:creationId xmlns:a16="http://schemas.microsoft.com/office/drawing/2014/main" id="{83D5225E-DA6B-4DD4-8A84-07CE98EA6A8C}"/>
              </a:ext>
            </a:extLst>
          </p:cNvPr>
          <p:cNvPicPr>
            <a:picLocks noGrp="1" noChangeAspect="1"/>
          </p:cNvPicPr>
          <p:nvPr>
            <p:ph sz="quarter" idx="17"/>
          </p:nvPr>
        </p:nvPicPr>
        <p:blipFill>
          <a:blip r:embed="rId2"/>
          <a:stretch>
            <a:fillRect/>
          </a:stretch>
        </p:blipFill>
        <p:spPr>
          <a:xfrm>
            <a:off x="6422533" y="1289050"/>
            <a:ext cx="5299766" cy="2719390"/>
          </a:xfrm>
        </p:spPr>
      </p:pic>
    </p:spTree>
    <p:extLst>
      <p:ext uri="{BB962C8B-B14F-4D97-AF65-F5344CB8AC3E}">
        <p14:creationId xmlns:p14="http://schemas.microsoft.com/office/powerpoint/2010/main" val="153769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Word Processing Software </a:t>
            </a:r>
            <a:r>
              <a:rPr lang="en-US" sz="2400" b="0" dirty="0"/>
              <a:t>(2 of 5)</a:t>
            </a:r>
            <a:endParaRPr lang="en-IN" sz="2400" dirty="0"/>
          </a:p>
        </p:txBody>
      </p:sp>
      <p:sp>
        <p:nvSpPr>
          <p:cNvPr id="4" name="Content Placeholder 3">
            <a:extLst>
              <a:ext uri="{FF2B5EF4-FFF2-40B4-BE49-F238E27FC236}">
                <a16:creationId xmlns:a16="http://schemas.microsoft.com/office/drawing/2014/main" id="{F914C489-3F1A-4BB9-9EAC-FD9C9213DD50}"/>
              </a:ext>
            </a:extLst>
          </p:cNvPr>
          <p:cNvSpPr>
            <a:spLocks noGrp="1"/>
          </p:cNvSpPr>
          <p:nvPr>
            <p:ph sz="quarter" idx="16"/>
          </p:nvPr>
        </p:nvSpPr>
        <p:spPr>
          <a:xfrm>
            <a:off x="742950" y="1289051"/>
            <a:ext cx="10712450" cy="439265"/>
          </a:xfrm>
        </p:spPr>
        <p:txBody>
          <a:bodyPr/>
          <a:lstStyle/>
          <a:p>
            <a:r>
              <a:rPr lang="en-US" dirty="0"/>
              <a:t>Personal and Professional Uses</a:t>
            </a:r>
          </a:p>
        </p:txBody>
      </p:sp>
      <p:sp>
        <p:nvSpPr>
          <p:cNvPr id="5" name="Content Placeholder 4">
            <a:extLst>
              <a:ext uri="{FF2B5EF4-FFF2-40B4-BE49-F238E27FC236}">
                <a16:creationId xmlns:a16="http://schemas.microsoft.com/office/drawing/2014/main" id="{1CA0344F-CDE3-403B-9AB5-30B6F7FCED0E}"/>
              </a:ext>
            </a:extLst>
          </p:cNvPr>
          <p:cNvSpPr>
            <a:spLocks noGrp="1"/>
          </p:cNvSpPr>
          <p:nvPr>
            <p:ph sz="quarter" idx="17"/>
          </p:nvPr>
        </p:nvSpPr>
        <p:spPr>
          <a:xfrm>
            <a:off x="742950" y="1759667"/>
            <a:ext cx="10712450" cy="360535"/>
          </a:xfrm>
        </p:spPr>
        <p:txBody>
          <a:bodyPr/>
          <a:lstStyle/>
          <a:p>
            <a:r>
              <a:rPr lang="en-IN" b="1" dirty="0"/>
              <a:t>Table 5-4:</a:t>
            </a:r>
            <a:r>
              <a:rPr lang="en-IN" dirty="0"/>
              <a:t> Uses of word processing</a:t>
            </a:r>
          </a:p>
        </p:txBody>
      </p:sp>
      <p:graphicFrame>
        <p:nvGraphicFramePr>
          <p:cNvPr id="9" name="Content Placeholder 8" descr="Table is accessible to screen readers">
            <a:extLst>
              <a:ext uri="{FF2B5EF4-FFF2-40B4-BE49-F238E27FC236}">
                <a16:creationId xmlns:a16="http://schemas.microsoft.com/office/drawing/2014/main" id="{E7D9939A-FCBA-4B31-9986-DD2FC4F4BCC1}"/>
              </a:ext>
            </a:extLst>
          </p:cNvPr>
          <p:cNvGraphicFramePr>
            <a:graphicFrameLocks noGrp="1"/>
          </p:cNvGraphicFramePr>
          <p:nvPr>
            <p:ph sz="quarter" idx="18"/>
            <p:extLst>
              <p:ext uri="{D42A27DB-BD31-4B8C-83A1-F6EECF244321}">
                <p14:modId xmlns:p14="http://schemas.microsoft.com/office/powerpoint/2010/main" val="3486825209"/>
              </p:ext>
            </p:extLst>
          </p:nvPr>
        </p:nvGraphicFramePr>
        <p:xfrm>
          <a:off x="742950" y="2198932"/>
          <a:ext cx="6551525" cy="3881978"/>
        </p:xfrm>
        <a:graphic>
          <a:graphicData uri="http://schemas.openxmlformats.org/drawingml/2006/table">
            <a:tbl>
              <a:tblPr firstRow="1" bandRow="1">
                <a:tableStyleId>{5C22544A-7EE6-4342-B048-85BDC9FD1C3A}</a:tableStyleId>
              </a:tblPr>
              <a:tblGrid>
                <a:gridCol w="2701029">
                  <a:extLst>
                    <a:ext uri="{9D8B030D-6E8A-4147-A177-3AD203B41FA5}">
                      <a16:colId xmlns:a16="http://schemas.microsoft.com/office/drawing/2014/main" val="3185871137"/>
                    </a:ext>
                  </a:extLst>
                </a:gridCol>
                <a:gridCol w="3850496">
                  <a:extLst>
                    <a:ext uri="{9D8B030D-6E8A-4147-A177-3AD203B41FA5}">
                      <a16:colId xmlns:a16="http://schemas.microsoft.com/office/drawing/2014/main" val="3151422988"/>
                    </a:ext>
                  </a:extLst>
                </a:gridCol>
              </a:tblGrid>
              <a:tr h="352732">
                <a:tc>
                  <a:txBody>
                    <a:bodyPr/>
                    <a:lstStyle/>
                    <a:p>
                      <a:r>
                        <a:rPr lang="en-IN" sz="1600" b="1" dirty="0">
                          <a:solidFill>
                            <a:sysClr val="windowText" lastClr="000000"/>
                          </a:solidFill>
                          <a:latin typeface="Arial" panose="020B0604020202020204" pitchFamily="34" charset="0"/>
                          <a:cs typeface="Arial" panose="020B0604020202020204" pitchFamily="34" charset="0"/>
                        </a:rPr>
                        <a:t>Who uses word processing</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To create</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5215193"/>
                  </a:ext>
                </a:extLst>
              </a:tr>
              <a:tr h="865798">
                <a:tc>
                  <a:txBody>
                    <a:bodyPr/>
                    <a:lstStyle/>
                    <a:p>
                      <a:r>
                        <a:rPr lang="en-IN" sz="1600" b="0" dirty="0">
                          <a:solidFill>
                            <a:sysClr val="windowText" lastClr="000000"/>
                          </a:solidFill>
                          <a:latin typeface="Arial" panose="020B0604020202020204" pitchFamily="34" charset="0"/>
                          <a:cs typeface="Arial" panose="020B0604020202020204" pitchFamily="34" charset="0"/>
                        </a:rPr>
                        <a:t>Business executives, office workers, medical professionals, politicians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Agendas, memos, contracts, proposals, reports, letters, email, newsletters, personalized bulk mailings and labels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6068850"/>
                  </a:ext>
                </a:extLst>
              </a:tr>
              <a:tr h="609265">
                <a:tc>
                  <a:txBody>
                    <a:bodyPr/>
                    <a:lstStyle/>
                    <a:p>
                      <a:r>
                        <a:rPr lang="en-IN" sz="1600" b="0" dirty="0">
                          <a:solidFill>
                            <a:sysClr val="windowText" lastClr="000000"/>
                          </a:solidFill>
                          <a:latin typeface="Arial" panose="020B0604020202020204" pitchFamily="34" charset="0"/>
                          <a:cs typeface="Arial" panose="020B0604020202020204" pitchFamily="34" charset="0"/>
                        </a:rPr>
                        <a:t>Personal users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Letters, greeting cards, notes, event flyers, check lists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93071147"/>
                  </a:ext>
                </a:extLst>
              </a:tr>
              <a:tr h="352732">
                <a:tc>
                  <a:txBody>
                    <a:bodyPr/>
                    <a:lstStyle/>
                    <a:p>
                      <a:r>
                        <a:rPr lang="en-IN" sz="1600" b="0" dirty="0">
                          <a:solidFill>
                            <a:sysClr val="windowText" lastClr="000000"/>
                          </a:solidFill>
                          <a:latin typeface="Arial" panose="020B0604020202020204" pitchFamily="34" charset="0"/>
                          <a:cs typeface="Arial" panose="020B0604020202020204" pitchFamily="34" charset="0"/>
                        </a:rPr>
                        <a:t>Students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Essays, reports, stories, resumes, notes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4473322"/>
                  </a:ext>
                </a:extLst>
              </a:tr>
              <a:tr h="865798">
                <a:tc>
                  <a:txBody>
                    <a:bodyPr/>
                    <a:lstStyle/>
                    <a:p>
                      <a:r>
                        <a:rPr lang="en-IN" sz="1600" b="0" dirty="0">
                          <a:solidFill>
                            <a:sysClr val="windowText" lastClr="000000"/>
                          </a:solidFill>
                          <a:latin typeface="Arial" panose="020B0604020202020204" pitchFamily="34" charset="0"/>
                          <a:cs typeface="Arial" panose="020B0604020202020204" pitchFamily="34" charset="0"/>
                        </a:rPr>
                        <a:t>Conference promoters and event planners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Business cards, post cards, invitations, conference tent cards, name tags, gift tags, stickers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50338572"/>
                  </a:ext>
                </a:extLst>
              </a:tr>
              <a:tr h="609265">
                <a:tc>
                  <a:txBody>
                    <a:bodyPr/>
                    <a:lstStyle/>
                    <a:p>
                      <a:r>
                        <a:rPr lang="en-IN" sz="1600" b="0" dirty="0">
                          <a:solidFill>
                            <a:sysClr val="windowText" lastClr="000000"/>
                          </a:solidFill>
                          <a:latin typeface="Arial" panose="020B0604020202020204" pitchFamily="34" charset="0"/>
                          <a:cs typeface="Arial" panose="020B0604020202020204" pitchFamily="34" charset="0"/>
                        </a:rPr>
                        <a:t>Web designers</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Documents for publishing to the web after converting them to HTML</a:t>
                      </a:r>
                    </a:p>
                  </a:txBody>
                  <a:tcPr marL="103304" marR="1033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98279924"/>
                  </a:ext>
                </a:extLst>
              </a:tr>
            </a:tbl>
          </a:graphicData>
        </a:graphic>
      </p:graphicFrame>
      <p:pic>
        <p:nvPicPr>
          <p:cNvPr id="11" name="Content Placeholder 10" descr="Two pages produced by word processing software are shown side by side, one a decorative invitation to a summer party and one a business invoice form. Personal uses of word processors include creating, editing, viewing, printing, publishing, and collaborating on a variety of documents, such as letters, invitations, flyers, reports, and research papers. Business uses of word processors include creating memos, contracts, invoices, and marketing brochures.">
            <a:extLst>
              <a:ext uri="{FF2B5EF4-FFF2-40B4-BE49-F238E27FC236}">
                <a16:creationId xmlns:a16="http://schemas.microsoft.com/office/drawing/2014/main" id="{A904A964-509E-466E-8805-EAB7061C7462}"/>
              </a:ext>
            </a:extLst>
          </p:cNvPr>
          <p:cNvPicPr>
            <a:picLocks noGrp="1" noChangeAspect="1"/>
          </p:cNvPicPr>
          <p:nvPr>
            <p:ph sz="quarter" idx="19"/>
          </p:nvPr>
        </p:nvPicPr>
        <p:blipFill>
          <a:blip r:embed="rId2"/>
          <a:stretch>
            <a:fillRect/>
          </a:stretch>
        </p:blipFill>
        <p:spPr>
          <a:xfrm>
            <a:off x="7462428" y="4282174"/>
            <a:ext cx="4481246" cy="1821884"/>
          </a:xfrm>
        </p:spPr>
      </p:pic>
    </p:spTree>
    <p:extLst>
      <p:ext uri="{BB962C8B-B14F-4D97-AF65-F5344CB8AC3E}">
        <p14:creationId xmlns:p14="http://schemas.microsoft.com/office/powerpoint/2010/main" val="278887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Word Processing Software </a:t>
            </a:r>
            <a:r>
              <a:rPr lang="en-US" sz="2400" b="0" dirty="0"/>
              <a:t>(3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610850" cy="3091881"/>
          </a:xfrm>
        </p:spPr>
        <p:txBody>
          <a:bodyPr/>
          <a:lstStyle/>
          <a:p>
            <a:pPr marL="0" indent="0">
              <a:buNone/>
            </a:pPr>
            <a:r>
              <a:rPr lang="en-US" dirty="0"/>
              <a:t>Formatting</a:t>
            </a:r>
          </a:p>
          <a:p>
            <a:r>
              <a:rPr lang="en-US" b="1" dirty="0">
                <a:solidFill>
                  <a:srgbClr val="004A78"/>
                </a:solidFill>
              </a:rPr>
              <a:t>Format </a:t>
            </a:r>
            <a:r>
              <a:rPr lang="en-US" dirty="0"/>
              <a:t>text by changing font type, size, style, color, and special effects</a:t>
            </a:r>
          </a:p>
          <a:p>
            <a:r>
              <a:rPr lang="en-US" dirty="0"/>
              <a:t>Specify a document’s margins and the </a:t>
            </a:r>
            <a:r>
              <a:rPr lang="en-US" b="1" dirty="0">
                <a:solidFill>
                  <a:srgbClr val="004A78"/>
                </a:solidFill>
              </a:rPr>
              <a:t>page orientation</a:t>
            </a:r>
            <a:endParaRPr lang="en-US" dirty="0">
              <a:solidFill>
                <a:srgbClr val="004A78"/>
              </a:solidFill>
            </a:endParaRPr>
          </a:p>
          <a:p>
            <a:r>
              <a:rPr lang="en-US" dirty="0"/>
              <a:t>Specify </a:t>
            </a:r>
            <a:r>
              <a:rPr lang="en-US" b="1" dirty="0">
                <a:solidFill>
                  <a:srgbClr val="004A78"/>
                </a:solidFill>
              </a:rPr>
              <a:t>styles</a:t>
            </a:r>
            <a:r>
              <a:rPr lang="en-US" dirty="0">
                <a:solidFill>
                  <a:srgbClr val="004A78"/>
                </a:solidFill>
              </a:rPr>
              <a:t> </a:t>
            </a:r>
            <a:r>
              <a:rPr lang="en-US" dirty="0"/>
              <a:t>for a document’s title, headings, paragraphs, quotes, and more</a:t>
            </a:r>
          </a:p>
          <a:p>
            <a:r>
              <a:rPr lang="en-US" dirty="0"/>
              <a:t>Many productivity suites offer built-in </a:t>
            </a:r>
            <a:r>
              <a:rPr lang="en-US" b="1" dirty="0">
                <a:solidFill>
                  <a:srgbClr val="004A78"/>
                </a:solidFill>
              </a:rPr>
              <a:t>templates</a:t>
            </a:r>
            <a:r>
              <a:rPr lang="en-US" dirty="0">
                <a:solidFill>
                  <a:srgbClr val="004A78"/>
                </a:solidFill>
              </a:rPr>
              <a:t> </a:t>
            </a:r>
            <a:r>
              <a:rPr lang="en-US" dirty="0"/>
              <a:t>for creating different kinds of documents</a:t>
            </a:r>
          </a:p>
        </p:txBody>
      </p:sp>
    </p:spTree>
    <p:extLst>
      <p:ext uri="{BB962C8B-B14F-4D97-AF65-F5344CB8AC3E}">
        <p14:creationId xmlns:p14="http://schemas.microsoft.com/office/powerpoint/2010/main" val="231571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5</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4914" y="3206683"/>
            <a:ext cx="6663558" cy="619919"/>
          </a:xfrm>
        </p:spPr>
        <p:txBody>
          <a:bodyPr/>
          <a:lstStyle/>
          <a:p>
            <a:pPr algn="ctr"/>
            <a:r>
              <a:rPr lang="en-US" sz="3400" b="1" dirty="0">
                <a:solidFill>
                  <a:schemeClr val="bg1"/>
                </a:solidFill>
              </a:rPr>
              <a:t>Software and Apps</a:t>
            </a: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Word Processing Software </a:t>
            </a:r>
            <a:r>
              <a:rPr lang="en-US" sz="2400" b="0" dirty="0"/>
              <a:t>(4 of 5)</a:t>
            </a:r>
            <a:endParaRPr lang="en-IN" sz="2400" dirty="0"/>
          </a:p>
        </p:txBody>
      </p:sp>
      <p:sp>
        <p:nvSpPr>
          <p:cNvPr id="4" name="Content Placeholder 3">
            <a:extLst>
              <a:ext uri="{FF2B5EF4-FFF2-40B4-BE49-F238E27FC236}">
                <a16:creationId xmlns:a16="http://schemas.microsoft.com/office/drawing/2014/main" id="{B866DF5D-5182-4EF9-BEC7-6474544C0E44}"/>
              </a:ext>
            </a:extLst>
          </p:cNvPr>
          <p:cNvSpPr>
            <a:spLocks noGrp="1"/>
          </p:cNvSpPr>
          <p:nvPr>
            <p:ph sz="quarter" idx="16"/>
          </p:nvPr>
        </p:nvSpPr>
        <p:spPr>
          <a:xfrm>
            <a:off x="742950" y="1289052"/>
            <a:ext cx="6913444" cy="293942"/>
          </a:xfrm>
        </p:spPr>
        <p:txBody>
          <a:bodyPr/>
          <a:lstStyle/>
          <a:p>
            <a:r>
              <a:rPr lang="en-IN" sz="2000" b="1" dirty="0"/>
              <a:t>Table 5-6:</a:t>
            </a:r>
            <a:r>
              <a:rPr lang="en-IN" sz="2000" dirty="0"/>
              <a:t> Additional document formatting options</a:t>
            </a:r>
          </a:p>
        </p:txBody>
      </p:sp>
      <p:graphicFrame>
        <p:nvGraphicFramePr>
          <p:cNvPr id="6" name="Content Placeholder 5" descr="Table is accessible to screen readers">
            <a:extLst>
              <a:ext uri="{FF2B5EF4-FFF2-40B4-BE49-F238E27FC236}">
                <a16:creationId xmlns:a16="http://schemas.microsoft.com/office/drawing/2014/main" id="{20A507A0-4359-4316-962D-CF4C66C749C2}"/>
              </a:ext>
            </a:extLst>
          </p:cNvPr>
          <p:cNvGraphicFramePr>
            <a:graphicFrameLocks noGrp="1"/>
          </p:cNvGraphicFramePr>
          <p:nvPr>
            <p:ph sz="quarter" idx="17"/>
            <p:extLst>
              <p:ext uri="{D42A27DB-BD31-4B8C-83A1-F6EECF244321}">
                <p14:modId xmlns:p14="http://schemas.microsoft.com/office/powerpoint/2010/main" val="4270843026"/>
              </p:ext>
            </p:extLst>
          </p:nvPr>
        </p:nvGraphicFramePr>
        <p:xfrm>
          <a:off x="783894" y="1727454"/>
          <a:ext cx="10639283" cy="4496361"/>
        </p:xfrm>
        <a:graphic>
          <a:graphicData uri="http://schemas.openxmlformats.org/drawingml/2006/table">
            <a:tbl>
              <a:tblPr firstRow="1" bandRow="1">
                <a:tableStyleId>{5C22544A-7EE6-4342-B048-85BDC9FD1C3A}</a:tableStyleId>
              </a:tblPr>
              <a:tblGrid>
                <a:gridCol w="2391925">
                  <a:extLst>
                    <a:ext uri="{9D8B030D-6E8A-4147-A177-3AD203B41FA5}">
                      <a16:colId xmlns:a16="http://schemas.microsoft.com/office/drawing/2014/main" val="1899166567"/>
                    </a:ext>
                  </a:extLst>
                </a:gridCol>
                <a:gridCol w="8247358">
                  <a:extLst>
                    <a:ext uri="{9D8B030D-6E8A-4147-A177-3AD203B41FA5}">
                      <a16:colId xmlns:a16="http://schemas.microsoft.com/office/drawing/2014/main" val="4204879109"/>
                    </a:ext>
                  </a:extLst>
                </a:gridCol>
              </a:tblGrid>
              <a:tr h="325823">
                <a:tc>
                  <a:txBody>
                    <a:bodyPr/>
                    <a:lstStyle/>
                    <a:p>
                      <a:r>
                        <a:rPr lang="en-IN" sz="1400" b="1" dirty="0">
                          <a:solidFill>
                            <a:sysClr val="windowText" lastClr="000000"/>
                          </a:solidFill>
                          <a:latin typeface="Arial" panose="020B0604020202020204" pitchFamily="34" charset="0"/>
                          <a:cs typeface="Arial" panose="020B0604020202020204" pitchFamily="34" charset="0"/>
                        </a:rPr>
                        <a:t>Use this features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When you want to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3090062"/>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Alignment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Align paragraphs at the left margin, right margin, or center of the page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05390816"/>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Graphics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Add photos, pictures, logos, charts, or screenshots to your document to add visual appeal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54195772"/>
                  </a:ext>
                </a:extLst>
              </a:tr>
              <a:tr h="553900">
                <a:tc>
                  <a:txBody>
                    <a:bodyPr/>
                    <a:lstStyle/>
                    <a:p>
                      <a:r>
                        <a:rPr lang="en-IN" sz="1400" b="0" dirty="0">
                          <a:solidFill>
                            <a:sysClr val="windowText" lastClr="000000"/>
                          </a:solidFill>
                          <a:latin typeface="Arial" panose="020B0604020202020204" pitchFamily="34" charset="0"/>
                          <a:cs typeface="Arial" panose="020B0604020202020204" pitchFamily="34" charset="0"/>
                        </a:rPr>
                        <a:t>Headers and Footers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Display information such as a document title, author’s name, or page number at the top or bottom of each page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37813390"/>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Hyperlinks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Direct readers to related documents, email addresses, or websites online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89081709"/>
                  </a:ext>
                </a:extLst>
              </a:tr>
              <a:tr h="553900">
                <a:tc>
                  <a:txBody>
                    <a:bodyPr/>
                    <a:lstStyle/>
                    <a:p>
                      <a:r>
                        <a:rPr lang="en-IN" sz="1400" b="0" dirty="0">
                          <a:solidFill>
                            <a:sysClr val="windowText" lastClr="000000"/>
                          </a:solidFill>
                          <a:latin typeface="Arial" panose="020B0604020202020204" pitchFamily="34" charset="0"/>
                          <a:cs typeface="Arial" panose="020B0604020202020204" pitchFamily="34" charset="0"/>
                        </a:rPr>
                        <a:t>Line spacing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Specify how much “white space” appears before, between, or after each line of text (measured in points)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3531757"/>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Lists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Display a list of items preceded by numbers or a system called a bullet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6139001"/>
                  </a:ext>
                </a:extLst>
              </a:tr>
              <a:tr h="553900">
                <a:tc>
                  <a:txBody>
                    <a:bodyPr/>
                    <a:lstStyle/>
                    <a:p>
                      <a:r>
                        <a:rPr lang="en-IN" sz="1400" b="0" dirty="0">
                          <a:solidFill>
                            <a:sysClr val="windowText" lastClr="000000"/>
                          </a:solidFill>
                          <a:latin typeface="Arial" panose="020B0604020202020204" pitchFamily="34" charset="0"/>
                          <a:cs typeface="Arial" panose="020B0604020202020204" pitchFamily="34" charset="0"/>
                        </a:rPr>
                        <a:t>Mail Merge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Create and send customized letters or email messages that are personalized with the recipient’s name and other information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5963892"/>
                  </a:ext>
                </a:extLst>
              </a:tr>
              <a:tr h="553900">
                <a:tc>
                  <a:txBody>
                    <a:bodyPr/>
                    <a:lstStyle/>
                    <a:p>
                      <a:r>
                        <a:rPr lang="en-IN" sz="1400" b="0" dirty="0">
                          <a:solidFill>
                            <a:sysClr val="windowText" lastClr="000000"/>
                          </a:solidFill>
                          <a:latin typeface="Arial" panose="020B0604020202020204" pitchFamily="34" charset="0"/>
                          <a:cs typeface="Arial" panose="020B0604020202020204" pitchFamily="34" charset="0"/>
                        </a:rPr>
                        <a:t>Margins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Specify the region of the page where text will appear, measured from the left, right, top, and bottom edges of the page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43178587"/>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Reference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Create a bibliography containing citations to reference articles in a research paper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94467969"/>
                  </a:ext>
                </a:extLst>
              </a:tr>
              <a:tr h="325823">
                <a:tc>
                  <a:txBody>
                    <a:bodyPr/>
                    <a:lstStyle/>
                    <a:p>
                      <a:r>
                        <a:rPr lang="en-IN" sz="1400" b="0" dirty="0">
                          <a:solidFill>
                            <a:sysClr val="windowText" lastClr="000000"/>
                          </a:solidFill>
                          <a:latin typeface="Arial" panose="020B0604020202020204" pitchFamily="34" charset="0"/>
                          <a:cs typeface="Arial" panose="020B0604020202020204" pitchFamily="34" charset="0"/>
                        </a:rPr>
                        <a:t>Tables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400" dirty="0">
                          <a:solidFill>
                            <a:sysClr val="windowText" lastClr="000000"/>
                          </a:solidFill>
                          <a:latin typeface="Arial" panose="020B0604020202020204" pitchFamily="34" charset="0"/>
                          <a:cs typeface="Arial" panose="020B0604020202020204" pitchFamily="34" charset="0"/>
                        </a:rPr>
                        <a:t>Organize text in rows and columns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54988623"/>
                  </a:ext>
                </a:extLst>
              </a:tr>
            </a:tbl>
          </a:graphicData>
        </a:graphic>
      </p:graphicFrame>
    </p:spTree>
    <p:extLst>
      <p:ext uri="{BB962C8B-B14F-4D97-AF65-F5344CB8AC3E}">
        <p14:creationId xmlns:p14="http://schemas.microsoft.com/office/powerpoint/2010/main" val="396578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Word Processing Software </a:t>
            </a:r>
            <a:r>
              <a:rPr lang="en-US" sz="2400" b="0" dirty="0"/>
              <a:t>(5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706100" cy="3555905"/>
          </a:xfrm>
        </p:spPr>
        <p:txBody>
          <a:bodyPr/>
          <a:lstStyle/>
          <a:p>
            <a:pPr marL="0" indent="0">
              <a:buNone/>
            </a:pPr>
            <a:r>
              <a:rPr lang="en-US" dirty="0"/>
              <a:t>Manage Documents</a:t>
            </a:r>
          </a:p>
          <a:p>
            <a:r>
              <a:rPr lang="en-US" dirty="0"/>
              <a:t>Offers tools to edit, share, protect, and save documents</a:t>
            </a:r>
          </a:p>
          <a:p>
            <a:r>
              <a:rPr lang="en-US" dirty="0"/>
              <a:t>Copy text and graphics from one document (or spreadsheet or database) to another</a:t>
            </a:r>
          </a:p>
          <a:p>
            <a:r>
              <a:rPr lang="en-US" dirty="0"/>
              <a:t>By storing documents in the cloud, you can share documents with several people who can read, edit, and comment on the same document at the same time</a:t>
            </a:r>
          </a:p>
          <a:p>
            <a:pPr marL="622800" lvl="1" indent="-320400">
              <a:spcBef>
                <a:spcPts val="1000"/>
              </a:spcBef>
              <a:buClr>
                <a:srgbClr val="004A78"/>
              </a:buClr>
            </a:pPr>
            <a:r>
              <a:rPr lang="en-US" dirty="0">
                <a:solidFill>
                  <a:srgbClr val="000000"/>
                </a:solidFill>
              </a:rPr>
              <a:t>You can restrict access to a document by providing a </a:t>
            </a:r>
            <a:r>
              <a:rPr lang="en-US" b="1" dirty="0"/>
              <a:t>view-only link</a:t>
            </a:r>
            <a:r>
              <a:rPr lang="en-US" dirty="0">
                <a:solidFill>
                  <a:srgbClr val="000000"/>
                </a:solidFill>
              </a:rPr>
              <a:t> or </a:t>
            </a:r>
            <a:r>
              <a:rPr lang="en-US" b="1" dirty="0"/>
              <a:t>read-only access</a:t>
            </a:r>
            <a:endParaRPr lang="en-US" dirty="0"/>
          </a:p>
        </p:txBody>
      </p:sp>
    </p:spTree>
    <p:extLst>
      <p:ext uri="{BB962C8B-B14F-4D97-AF65-F5344CB8AC3E}">
        <p14:creationId xmlns:p14="http://schemas.microsoft.com/office/powerpoint/2010/main" val="521106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Spreadsheet Software </a:t>
            </a:r>
            <a:r>
              <a:rPr lang="en-US" sz="2400" b="0" dirty="0"/>
              <a:t>(1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49"/>
            <a:ext cx="6143272" cy="4671483"/>
          </a:xfrm>
        </p:spPr>
        <p:txBody>
          <a:bodyPr/>
          <a:lstStyle/>
          <a:p>
            <a:pPr marL="0" indent="0">
              <a:buNone/>
            </a:pPr>
            <a:r>
              <a:rPr lang="en-US" dirty="0"/>
              <a:t>Spreadsheets</a:t>
            </a:r>
          </a:p>
          <a:p>
            <a:r>
              <a:rPr lang="en-US" dirty="0"/>
              <a:t>Let you interact with numbers, charts, graphics, text, and data</a:t>
            </a:r>
          </a:p>
          <a:p>
            <a:r>
              <a:rPr lang="en-US" dirty="0"/>
              <a:t>Can perform calculations on data stored in a grid of cells and recalculate values automatically when the data changes</a:t>
            </a:r>
          </a:p>
          <a:p>
            <a:r>
              <a:rPr lang="en-US" b="1" dirty="0">
                <a:solidFill>
                  <a:srgbClr val="004A78"/>
                </a:solidFill>
              </a:rPr>
              <a:t>Worksheets</a:t>
            </a:r>
            <a:r>
              <a:rPr lang="en-US" b="1" dirty="0"/>
              <a:t> </a:t>
            </a:r>
            <a:r>
              <a:rPr lang="en-US" dirty="0"/>
              <a:t>are laid out in a grid of rows and columns; they use letters to identify each column and consecutive numbers to identify each row</a:t>
            </a:r>
          </a:p>
          <a:p>
            <a:r>
              <a:rPr lang="en-US" dirty="0"/>
              <a:t>A </a:t>
            </a:r>
            <a:r>
              <a:rPr lang="en-US" b="1" dirty="0">
                <a:solidFill>
                  <a:srgbClr val="004A78"/>
                </a:solidFill>
              </a:rPr>
              <a:t>cell</a:t>
            </a:r>
            <a:r>
              <a:rPr lang="en-US" b="1" dirty="0"/>
              <a:t> </a:t>
            </a:r>
            <a:r>
              <a:rPr lang="en-US" dirty="0"/>
              <a:t>is the location formed by the intersection of a column and a row</a:t>
            </a:r>
          </a:p>
        </p:txBody>
      </p:sp>
      <p:pic>
        <p:nvPicPr>
          <p:cNvPr id="7" name="Content Placeholder 6" descr="A Microsoft Excel worksheet is shown for Skateboards, Inc. On the left, data for projected production is shown in columns and rows, and on the right, this data is displayed as a colorful graph. At the lower right is a zoom control. Adjusting the zoom level lets you see more or less detail in a worksheet. At the bottom left of the screen are tabs to switch to other worksheets in the workbook. A workbook is a collection of worksheets, and each workbook is saved as a file to your computer or the cloud. ">
            <a:extLst>
              <a:ext uri="{FF2B5EF4-FFF2-40B4-BE49-F238E27FC236}">
                <a16:creationId xmlns:a16="http://schemas.microsoft.com/office/drawing/2014/main" id="{9EA7DCC0-83FB-4832-99FF-DA4FE65E6A6A}"/>
              </a:ext>
            </a:extLst>
          </p:cNvPr>
          <p:cNvPicPr>
            <a:picLocks noGrp="1" noChangeAspect="1"/>
          </p:cNvPicPr>
          <p:nvPr>
            <p:ph sz="quarter" idx="17"/>
          </p:nvPr>
        </p:nvPicPr>
        <p:blipFill>
          <a:blip r:embed="rId2"/>
          <a:stretch>
            <a:fillRect/>
          </a:stretch>
        </p:blipFill>
        <p:spPr>
          <a:xfrm>
            <a:off x="8079701" y="1446397"/>
            <a:ext cx="2673852" cy="2020736"/>
          </a:xfrm>
        </p:spPr>
      </p:pic>
      <p:pic>
        <p:nvPicPr>
          <p:cNvPr id="10" name="Content Placeholder 9" descr="The Microsoft Excel worksheet for Skateboards, Inc. is shown again, with items for working with charts called out. To create a chart, select a data range in the data grid and choose a chart type, layout, and location. When you modify values in the data range, the chart updates automatically. The colorful stacked area chart to the right of the data grid visually represents the data and shows how several values change over time. Excel provides Chart tools in the Ribbon to help you design visually appealing charts. The  Format pane is open on the right side of the screen, where you can add legends, axis titles, background colors, and 3-D effects.">
            <a:extLst>
              <a:ext uri="{FF2B5EF4-FFF2-40B4-BE49-F238E27FC236}">
                <a16:creationId xmlns:a16="http://schemas.microsoft.com/office/drawing/2014/main" id="{A4E9D8FF-3B0A-4910-B4DD-58EB44F7831C}"/>
              </a:ext>
            </a:extLst>
          </p:cNvPr>
          <p:cNvPicPr>
            <a:picLocks noGrp="1" noChangeAspect="1"/>
          </p:cNvPicPr>
          <p:nvPr>
            <p:ph sz="quarter" idx="18"/>
          </p:nvPr>
        </p:nvPicPr>
        <p:blipFill>
          <a:blip r:embed="rId3"/>
          <a:stretch>
            <a:fillRect/>
          </a:stretch>
        </p:blipFill>
        <p:spPr>
          <a:xfrm>
            <a:off x="8088345" y="3891215"/>
            <a:ext cx="2656562" cy="2020736"/>
          </a:xfrm>
        </p:spPr>
      </p:pic>
    </p:spTree>
    <p:extLst>
      <p:ext uri="{BB962C8B-B14F-4D97-AF65-F5344CB8AC3E}">
        <p14:creationId xmlns:p14="http://schemas.microsoft.com/office/powerpoint/2010/main" val="420305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Spreadsheet Software </a:t>
            </a:r>
            <a:r>
              <a:rPr lang="en-US" sz="2400" b="0" dirty="0"/>
              <a:t>(2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1" y="1289049"/>
            <a:ext cx="6594828" cy="4716639"/>
          </a:xfrm>
        </p:spPr>
        <p:txBody>
          <a:bodyPr/>
          <a:lstStyle/>
          <a:p>
            <a:pPr marL="0" indent="0">
              <a:buNone/>
            </a:pPr>
            <a:r>
              <a:rPr lang="en-US" dirty="0"/>
              <a:t>Key Features</a:t>
            </a:r>
          </a:p>
          <a:p>
            <a:r>
              <a:rPr lang="en-US" dirty="0"/>
              <a:t>Formatting tools to change a worksheet’s appearance</a:t>
            </a:r>
          </a:p>
          <a:p>
            <a:r>
              <a:rPr lang="en-US" dirty="0"/>
              <a:t>Page layout and view features</a:t>
            </a:r>
          </a:p>
          <a:p>
            <a:r>
              <a:rPr lang="en-US" dirty="0"/>
              <a:t>Printing features</a:t>
            </a:r>
          </a:p>
          <a:p>
            <a:r>
              <a:rPr lang="en-US" dirty="0"/>
              <a:t>Web capabilities to share workbooks online, add hyperlinks, and save worksheets as webpages</a:t>
            </a:r>
          </a:p>
          <a:p>
            <a:r>
              <a:rPr lang="en-US" dirty="0"/>
              <a:t>Developer tools to add customized functions</a:t>
            </a:r>
          </a:p>
          <a:p>
            <a:r>
              <a:rPr lang="en-US" dirty="0"/>
              <a:t>Tools to analyze data</a:t>
            </a:r>
          </a:p>
        </p:txBody>
      </p:sp>
      <p:pic>
        <p:nvPicPr>
          <p:cNvPr id="10" name="Content Placeholder 9" descr="The Microsoft Excel worksheet for Skateboards, Inc. from the previous figure is shown again, with different items called out. The worksheet as a whole is made up of cells organized in a grid of rows and columns. Rows are represented by numbers along the left side of the worksheet, and columns are represented by letters along the top of the worksheet. Rows contain data for individual records. Each row in this worksheet contains data about a skateboard model and its projected production over several years. Columns in this worksheet contain data categories such as a skateboard model or projected production for a given year. You enter and store data in a worksheet cell, which is the intersection of a row and column. Each cell has a unique cell address, or cell reference, such as K11, based on its column and row location. Three visual elements enhance the worksheet: an inserted image of a skateboarder, the chart that helps to visualize the data in the worksheet, and trend lines or spark lines that are shown to the right of the data grid, summarizing data changes over time for each row. Another useful feature is the formula bar that appears above the column letters, where you can type formulas to specify calculations for the spreadsheet program to perform.">
            <a:extLst>
              <a:ext uri="{FF2B5EF4-FFF2-40B4-BE49-F238E27FC236}">
                <a16:creationId xmlns:a16="http://schemas.microsoft.com/office/drawing/2014/main" id="{4E930FFA-4A34-4055-9843-FA1B4C8D8E1B}"/>
              </a:ext>
            </a:extLst>
          </p:cNvPr>
          <p:cNvPicPr>
            <a:picLocks noGrp="1" noChangeAspect="1"/>
          </p:cNvPicPr>
          <p:nvPr>
            <p:ph sz="quarter" idx="17"/>
          </p:nvPr>
        </p:nvPicPr>
        <p:blipFill>
          <a:blip r:embed="rId2"/>
          <a:stretch>
            <a:fillRect/>
          </a:stretch>
        </p:blipFill>
        <p:spPr>
          <a:xfrm>
            <a:off x="7461606" y="1554928"/>
            <a:ext cx="4052531" cy="3454629"/>
          </a:xfrm>
        </p:spPr>
      </p:pic>
    </p:spTree>
    <p:extLst>
      <p:ext uri="{BB962C8B-B14F-4D97-AF65-F5344CB8AC3E}">
        <p14:creationId xmlns:p14="http://schemas.microsoft.com/office/powerpoint/2010/main" val="396280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Spreadsheet Software </a:t>
            </a:r>
            <a:r>
              <a:rPr lang="en-US" sz="2400" b="0" dirty="0"/>
              <a:t>(3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706100" cy="3678735"/>
          </a:xfrm>
        </p:spPr>
        <p:txBody>
          <a:bodyPr/>
          <a:lstStyle/>
          <a:p>
            <a:pPr marL="0" indent="0">
              <a:buNone/>
            </a:pPr>
            <a:r>
              <a:rPr lang="en-US" dirty="0"/>
              <a:t>Formulas and Functions</a:t>
            </a:r>
          </a:p>
          <a:p>
            <a:r>
              <a:rPr lang="en-US" b="1" dirty="0">
                <a:solidFill>
                  <a:srgbClr val="004A78"/>
                </a:solidFill>
              </a:rPr>
              <a:t>Formulas</a:t>
            </a:r>
            <a:r>
              <a:rPr lang="en-US" dirty="0"/>
              <a:t>, or computation rules, calculate values using cell references, numbers, and arithmetic </a:t>
            </a:r>
            <a:r>
              <a:rPr lang="en-US" b="1" dirty="0">
                <a:solidFill>
                  <a:srgbClr val="004A78"/>
                </a:solidFill>
              </a:rPr>
              <a:t>operators</a:t>
            </a:r>
            <a:endParaRPr lang="en-US" dirty="0">
              <a:solidFill>
                <a:srgbClr val="004A78"/>
              </a:solidFill>
            </a:endParaRPr>
          </a:p>
          <a:p>
            <a:r>
              <a:rPr lang="en-US" dirty="0"/>
              <a:t>A </a:t>
            </a:r>
            <a:r>
              <a:rPr lang="en-US" b="1" dirty="0">
                <a:solidFill>
                  <a:srgbClr val="004A78"/>
                </a:solidFill>
              </a:rPr>
              <a:t>function</a:t>
            </a:r>
            <a:r>
              <a:rPr lang="en-US" dirty="0"/>
              <a:t>:</a:t>
            </a:r>
            <a:r>
              <a:rPr lang="en-US" b="1" dirty="0"/>
              <a:t> </a:t>
            </a:r>
            <a:r>
              <a:rPr lang="en-US" dirty="0"/>
              <a:t>a predefined calculation</a:t>
            </a:r>
          </a:p>
          <a:p>
            <a:pPr marL="622800" lvl="1" indent="-320400">
              <a:spcBef>
                <a:spcPts val="1000"/>
              </a:spcBef>
              <a:buClr>
                <a:srgbClr val="004A78"/>
              </a:buClr>
            </a:pPr>
            <a:r>
              <a:rPr lang="en-US" b="1" dirty="0"/>
              <a:t>Built-in</a:t>
            </a:r>
            <a:r>
              <a:rPr lang="en-US" dirty="0"/>
              <a:t> </a:t>
            </a:r>
            <a:r>
              <a:rPr lang="en-US" dirty="0">
                <a:solidFill>
                  <a:srgbClr val="000000"/>
                </a:solidFill>
              </a:rPr>
              <a:t>and custom functions</a:t>
            </a:r>
          </a:p>
          <a:p>
            <a:r>
              <a:rPr lang="en-US" b="1" dirty="0">
                <a:solidFill>
                  <a:srgbClr val="004A78"/>
                </a:solidFill>
              </a:rPr>
              <a:t>Argument</a:t>
            </a:r>
            <a:r>
              <a:rPr lang="en-US" dirty="0"/>
              <a:t>:</a:t>
            </a:r>
            <a:r>
              <a:rPr lang="en-US" b="1" dirty="0"/>
              <a:t> </a:t>
            </a:r>
            <a:r>
              <a:rPr lang="en-US" dirty="0"/>
              <a:t>information necessary for a formula or function to calculate an answer</a:t>
            </a:r>
          </a:p>
          <a:p>
            <a:pPr marL="622800" lvl="1" indent="-320400">
              <a:spcBef>
                <a:spcPts val="1000"/>
              </a:spcBef>
              <a:buClr>
                <a:srgbClr val="004A78"/>
              </a:buClr>
            </a:pPr>
            <a:r>
              <a:rPr lang="en-US" b="1" dirty="0"/>
              <a:t>Absolute reference</a:t>
            </a:r>
          </a:p>
          <a:p>
            <a:pPr marL="622800" lvl="1" indent="-320400">
              <a:spcBef>
                <a:spcPts val="1000"/>
              </a:spcBef>
              <a:buClr>
                <a:srgbClr val="004A78"/>
              </a:buClr>
            </a:pPr>
            <a:r>
              <a:rPr lang="en-US" b="1" dirty="0"/>
              <a:t>Relative reference</a:t>
            </a:r>
          </a:p>
        </p:txBody>
      </p:sp>
    </p:spTree>
    <p:extLst>
      <p:ext uri="{BB962C8B-B14F-4D97-AF65-F5344CB8AC3E}">
        <p14:creationId xmlns:p14="http://schemas.microsoft.com/office/powerpoint/2010/main" val="4021921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Spreadsheet Software </a:t>
            </a:r>
            <a:r>
              <a:rPr lang="en-US" sz="2400" b="0" dirty="0"/>
              <a:t>(4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p:txBody>
          <a:bodyPr/>
          <a:lstStyle/>
          <a:p>
            <a:pPr marL="0" indent="0">
              <a:buNone/>
            </a:pPr>
            <a:r>
              <a:rPr lang="en-US" dirty="0"/>
              <a:t>Analyze Data</a:t>
            </a:r>
          </a:p>
          <a:p>
            <a:r>
              <a:rPr lang="en-US" b="1" dirty="0">
                <a:solidFill>
                  <a:srgbClr val="004A78"/>
                </a:solidFill>
              </a:rPr>
              <a:t>Conditional formatting</a:t>
            </a:r>
          </a:p>
          <a:p>
            <a:r>
              <a:rPr lang="en-US" b="1" dirty="0">
                <a:solidFill>
                  <a:srgbClr val="004A78"/>
                </a:solidFill>
              </a:rPr>
              <a:t>Sort</a:t>
            </a:r>
            <a:r>
              <a:rPr lang="en-US" dirty="0">
                <a:solidFill>
                  <a:srgbClr val="004A78"/>
                </a:solidFill>
              </a:rPr>
              <a:t> </a:t>
            </a:r>
            <a:r>
              <a:rPr lang="en-US" dirty="0"/>
              <a:t>and </a:t>
            </a:r>
            <a:r>
              <a:rPr lang="en-US" b="1" dirty="0">
                <a:solidFill>
                  <a:srgbClr val="004A78"/>
                </a:solidFill>
              </a:rPr>
              <a:t>filter </a:t>
            </a:r>
            <a:r>
              <a:rPr lang="en-US" dirty="0"/>
              <a:t>data</a:t>
            </a:r>
          </a:p>
          <a:p>
            <a:r>
              <a:rPr lang="en-US" dirty="0"/>
              <a:t>Use </a:t>
            </a:r>
            <a:r>
              <a:rPr lang="en-US" b="1" dirty="0">
                <a:solidFill>
                  <a:srgbClr val="004A78"/>
                </a:solidFill>
              </a:rPr>
              <a:t>what-if analysis</a:t>
            </a:r>
          </a:p>
          <a:p>
            <a:r>
              <a:rPr lang="en-US" dirty="0"/>
              <a:t>Use </a:t>
            </a:r>
            <a:r>
              <a:rPr lang="en-US" b="1" dirty="0">
                <a:solidFill>
                  <a:srgbClr val="004A78"/>
                </a:solidFill>
              </a:rPr>
              <a:t>trendlines</a:t>
            </a:r>
            <a:r>
              <a:rPr lang="en-US" dirty="0">
                <a:solidFill>
                  <a:srgbClr val="004A78"/>
                </a:solidFill>
              </a:rPr>
              <a:t> </a:t>
            </a:r>
            <a:r>
              <a:rPr lang="en-US" dirty="0"/>
              <a:t>or </a:t>
            </a:r>
            <a:r>
              <a:rPr lang="en-US" b="1" dirty="0">
                <a:solidFill>
                  <a:srgbClr val="004A78"/>
                </a:solidFill>
              </a:rPr>
              <a:t>sparklines </a:t>
            </a:r>
            <a:r>
              <a:rPr lang="en-US" dirty="0"/>
              <a:t>and</a:t>
            </a:r>
            <a:r>
              <a:rPr lang="en-US" b="1" dirty="0"/>
              <a:t> </a:t>
            </a:r>
            <a:r>
              <a:rPr lang="en-US" b="1" dirty="0">
                <a:solidFill>
                  <a:srgbClr val="004A78"/>
                </a:solidFill>
              </a:rPr>
              <a:t>pivot tables</a:t>
            </a:r>
          </a:p>
          <a:p>
            <a:r>
              <a:rPr lang="en-US" dirty="0"/>
              <a:t>Automate worksheets with </a:t>
            </a:r>
            <a:r>
              <a:rPr lang="en-US" b="1" dirty="0">
                <a:solidFill>
                  <a:srgbClr val="004A78"/>
                </a:solidFill>
              </a:rPr>
              <a:t>macros</a:t>
            </a:r>
          </a:p>
          <a:p>
            <a:r>
              <a:rPr lang="en-US" dirty="0"/>
              <a:t>Create</a:t>
            </a:r>
            <a:r>
              <a:rPr lang="en-US" b="1" dirty="0"/>
              <a:t> </a:t>
            </a:r>
            <a:r>
              <a:rPr lang="en-US" b="1" dirty="0">
                <a:solidFill>
                  <a:srgbClr val="004A78"/>
                </a:solidFill>
              </a:rPr>
              <a:t>charts</a:t>
            </a:r>
          </a:p>
        </p:txBody>
      </p:sp>
    </p:spTree>
    <p:extLst>
      <p:ext uri="{BB962C8B-B14F-4D97-AF65-F5344CB8AC3E}">
        <p14:creationId xmlns:p14="http://schemas.microsoft.com/office/powerpoint/2010/main" val="337863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(1 of 6)</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706100" cy="3992634"/>
          </a:xfrm>
        </p:spPr>
        <p:txBody>
          <a:bodyPr/>
          <a:lstStyle/>
          <a:p>
            <a:pPr marL="0" indent="0">
              <a:buNone/>
            </a:pPr>
            <a:r>
              <a:rPr lang="en-US" dirty="0"/>
              <a:t>Key Features</a:t>
            </a:r>
          </a:p>
          <a:p>
            <a:r>
              <a:rPr lang="en-US" dirty="0"/>
              <a:t>Can help organize content and create professional-looking digital slide shows</a:t>
            </a:r>
          </a:p>
          <a:p>
            <a:pPr marL="622800" lvl="1" indent="-320400">
              <a:spcBef>
                <a:spcPts val="1000"/>
              </a:spcBef>
              <a:buClr>
                <a:srgbClr val="004A78"/>
              </a:buClr>
            </a:pPr>
            <a:r>
              <a:rPr lang="en-US" dirty="0">
                <a:solidFill>
                  <a:srgbClr val="000000"/>
                </a:solidFill>
              </a:rPr>
              <a:t>Each slide has a specific layout based on its content, and each layout has predefined placeholders for these items</a:t>
            </a:r>
          </a:p>
          <a:p>
            <a:r>
              <a:rPr lang="en-US" dirty="0"/>
              <a:t>Display presentations in different views</a:t>
            </a:r>
          </a:p>
          <a:p>
            <a:r>
              <a:rPr lang="en-US" dirty="0"/>
              <a:t>Add main points as a bulleted list, graphics, or images</a:t>
            </a:r>
          </a:p>
          <a:p>
            <a:r>
              <a:rPr lang="en-US" dirty="0"/>
              <a:t>Provide design ideas</a:t>
            </a:r>
          </a:p>
          <a:p>
            <a:r>
              <a:rPr lang="en-US" dirty="0"/>
              <a:t>Spelling check, formatting, researching, sharing, and publishing online</a:t>
            </a:r>
          </a:p>
        </p:txBody>
      </p:sp>
    </p:spTree>
    <p:extLst>
      <p:ext uri="{BB962C8B-B14F-4D97-AF65-F5344CB8AC3E}">
        <p14:creationId xmlns:p14="http://schemas.microsoft.com/office/powerpoint/2010/main" val="193177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(2 of 6)</a:t>
            </a:r>
            <a:endParaRPr lang="en-IN" sz="2400" dirty="0"/>
          </a:p>
        </p:txBody>
      </p:sp>
      <p:sp>
        <p:nvSpPr>
          <p:cNvPr id="4" name="Content Placeholder 3">
            <a:extLst>
              <a:ext uri="{FF2B5EF4-FFF2-40B4-BE49-F238E27FC236}">
                <a16:creationId xmlns:a16="http://schemas.microsoft.com/office/drawing/2014/main" id="{9857091A-5DAD-4D3C-AE57-2C5E573796C2}"/>
              </a:ext>
            </a:extLst>
          </p:cNvPr>
          <p:cNvSpPr>
            <a:spLocks noGrp="1"/>
          </p:cNvSpPr>
          <p:nvPr>
            <p:ph sz="quarter" idx="16"/>
          </p:nvPr>
        </p:nvSpPr>
        <p:spPr>
          <a:xfrm>
            <a:off x="742950" y="1289052"/>
            <a:ext cx="4961814" cy="303774"/>
          </a:xfrm>
        </p:spPr>
        <p:txBody>
          <a:bodyPr/>
          <a:lstStyle/>
          <a:p>
            <a:r>
              <a:rPr lang="en-IN" b="1" dirty="0"/>
              <a:t>Table 5-10:</a:t>
            </a:r>
            <a:r>
              <a:rPr lang="en-IN" dirty="0"/>
              <a:t> Adding content to slides</a:t>
            </a:r>
          </a:p>
        </p:txBody>
      </p:sp>
      <p:graphicFrame>
        <p:nvGraphicFramePr>
          <p:cNvPr id="6" name="Content Placeholder 5" descr="Table is accessible to screen readers">
            <a:extLst>
              <a:ext uri="{FF2B5EF4-FFF2-40B4-BE49-F238E27FC236}">
                <a16:creationId xmlns:a16="http://schemas.microsoft.com/office/drawing/2014/main" id="{4F190548-57CE-4B88-B861-58EDCAC701E3}"/>
              </a:ext>
            </a:extLst>
          </p:cNvPr>
          <p:cNvGraphicFramePr>
            <a:graphicFrameLocks noGrp="1"/>
          </p:cNvGraphicFramePr>
          <p:nvPr>
            <p:ph sz="quarter" idx="17"/>
            <p:extLst>
              <p:ext uri="{D42A27DB-BD31-4B8C-83A1-F6EECF244321}">
                <p14:modId xmlns:p14="http://schemas.microsoft.com/office/powerpoint/2010/main" val="3862050300"/>
              </p:ext>
            </p:extLst>
          </p:nvPr>
        </p:nvGraphicFramePr>
        <p:xfrm>
          <a:off x="646705" y="1722427"/>
          <a:ext cx="10898590" cy="4541520"/>
        </p:xfrm>
        <a:graphic>
          <a:graphicData uri="http://schemas.openxmlformats.org/drawingml/2006/table">
            <a:tbl>
              <a:tblPr firstRow="1" bandRow="1">
                <a:tableStyleId>{5C22544A-7EE6-4342-B048-85BDC9FD1C3A}</a:tableStyleId>
              </a:tblPr>
              <a:tblGrid>
                <a:gridCol w="3032637">
                  <a:extLst>
                    <a:ext uri="{9D8B030D-6E8A-4147-A177-3AD203B41FA5}">
                      <a16:colId xmlns:a16="http://schemas.microsoft.com/office/drawing/2014/main" val="3797786"/>
                    </a:ext>
                  </a:extLst>
                </a:gridCol>
                <a:gridCol w="4563195">
                  <a:extLst>
                    <a:ext uri="{9D8B030D-6E8A-4147-A177-3AD203B41FA5}">
                      <a16:colId xmlns:a16="http://schemas.microsoft.com/office/drawing/2014/main" val="3843146301"/>
                    </a:ext>
                  </a:extLst>
                </a:gridCol>
                <a:gridCol w="3302758">
                  <a:extLst>
                    <a:ext uri="{9D8B030D-6E8A-4147-A177-3AD203B41FA5}">
                      <a16:colId xmlns:a16="http://schemas.microsoft.com/office/drawing/2014/main" val="4102490132"/>
                    </a:ext>
                  </a:extLst>
                </a:gridCol>
              </a:tblGrid>
              <a:tr h="199483">
                <a:tc>
                  <a:txBody>
                    <a:bodyPr/>
                    <a:lstStyle/>
                    <a:p>
                      <a:r>
                        <a:rPr lang="en-IN" sz="1600" b="1" dirty="0">
                          <a:solidFill>
                            <a:sysClr val="windowText" lastClr="000000"/>
                          </a:solidFill>
                          <a:latin typeface="Arial" panose="020B0604020202020204" pitchFamily="34" charset="0"/>
                          <a:cs typeface="Arial" panose="020B0604020202020204" pitchFamily="34" charset="0"/>
                        </a:rPr>
                        <a:t>Slide content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How to enter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Provides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31300250"/>
                  </a:ext>
                </a:extLst>
              </a:tr>
              <a:tr h="489640">
                <a:tc>
                  <a:txBody>
                    <a:bodyPr/>
                    <a:lstStyle/>
                    <a:p>
                      <a:r>
                        <a:rPr lang="en-IN" sz="1600" b="0" dirty="0">
                          <a:solidFill>
                            <a:sysClr val="windowText" lastClr="000000"/>
                          </a:solidFill>
                          <a:latin typeface="Arial" panose="020B0604020202020204" pitchFamily="34" charset="0"/>
                          <a:cs typeface="Arial" panose="020B0604020202020204" pitchFamily="34" charset="0"/>
                        </a:rPr>
                        <a:t>Text in paragraph or bulleted list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Click a placeholder and type, or copy and paste text from another file, or insert text from a document file.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Content; most programs offer a variety of bullet styles, including number and picture bullets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59486014"/>
                  </a:ext>
                </a:extLst>
              </a:tr>
              <a:tr h="634719">
                <a:tc>
                  <a:txBody>
                    <a:bodyPr/>
                    <a:lstStyle/>
                    <a:p>
                      <a:r>
                        <a:rPr lang="en-IN" sz="1600" b="0" dirty="0">
                          <a:solidFill>
                            <a:sysClr val="windowText" lastClr="000000"/>
                          </a:solidFill>
                          <a:latin typeface="Arial" panose="020B0604020202020204" pitchFamily="34" charset="0"/>
                          <a:cs typeface="Arial" panose="020B0604020202020204" pitchFamily="34" charset="0"/>
                        </a:rPr>
                        <a:t>Graphics such as line art, photographs, clip art, drawn objects, diagrams, data tables, and screenshots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Click a content placeholder, draw directly on the slide, or copy and paste a graphic from another file.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Illustrations to convey meaning and information for the slide content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37314212"/>
                  </a:ext>
                </a:extLst>
              </a:tr>
              <a:tr h="489640">
                <a:tc>
                  <a:txBody>
                    <a:bodyPr/>
                    <a:lstStyle/>
                    <a:p>
                      <a:r>
                        <a:rPr lang="en-IN" sz="1600" b="0" dirty="0">
                          <a:solidFill>
                            <a:sysClr val="windowText" lastClr="000000"/>
                          </a:solidFill>
                          <a:latin typeface="Arial" panose="020B0604020202020204" pitchFamily="34" charset="0"/>
                          <a:cs typeface="Arial" panose="020B0604020202020204" pitchFamily="34" charset="0"/>
                        </a:rPr>
                        <a:t>Media clips, such as video and audio, including recorded narrations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Click a content placeholder and choose a file, or insert the file directly onto a slide by recording 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Media content to enhance a slide show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08048787"/>
                  </a:ext>
                </a:extLst>
              </a:tr>
              <a:tr h="344562">
                <a:tc>
                  <a:txBody>
                    <a:bodyPr/>
                    <a:lstStyle/>
                    <a:p>
                      <a:r>
                        <a:rPr lang="en-IN" sz="1600" b="0" dirty="0">
                          <a:solidFill>
                            <a:sysClr val="windowText" lastClr="000000"/>
                          </a:solidFill>
                          <a:latin typeface="Arial" panose="020B0604020202020204" pitchFamily="34" charset="0"/>
                          <a:cs typeface="Arial" panose="020B0604020202020204" pitchFamily="34" charset="0"/>
                        </a:rPr>
                        <a:t>Links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Click content placeholder, copy and paste links from a website or type the link directly.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Links to another slide, another document, or a webpage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08647949"/>
                  </a:ext>
                </a:extLst>
              </a:tr>
              <a:tr h="199483">
                <a:tc>
                  <a:txBody>
                    <a:bodyPr/>
                    <a:lstStyle/>
                    <a:p>
                      <a:r>
                        <a:rPr lang="en-IN" sz="1600" b="0" dirty="0">
                          <a:solidFill>
                            <a:sysClr val="windowText" lastClr="000000"/>
                          </a:solidFill>
                          <a:latin typeface="Arial" panose="020B0604020202020204" pitchFamily="34" charset="0"/>
                          <a:cs typeface="Arial" panose="020B0604020202020204" pitchFamily="34" charset="0"/>
                        </a:rPr>
                        <a:t>Embedded objects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Click menu commands or a content placeholder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External files in a slide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94490165"/>
                  </a:ext>
                </a:extLst>
              </a:tr>
              <a:tr h="344562">
                <a:tc>
                  <a:txBody>
                    <a:bodyPr/>
                    <a:lstStyle/>
                    <a:p>
                      <a:r>
                        <a:rPr lang="en-IN" sz="1600" b="0" dirty="0">
                          <a:solidFill>
                            <a:sysClr val="windowText" lastClr="000000"/>
                          </a:solidFill>
                          <a:latin typeface="Arial" panose="020B0604020202020204" pitchFamily="34" charset="0"/>
                          <a:cs typeface="Arial" panose="020B0604020202020204" pitchFamily="34" charset="0"/>
                        </a:rPr>
                        <a:t>Charts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Link or embed a worksheet or chart from Excel or create a chart directly within PowerPoint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Graphic display of data to support your presentation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85114595"/>
                  </a:ext>
                </a:extLst>
              </a:tr>
            </a:tbl>
          </a:graphicData>
        </a:graphic>
      </p:graphicFrame>
    </p:spTree>
    <p:extLst>
      <p:ext uri="{BB962C8B-B14F-4D97-AF65-F5344CB8AC3E}">
        <p14:creationId xmlns:p14="http://schemas.microsoft.com/office/powerpoint/2010/main" val="3646142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(3 of 6)</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6764161" cy="4727927"/>
          </a:xfrm>
        </p:spPr>
        <p:txBody>
          <a:bodyPr/>
          <a:lstStyle/>
          <a:p>
            <a:pPr marL="0" indent="0">
              <a:buNone/>
            </a:pPr>
            <a:r>
              <a:rPr lang="en-US" sz="2200" dirty="0"/>
              <a:t>Formatting Features</a:t>
            </a:r>
          </a:p>
          <a:p>
            <a:r>
              <a:rPr lang="en-US" sz="2200" dirty="0"/>
              <a:t>Select a presentation design</a:t>
            </a:r>
          </a:p>
          <a:p>
            <a:r>
              <a:rPr lang="en-US" sz="2200" dirty="0"/>
              <a:t>Format text</a:t>
            </a:r>
          </a:p>
          <a:p>
            <a:r>
              <a:rPr lang="en-US" sz="2200" dirty="0"/>
              <a:t>Set a slide’s dimensions, aspect ratio, and orientation</a:t>
            </a:r>
          </a:p>
          <a:p>
            <a:r>
              <a:rPr lang="en-US" sz="2200" dirty="0"/>
              <a:t>Change text direction and align text</a:t>
            </a:r>
          </a:p>
          <a:p>
            <a:r>
              <a:rPr lang="en-US" sz="2200" dirty="0"/>
              <a:t>Resize graphics</a:t>
            </a:r>
          </a:p>
          <a:p>
            <a:r>
              <a:rPr lang="en-US" sz="2200" dirty="0"/>
              <a:t>Add SmartArt graphics that display text in predesigned configurations to convey lists, processes, and other relationships</a:t>
            </a:r>
          </a:p>
          <a:p>
            <a:r>
              <a:rPr lang="en-US" sz="2200" dirty="0"/>
              <a:t>Format charts and worksheets to present numerical data</a:t>
            </a:r>
          </a:p>
          <a:p>
            <a:r>
              <a:rPr lang="en-US" sz="2200" dirty="0"/>
              <a:t>Move, align, and group objects</a:t>
            </a:r>
          </a:p>
        </p:txBody>
      </p:sp>
      <p:pic>
        <p:nvPicPr>
          <p:cNvPr id="6" name="Content Placeholder 5" descr="A sample Microsoft Office 365 PowerPoint screen is shown with major features called out. The Normal presentation view shows thumbnails of the slides on the left, with the current slide highlighted. To the right of the thumbnails, the current slide is shown enlarged in the main part of the window. This slide shows a historical building. The title of the slide is History, and a bullet list summarizes talking points for this slide. Slides can contain text, pictures, charts, audio, video, animation, and recorded narration. The Ribbon appears above the slides, with formatting and editing features similar to those found in a word processing program on the Home tab, and options for presenting your slides on the Slide Show tab. To the right of the current slide the Design Ideas pane is open, where PowerPoint shows alternative ways you might present slide content.">
            <a:extLst>
              <a:ext uri="{FF2B5EF4-FFF2-40B4-BE49-F238E27FC236}">
                <a16:creationId xmlns:a16="http://schemas.microsoft.com/office/drawing/2014/main" id="{E375B606-6A9D-428F-BA47-CEC637AC2C6A}"/>
              </a:ext>
            </a:extLst>
          </p:cNvPr>
          <p:cNvPicPr>
            <a:picLocks noGrp="1" noChangeAspect="1"/>
          </p:cNvPicPr>
          <p:nvPr>
            <p:ph sz="quarter" idx="17"/>
          </p:nvPr>
        </p:nvPicPr>
        <p:blipFill>
          <a:blip r:embed="rId2"/>
          <a:stretch>
            <a:fillRect/>
          </a:stretch>
        </p:blipFill>
        <p:spPr>
          <a:xfrm>
            <a:off x="7666230" y="2881500"/>
            <a:ext cx="4307659" cy="3001237"/>
          </a:xfrm>
        </p:spPr>
      </p:pic>
    </p:spTree>
    <p:extLst>
      <p:ext uri="{BB962C8B-B14F-4D97-AF65-F5344CB8AC3E}">
        <p14:creationId xmlns:p14="http://schemas.microsoft.com/office/powerpoint/2010/main" val="671617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(4 of 6)</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1" y="1289049"/>
            <a:ext cx="6143272" cy="4818239"/>
          </a:xfrm>
        </p:spPr>
        <p:txBody>
          <a:bodyPr/>
          <a:lstStyle/>
          <a:p>
            <a:r>
              <a:rPr lang="en-US" dirty="0"/>
              <a:t>Use </a:t>
            </a:r>
            <a:r>
              <a:rPr lang="en-US" b="1" dirty="0">
                <a:solidFill>
                  <a:srgbClr val="004A78"/>
                </a:solidFill>
              </a:rPr>
              <a:t>transitions</a:t>
            </a:r>
            <a:r>
              <a:rPr lang="en-US" dirty="0">
                <a:solidFill>
                  <a:srgbClr val="004A78"/>
                </a:solidFill>
              </a:rPr>
              <a:t> </a:t>
            </a:r>
            <a:r>
              <a:rPr lang="en-US" dirty="0"/>
              <a:t>and </a:t>
            </a:r>
            <a:r>
              <a:rPr lang="en-US" b="1" dirty="0">
                <a:solidFill>
                  <a:srgbClr val="004A78"/>
                </a:solidFill>
              </a:rPr>
              <a:t>animations</a:t>
            </a:r>
          </a:p>
          <a:p>
            <a:r>
              <a:rPr lang="en-US" dirty="0"/>
              <a:t>Use presentation templates and </a:t>
            </a:r>
            <a:r>
              <a:rPr lang="en-US" b="1" dirty="0">
                <a:solidFill>
                  <a:srgbClr val="004A78"/>
                </a:solidFill>
              </a:rPr>
              <a:t>slide masters</a:t>
            </a:r>
          </a:p>
          <a:p>
            <a:r>
              <a:rPr lang="en-US" dirty="0"/>
              <a:t>Add headers and footers</a:t>
            </a:r>
          </a:p>
          <a:p>
            <a:r>
              <a:rPr lang="en-US" dirty="0"/>
              <a:t>Display slides on a large monitor or project them to a screen as a </a:t>
            </a:r>
            <a:r>
              <a:rPr lang="en-US" b="1" dirty="0">
                <a:solidFill>
                  <a:srgbClr val="004A78"/>
                </a:solidFill>
              </a:rPr>
              <a:t>slide show</a:t>
            </a:r>
          </a:p>
          <a:p>
            <a:r>
              <a:rPr lang="en-US" dirty="0"/>
              <a:t>Store presentations in the cloud</a:t>
            </a:r>
          </a:p>
          <a:p>
            <a:r>
              <a:rPr lang="en-US" dirty="0"/>
              <a:t>Share by copying the HTML embed code provided by the presentation app’s share option and pasting it into a blogpost or webpage</a:t>
            </a:r>
          </a:p>
        </p:txBody>
      </p:sp>
      <p:pic>
        <p:nvPicPr>
          <p:cNvPr id="9" name="Content Placeholder 8" descr="A sample Microsoft Office 365 PowerPoint screen is shown with elements for formatting a presentation called out. The Design tab is showing on the Ribbon, which includes built-in themes you can choose to coordinate colors, fonts, and effects. You also can customize the slide background on this tab.  To apply the same fonts, colors, and formatting to multiple slides, you can use slide masters. The Transitions tab on the Ribbon allows you to add animated transitions as you move from slide to slide in your presentation. The Animations tab allows you to add motion and animation to slide elements. The current slide displayed in the main window includes a SmartArt graphic to enhance the way the text on this slide is presented.">
            <a:extLst>
              <a:ext uri="{FF2B5EF4-FFF2-40B4-BE49-F238E27FC236}">
                <a16:creationId xmlns:a16="http://schemas.microsoft.com/office/drawing/2014/main" id="{7B876F7F-72AE-4383-B9B5-D6CBAB2C6F3F}"/>
              </a:ext>
            </a:extLst>
          </p:cNvPr>
          <p:cNvPicPr>
            <a:picLocks noGrp="1" noChangeAspect="1"/>
          </p:cNvPicPr>
          <p:nvPr>
            <p:ph sz="quarter" idx="17"/>
          </p:nvPr>
        </p:nvPicPr>
        <p:blipFill>
          <a:blip r:embed="rId2"/>
          <a:stretch>
            <a:fillRect/>
          </a:stretch>
        </p:blipFill>
        <p:spPr>
          <a:xfrm>
            <a:off x="7169115" y="1350511"/>
            <a:ext cx="4502044" cy="3025972"/>
          </a:xfrm>
        </p:spPr>
      </p:pic>
    </p:spTree>
    <p:extLst>
      <p:ext uri="{BB962C8B-B14F-4D97-AF65-F5344CB8AC3E}">
        <p14:creationId xmlns:p14="http://schemas.microsoft.com/office/powerpoint/2010/main" val="201887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0"/>
            <a:ext cx="10706100" cy="982202"/>
          </a:xfrm>
        </p:spPr>
        <p:txBody>
          <a:bodyPr/>
          <a:lstStyle/>
          <a:p>
            <a:r>
              <a:rPr lang="en-US" dirty="0">
                <a:ea typeface="Arial" pitchFamily="-111" charset="0"/>
              </a:rPr>
              <a:t>Explain how apps are used in daily computing life</a:t>
            </a:r>
          </a:p>
          <a:p>
            <a:r>
              <a:rPr lang="en-US" dirty="0">
                <a:ea typeface="Arial" pitchFamily="-111" charset="0"/>
              </a:rPr>
              <a:t>Use common features of productivity apps</a:t>
            </a:r>
          </a:p>
        </p:txBody>
      </p:sp>
      <p:pic>
        <p:nvPicPr>
          <p:cNvPr id="9" name="Content Placeholder 8" descr="Conceptual mobile phones with various apps showing are arranged in an &quot;around the clock&quot; circle to show app use throughout the day. 6:45 AM: You wake up and use a weather app to see if you'll need a coat or umbrella today. 7:30 AM: While taking the bus to work, you use a calendar app to review your schedule for the day. 7:45 AM: You check your email with an email app. 8:00 AM: Walking to your first appointment, you consult a mapping app for directions. 11:00 AM: Your appointment finishes early, so you send a text message to invite a friend to lunch. 12:30 PM: You pay for lunch using the mobile payment app on your phone. 12:45 PM: After lunch you use a camera app to take a selfie with your friend. 5:00 PM: You go to the gym after work and use a streaming app to listen to your playlists while working out. 6:30 PM: On your way home you see a billboard with a QR code and scan it for more information. 11:00 PM: You use a clock app to set the alarm to wake you at 6:45 AM.">
            <a:extLst>
              <a:ext uri="{FF2B5EF4-FFF2-40B4-BE49-F238E27FC236}">
                <a16:creationId xmlns:a16="http://schemas.microsoft.com/office/drawing/2014/main" id="{F9284DDD-90AF-468A-933E-D2EA542F8B4E}"/>
              </a:ext>
            </a:extLst>
          </p:cNvPr>
          <p:cNvPicPr>
            <a:picLocks noGrp="1" noChangeAspect="1"/>
          </p:cNvPicPr>
          <p:nvPr>
            <p:ph sz="quarter" idx="17"/>
          </p:nvPr>
        </p:nvPicPr>
        <p:blipFill>
          <a:blip r:embed="rId2"/>
          <a:stretch>
            <a:fillRect/>
          </a:stretch>
        </p:blipFill>
        <p:spPr>
          <a:xfrm>
            <a:off x="4181814" y="2347712"/>
            <a:ext cx="3320220" cy="3810095"/>
          </a:xfrm>
        </p:spPr>
      </p:pic>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(5 of 6)</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5838472" cy="4279900"/>
          </a:xfrm>
        </p:spPr>
        <p:txBody>
          <a:bodyPr/>
          <a:lstStyle/>
          <a:p>
            <a:pPr marL="0" indent="0">
              <a:buNone/>
            </a:pPr>
            <a:r>
              <a:rPr lang="en-US" dirty="0"/>
              <a:t>Design Effective Presentations</a:t>
            </a:r>
          </a:p>
          <a:p>
            <a:r>
              <a:rPr lang="en-US" dirty="0"/>
              <a:t>Organize with a beginning, middle, and end</a:t>
            </a:r>
          </a:p>
          <a:p>
            <a:r>
              <a:rPr lang="en-US" dirty="0"/>
              <a:t>Focus on one topic at a time</a:t>
            </a:r>
          </a:p>
          <a:p>
            <a:r>
              <a:rPr lang="en-US" dirty="0"/>
              <a:t>Choose appropriate backgrounds, colors, and fonts</a:t>
            </a:r>
          </a:p>
          <a:p>
            <a:r>
              <a:rPr lang="en-US" dirty="0"/>
              <a:t>Use graphics wisely</a:t>
            </a:r>
          </a:p>
          <a:p>
            <a:r>
              <a:rPr lang="en-US" dirty="0"/>
              <a:t>Use animations and transitions carefully</a:t>
            </a:r>
          </a:p>
          <a:p>
            <a:r>
              <a:rPr lang="en-US" dirty="0"/>
              <a:t>Use spelling and grammar checks</a:t>
            </a:r>
          </a:p>
        </p:txBody>
      </p:sp>
      <p:pic>
        <p:nvPicPr>
          <p:cNvPr id="7" name="Content Placeholder 6" descr="A presenter is standing near the front of a conference room giving a presentation showing pie charts and graphs on a large screen. Five people are sitting at a conference table watching the presentation, and also have their laptops or tablets open. If the presenter shares the presentation, attendees can also follow it on their laptops or mobile devices.">
            <a:extLst>
              <a:ext uri="{FF2B5EF4-FFF2-40B4-BE49-F238E27FC236}">
                <a16:creationId xmlns:a16="http://schemas.microsoft.com/office/drawing/2014/main" id="{7626374B-8FDB-40CE-AE28-AED72337330F}"/>
              </a:ext>
            </a:extLst>
          </p:cNvPr>
          <p:cNvPicPr>
            <a:picLocks noGrp="1" noChangeAspect="1"/>
          </p:cNvPicPr>
          <p:nvPr>
            <p:ph sz="quarter" idx="17"/>
          </p:nvPr>
        </p:nvPicPr>
        <p:blipFill>
          <a:blip r:embed="rId2"/>
          <a:stretch>
            <a:fillRect/>
          </a:stretch>
        </p:blipFill>
        <p:spPr>
          <a:xfrm>
            <a:off x="6828212" y="1525709"/>
            <a:ext cx="4641977" cy="3081978"/>
          </a:xfrm>
        </p:spPr>
      </p:pic>
    </p:spTree>
    <p:extLst>
      <p:ext uri="{BB962C8B-B14F-4D97-AF65-F5344CB8AC3E}">
        <p14:creationId xmlns:p14="http://schemas.microsoft.com/office/powerpoint/2010/main" val="142544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Presentation Software </a:t>
            </a:r>
            <a:r>
              <a:rPr lang="en-US" sz="2400" b="0" dirty="0"/>
              <a:t>(6 of 6)</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1" y="1289049"/>
            <a:ext cx="6120694" cy="4682773"/>
          </a:xfrm>
        </p:spPr>
        <p:txBody>
          <a:bodyPr/>
          <a:lstStyle/>
          <a:p>
            <a:pPr marL="0" indent="0">
              <a:buNone/>
            </a:pPr>
            <a:r>
              <a:rPr lang="en-US" dirty="0"/>
              <a:t>Deliver Effective Presentations</a:t>
            </a:r>
          </a:p>
          <a:p>
            <a:r>
              <a:rPr lang="en-US" dirty="0"/>
              <a:t>Check equipment in advance</a:t>
            </a:r>
          </a:p>
          <a:p>
            <a:r>
              <a:rPr lang="en-US" dirty="0"/>
              <a:t>Speak loudly and clearly</a:t>
            </a:r>
          </a:p>
          <a:p>
            <a:r>
              <a:rPr lang="en-US" dirty="0"/>
              <a:t>Don’t read the slides</a:t>
            </a:r>
          </a:p>
          <a:p>
            <a:r>
              <a:rPr lang="en-US" dirty="0"/>
              <a:t>Try not to stand behind a podium or in one place</a:t>
            </a:r>
          </a:p>
          <a:p>
            <a:r>
              <a:rPr lang="en-US" dirty="0"/>
              <a:t>Use technology to enhance your presentation</a:t>
            </a:r>
          </a:p>
          <a:p>
            <a:r>
              <a:rPr lang="en-US" dirty="0"/>
              <a:t>Involve the audience</a:t>
            </a:r>
          </a:p>
          <a:p>
            <a:r>
              <a:rPr lang="en-US" dirty="0"/>
              <a:t>Do a dry-run beforehand</a:t>
            </a:r>
          </a:p>
        </p:txBody>
      </p:sp>
      <p:pic>
        <p:nvPicPr>
          <p:cNvPr id="7" name="Content Placeholder 6" descr="Screenshots from the PollEverywhere software tool are shown. On the left, a smartphone held in a lecture hall displays an audience survey. The software invites audience members to respond by visiting a website or texting a number on their phones. On the left, the people in the hall are viewing survey results. Responses appear in an animated graph or chart that can be embedded in a presentation, with results updated live for all to see.">
            <a:extLst>
              <a:ext uri="{FF2B5EF4-FFF2-40B4-BE49-F238E27FC236}">
                <a16:creationId xmlns:a16="http://schemas.microsoft.com/office/drawing/2014/main" id="{7EFCF30B-96C9-492D-8870-57BAF9161334}"/>
              </a:ext>
            </a:extLst>
          </p:cNvPr>
          <p:cNvPicPr>
            <a:picLocks noGrp="1" noChangeAspect="1"/>
          </p:cNvPicPr>
          <p:nvPr>
            <p:ph sz="quarter" idx="17"/>
          </p:nvPr>
        </p:nvPicPr>
        <p:blipFill>
          <a:blip r:embed="rId2"/>
          <a:stretch>
            <a:fillRect/>
          </a:stretch>
        </p:blipFill>
        <p:spPr>
          <a:xfrm>
            <a:off x="7002270" y="3242357"/>
            <a:ext cx="4880888" cy="2632483"/>
          </a:xfrm>
        </p:spPr>
      </p:pic>
    </p:spTree>
    <p:extLst>
      <p:ext uri="{BB962C8B-B14F-4D97-AF65-F5344CB8AC3E}">
        <p14:creationId xmlns:p14="http://schemas.microsoft.com/office/powerpoint/2010/main" val="274253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Database Software </a:t>
            </a:r>
            <a:r>
              <a:rPr lang="en-US" sz="2400" b="0" dirty="0"/>
              <a:t>(1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10706100" cy="4580808"/>
          </a:xfrm>
        </p:spPr>
        <p:txBody>
          <a:bodyPr/>
          <a:lstStyle/>
          <a:p>
            <a:r>
              <a:rPr lang="en-US" dirty="0"/>
              <a:t>A collection of data organized in a manner that allows access, retrieval, and reporting of that data</a:t>
            </a:r>
          </a:p>
          <a:p>
            <a:pPr marL="622800" lvl="1" indent="-320400">
              <a:spcBef>
                <a:spcPts val="1000"/>
              </a:spcBef>
              <a:buClr>
                <a:srgbClr val="004A78"/>
              </a:buClr>
            </a:pPr>
            <a:r>
              <a:rPr lang="en-US" dirty="0">
                <a:solidFill>
                  <a:srgbClr val="000000"/>
                </a:solidFill>
              </a:rPr>
              <a:t>Add, update, and delete data</a:t>
            </a:r>
          </a:p>
          <a:p>
            <a:pPr marL="622800" lvl="1" indent="-320400">
              <a:spcBef>
                <a:spcPts val="1000"/>
              </a:spcBef>
              <a:buClr>
                <a:srgbClr val="004A78"/>
              </a:buClr>
            </a:pPr>
            <a:r>
              <a:rPr lang="en-US" dirty="0">
                <a:solidFill>
                  <a:srgbClr val="000000"/>
                </a:solidFill>
              </a:rPr>
              <a:t>Filter, sort and retrieve data from the database</a:t>
            </a:r>
          </a:p>
          <a:p>
            <a:pPr marL="622800" lvl="1" indent="-320400">
              <a:spcBef>
                <a:spcPts val="1000"/>
              </a:spcBef>
              <a:buClr>
                <a:srgbClr val="004A78"/>
              </a:buClr>
            </a:pPr>
            <a:r>
              <a:rPr lang="en-US" dirty="0">
                <a:solidFill>
                  <a:srgbClr val="000000"/>
                </a:solidFill>
              </a:rPr>
              <a:t>Create forms and reports</a:t>
            </a:r>
          </a:p>
          <a:p>
            <a:r>
              <a:rPr lang="en-US" dirty="0"/>
              <a:t>Database applications</a:t>
            </a:r>
          </a:p>
          <a:p>
            <a:pPr marL="622800" lvl="1" indent="-320400">
              <a:spcBef>
                <a:spcPts val="1000"/>
              </a:spcBef>
              <a:buClr>
                <a:srgbClr val="004A78"/>
              </a:buClr>
            </a:pPr>
            <a:r>
              <a:rPr lang="en-US" dirty="0">
                <a:solidFill>
                  <a:srgbClr val="000000"/>
                </a:solidFill>
              </a:rPr>
              <a:t>Track contacts, schedules, possessions, or collections</a:t>
            </a:r>
          </a:p>
          <a:p>
            <a:pPr marL="622800" lvl="1" indent="-320400">
              <a:spcBef>
                <a:spcPts val="1000"/>
              </a:spcBef>
              <a:buClr>
                <a:srgbClr val="004A78"/>
              </a:buClr>
            </a:pPr>
            <a:r>
              <a:rPr lang="en-US" dirty="0">
                <a:solidFill>
                  <a:srgbClr val="000000"/>
                </a:solidFill>
              </a:rPr>
              <a:t>Process orders, track inventory, maintain customer lists, or manage employee records</a:t>
            </a:r>
          </a:p>
          <a:p>
            <a:pPr marL="622800" lvl="1" indent="-320400">
              <a:spcBef>
                <a:spcPts val="1000"/>
              </a:spcBef>
              <a:buClr>
                <a:srgbClr val="004A78"/>
              </a:buClr>
            </a:pPr>
            <a:r>
              <a:rPr lang="en-US" dirty="0">
                <a:solidFill>
                  <a:srgbClr val="000000"/>
                </a:solidFill>
              </a:rPr>
              <a:t>Store customer relationship management data</a:t>
            </a:r>
          </a:p>
          <a:p>
            <a:r>
              <a:rPr lang="en-US" dirty="0"/>
              <a:t>Represents a query in </a:t>
            </a:r>
            <a:r>
              <a:rPr lang="en-US" b="1" dirty="0">
                <a:solidFill>
                  <a:srgbClr val="004A78"/>
                </a:solidFill>
              </a:rPr>
              <a:t>S</a:t>
            </a:r>
            <a:r>
              <a:rPr lang="en-US" sz="100" b="1" dirty="0">
                <a:solidFill>
                  <a:srgbClr val="004A78"/>
                </a:solidFill>
              </a:rPr>
              <a:t> </a:t>
            </a:r>
            <a:r>
              <a:rPr lang="en-US" b="1" dirty="0">
                <a:solidFill>
                  <a:srgbClr val="004A78"/>
                </a:solidFill>
              </a:rPr>
              <a:t>Q</a:t>
            </a:r>
            <a:r>
              <a:rPr lang="en-US" sz="100" b="1" dirty="0">
                <a:solidFill>
                  <a:srgbClr val="004A78"/>
                </a:solidFill>
              </a:rPr>
              <a:t> </a:t>
            </a:r>
            <a:r>
              <a:rPr lang="en-US" b="1" dirty="0">
                <a:solidFill>
                  <a:srgbClr val="004A78"/>
                </a:solidFill>
              </a:rPr>
              <a:t>L (Structured Query Language)</a:t>
            </a:r>
            <a:endParaRPr lang="en-US" dirty="0">
              <a:solidFill>
                <a:srgbClr val="004A78"/>
              </a:solidFill>
            </a:endParaRPr>
          </a:p>
        </p:txBody>
      </p:sp>
    </p:spTree>
    <p:extLst>
      <p:ext uri="{BB962C8B-B14F-4D97-AF65-F5344CB8AC3E}">
        <p14:creationId xmlns:p14="http://schemas.microsoft.com/office/powerpoint/2010/main" val="287445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Database Software </a:t>
            </a:r>
            <a:r>
              <a:rPr lang="en-US" sz="2400" b="0" dirty="0"/>
              <a:t>(2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5669139" cy="4547306"/>
          </a:xfrm>
        </p:spPr>
        <p:txBody>
          <a:bodyPr/>
          <a:lstStyle/>
          <a:p>
            <a:r>
              <a:rPr lang="en-US" dirty="0"/>
              <a:t>Because many users may need to access a database at the same time and they can be quite large, enterprise databases generally run on a </a:t>
            </a:r>
            <a:r>
              <a:rPr lang="en-US" b="1" dirty="0">
                <a:solidFill>
                  <a:srgbClr val="004A78"/>
                </a:solidFill>
              </a:rPr>
              <a:t>server</a:t>
            </a:r>
          </a:p>
          <a:p>
            <a:r>
              <a:rPr lang="en-US" dirty="0"/>
              <a:t>Data can be exported into other programs, such as a spreadsheet program, where you can create charts to visualize data that results from a query</a:t>
            </a:r>
          </a:p>
          <a:p>
            <a:r>
              <a:rPr lang="en-US" dirty="0"/>
              <a:t>Data can be exported to other formats, including HTML, to publish to the web</a:t>
            </a:r>
          </a:p>
        </p:txBody>
      </p:sp>
      <p:pic>
        <p:nvPicPr>
          <p:cNvPr id="7" name="Content Placeholder 6" descr="A young woman sits in front of a computer monitor that displays the results of an online shopping search. If you shop online, you search databases of products to find what you want. When you make a purchase, a database stores your transaction information. Large databases store billions of pieces of data and handle hundreds of thousands of users at a time.">
            <a:extLst>
              <a:ext uri="{FF2B5EF4-FFF2-40B4-BE49-F238E27FC236}">
                <a16:creationId xmlns:a16="http://schemas.microsoft.com/office/drawing/2014/main" id="{597CCFA0-964F-42A1-95F2-A2B366E03BCB}"/>
              </a:ext>
            </a:extLst>
          </p:cNvPr>
          <p:cNvPicPr>
            <a:picLocks noGrp="1" noChangeAspect="1"/>
          </p:cNvPicPr>
          <p:nvPr>
            <p:ph sz="quarter" idx="17"/>
          </p:nvPr>
        </p:nvPicPr>
        <p:blipFill>
          <a:blip r:embed="rId2"/>
          <a:stretch>
            <a:fillRect/>
          </a:stretch>
        </p:blipFill>
        <p:spPr>
          <a:xfrm>
            <a:off x="6634985" y="1416265"/>
            <a:ext cx="5118744" cy="2525811"/>
          </a:xfrm>
        </p:spPr>
      </p:pic>
    </p:spTree>
    <p:extLst>
      <p:ext uri="{BB962C8B-B14F-4D97-AF65-F5344CB8AC3E}">
        <p14:creationId xmlns:p14="http://schemas.microsoft.com/office/powerpoint/2010/main" val="3452695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Database Software </a:t>
            </a:r>
            <a:r>
              <a:rPr lang="en-US" sz="2400" b="0" dirty="0"/>
              <a:t>(3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49" y="1289051"/>
            <a:ext cx="7475362" cy="4242506"/>
          </a:xfrm>
        </p:spPr>
        <p:txBody>
          <a:bodyPr/>
          <a:lstStyle/>
          <a:p>
            <a:r>
              <a:rPr lang="en-US" b="1" dirty="0">
                <a:solidFill>
                  <a:srgbClr val="004A78"/>
                </a:solidFill>
              </a:rPr>
              <a:t>Relational database management system (R</a:t>
            </a:r>
            <a:r>
              <a:rPr lang="en-US" sz="100" b="1" dirty="0">
                <a:solidFill>
                  <a:srgbClr val="004A78"/>
                </a:solidFill>
              </a:rPr>
              <a:t> </a:t>
            </a:r>
            <a:r>
              <a:rPr lang="en-US" b="1" dirty="0">
                <a:solidFill>
                  <a:srgbClr val="004A78"/>
                </a:solidFill>
              </a:rPr>
              <a:t>D</a:t>
            </a:r>
            <a:r>
              <a:rPr lang="en-US" sz="100" b="1" dirty="0">
                <a:solidFill>
                  <a:srgbClr val="004A78"/>
                </a:solidFill>
              </a:rPr>
              <a:t> </a:t>
            </a:r>
            <a:r>
              <a:rPr lang="en-US" b="1" dirty="0">
                <a:solidFill>
                  <a:srgbClr val="004A78"/>
                </a:solidFill>
              </a:rPr>
              <a:t>B</a:t>
            </a:r>
            <a:r>
              <a:rPr lang="en-US" sz="100" b="1" dirty="0">
                <a:solidFill>
                  <a:srgbClr val="004A78"/>
                </a:solidFill>
              </a:rPr>
              <a:t> </a:t>
            </a:r>
            <a:r>
              <a:rPr lang="en-US" b="1" dirty="0">
                <a:solidFill>
                  <a:srgbClr val="004A78"/>
                </a:solidFill>
              </a:rPr>
              <a:t>M</a:t>
            </a:r>
            <a:r>
              <a:rPr lang="en-US" sz="100" b="1" dirty="0">
                <a:solidFill>
                  <a:srgbClr val="004A78"/>
                </a:solidFill>
              </a:rPr>
              <a:t> </a:t>
            </a:r>
            <a:r>
              <a:rPr lang="en-US" b="1" dirty="0">
                <a:solidFill>
                  <a:srgbClr val="004A78"/>
                </a:solidFill>
              </a:rPr>
              <a:t>S)</a:t>
            </a:r>
            <a:r>
              <a:rPr lang="en-US" dirty="0"/>
              <a:t>, or </a:t>
            </a:r>
            <a:r>
              <a:rPr lang="en-US" b="1" dirty="0">
                <a:solidFill>
                  <a:srgbClr val="004A78"/>
                </a:solidFill>
              </a:rPr>
              <a:t>relational database</a:t>
            </a:r>
            <a:r>
              <a:rPr lang="en-US" dirty="0"/>
              <a:t>: a database that consists of a collection of tables where items are organized in columns and rows</a:t>
            </a:r>
          </a:p>
          <a:p>
            <a:pPr marL="622800" lvl="1" indent="-320400">
              <a:spcBef>
                <a:spcPts val="1000"/>
              </a:spcBef>
              <a:buClr>
                <a:srgbClr val="004A78"/>
              </a:buClr>
            </a:pPr>
            <a:r>
              <a:rPr lang="en-US" dirty="0">
                <a:solidFill>
                  <a:srgbClr val="000000"/>
                </a:solidFill>
              </a:rPr>
              <a:t>Microsoft Access</a:t>
            </a:r>
          </a:p>
          <a:p>
            <a:pPr marL="622800" lvl="1" indent="-320400">
              <a:spcBef>
                <a:spcPts val="1000"/>
              </a:spcBef>
              <a:buClr>
                <a:srgbClr val="004A78"/>
              </a:buClr>
            </a:pPr>
            <a:r>
              <a:rPr lang="en-US" dirty="0">
                <a:solidFill>
                  <a:srgbClr val="000000"/>
                </a:solidFill>
              </a:rPr>
              <a:t>Data is organized into tables of </a:t>
            </a:r>
            <a:r>
              <a:rPr lang="en-US" b="1" dirty="0"/>
              <a:t>records </a:t>
            </a:r>
            <a:r>
              <a:rPr lang="en-US" dirty="0">
                <a:solidFill>
                  <a:srgbClr val="000000"/>
                </a:solidFill>
              </a:rPr>
              <a:t>and stored electronically</a:t>
            </a:r>
          </a:p>
          <a:p>
            <a:pPr marL="622800" lvl="1" indent="-320400">
              <a:spcBef>
                <a:spcPts val="1000"/>
              </a:spcBef>
              <a:buClr>
                <a:srgbClr val="004A78"/>
              </a:buClr>
            </a:pPr>
            <a:r>
              <a:rPr lang="en-US" dirty="0">
                <a:solidFill>
                  <a:srgbClr val="000000"/>
                </a:solidFill>
              </a:rPr>
              <a:t>The software displays commands and work areas appropriate to the view for your task</a:t>
            </a:r>
          </a:p>
          <a:p>
            <a:r>
              <a:rPr lang="en-US" b="1" dirty="0">
                <a:solidFill>
                  <a:srgbClr val="004A78"/>
                </a:solidFill>
              </a:rPr>
              <a:t>Big Data</a:t>
            </a:r>
            <a:r>
              <a:rPr lang="en-US" dirty="0"/>
              <a:t>:</a:t>
            </a:r>
            <a:r>
              <a:rPr lang="en-US" b="1" dirty="0"/>
              <a:t> </a:t>
            </a:r>
            <a:r>
              <a:rPr lang="en-US" dirty="0"/>
              <a:t>data collections so large that it is difficult to process using relational database applications</a:t>
            </a:r>
          </a:p>
        </p:txBody>
      </p:sp>
      <p:pic>
        <p:nvPicPr>
          <p:cNvPr id="6" name="Content Placeholder 5" descr="Sample screens from Microsoft Access are shown to illustrate important database elements. Two tables are shown from an animal care center database. The table in the background contains data about animal owners (tblOwner), and the table in the foreground contains data about animals (tblAnimal). A table is a collection of records. A record is the set of field values for a single entity, such as an animal owner or an animal. Field names often describe the field's content, such as OwnerID or Animal Name. Fields can have different data types. The Animal Birth Date field has a data type of Date/Time; other fields in the tblAnimal table have the Short Text data type. Tables can be related by common values. The OwnerID in the tblAnimal table refers to the owner information associated with the OwnerID in the tblOwner table.">
            <a:extLst>
              <a:ext uri="{FF2B5EF4-FFF2-40B4-BE49-F238E27FC236}">
                <a16:creationId xmlns:a16="http://schemas.microsoft.com/office/drawing/2014/main" id="{A808EAFE-ADEB-4369-BC18-72DE49449EF0}"/>
              </a:ext>
            </a:extLst>
          </p:cNvPr>
          <p:cNvPicPr>
            <a:picLocks noGrp="1" noChangeAspect="1"/>
          </p:cNvPicPr>
          <p:nvPr>
            <p:ph sz="quarter" idx="17"/>
          </p:nvPr>
        </p:nvPicPr>
        <p:blipFill>
          <a:blip r:embed="rId2"/>
          <a:stretch>
            <a:fillRect/>
          </a:stretch>
        </p:blipFill>
        <p:spPr>
          <a:xfrm>
            <a:off x="8517443" y="2765457"/>
            <a:ext cx="3250948" cy="2531477"/>
          </a:xfrm>
        </p:spPr>
      </p:pic>
    </p:spTree>
    <p:extLst>
      <p:ext uri="{BB962C8B-B14F-4D97-AF65-F5344CB8AC3E}">
        <p14:creationId xmlns:p14="http://schemas.microsoft.com/office/powerpoint/2010/main" val="144309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Database Software </a:t>
            </a:r>
            <a:r>
              <a:rPr lang="en-US" sz="2400" b="0" dirty="0"/>
              <a:t>(4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49" y="1289050"/>
            <a:ext cx="6956073" cy="4750506"/>
          </a:xfrm>
        </p:spPr>
        <p:txBody>
          <a:bodyPr/>
          <a:lstStyle/>
          <a:p>
            <a:r>
              <a:rPr lang="en-US" dirty="0"/>
              <a:t>Each piece of data is entered and stored in a </a:t>
            </a:r>
            <a:r>
              <a:rPr lang="en-US" b="1" dirty="0">
                <a:solidFill>
                  <a:srgbClr val="004A78"/>
                </a:solidFill>
              </a:rPr>
              <a:t>field</a:t>
            </a:r>
          </a:p>
          <a:p>
            <a:pPr marL="622800" lvl="1" indent="-320400">
              <a:spcBef>
                <a:spcPts val="1000"/>
              </a:spcBef>
              <a:buClr>
                <a:srgbClr val="004A78"/>
              </a:buClr>
            </a:pPr>
            <a:r>
              <a:rPr lang="en-US" dirty="0">
                <a:solidFill>
                  <a:srgbClr val="000000"/>
                </a:solidFill>
              </a:rPr>
              <a:t>Each field is assigned a </a:t>
            </a:r>
            <a:r>
              <a:rPr lang="en-US" b="1" dirty="0"/>
              <a:t>field name</a:t>
            </a:r>
            <a:endParaRPr lang="en-US" dirty="0"/>
          </a:p>
          <a:p>
            <a:r>
              <a:rPr lang="en-US" b="1" dirty="0">
                <a:solidFill>
                  <a:srgbClr val="004A78"/>
                </a:solidFill>
              </a:rPr>
              <a:t>Tables </a:t>
            </a:r>
            <a:r>
              <a:rPr lang="en-US" dirty="0"/>
              <a:t>are a collection of records for a single subject</a:t>
            </a:r>
          </a:p>
          <a:p>
            <a:r>
              <a:rPr lang="en-US" dirty="0"/>
              <a:t>A </a:t>
            </a:r>
            <a:r>
              <a:rPr lang="en-US" b="1" dirty="0">
                <a:solidFill>
                  <a:srgbClr val="004A78"/>
                </a:solidFill>
              </a:rPr>
              <a:t>query</a:t>
            </a:r>
            <a:r>
              <a:rPr lang="en-US" b="1" dirty="0"/>
              <a:t> </a:t>
            </a:r>
            <a:r>
              <a:rPr lang="en-US" dirty="0"/>
              <a:t>extracts data based on specified criteria, or conditions, for one or more fields</a:t>
            </a:r>
          </a:p>
          <a:p>
            <a:r>
              <a:rPr lang="en-US" dirty="0"/>
              <a:t>A </a:t>
            </a:r>
            <a:r>
              <a:rPr lang="en-US" b="1" dirty="0">
                <a:solidFill>
                  <a:srgbClr val="004A78"/>
                </a:solidFill>
              </a:rPr>
              <a:t>report</a:t>
            </a:r>
            <a:r>
              <a:rPr lang="en-US" b="1" dirty="0"/>
              <a:t> </a:t>
            </a:r>
            <a:r>
              <a:rPr lang="en-US" dirty="0"/>
              <a:t>is a user-designed layout of database content</a:t>
            </a:r>
          </a:p>
          <a:p>
            <a:r>
              <a:rPr lang="en-US" dirty="0"/>
              <a:t>A </a:t>
            </a:r>
            <a:r>
              <a:rPr lang="en-US" b="1" dirty="0">
                <a:solidFill>
                  <a:srgbClr val="004A78"/>
                </a:solidFill>
              </a:rPr>
              <a:t>form</a:t>
            </a:r>
            <a:r>
              <a:rPr lang="en-US" b="1" dirty="0"/>
              <a:t> </a:t>
            </a:r>
            <a:r>
              <a:rPr lang="en-US" dirty="0"/>
              <a:t>is a screen used to enter data into a database</a:t>
            </a:r>
          </a:p>
          <a:p>
            <a:pPr marL="622800" lvl="1" indent="-320400">
              <a:spcBef>
                <a:spcPts val="1000"/>
              </a:spcBef>
              <a:buClr>
                <a:srgbClr val="004A78"/>
              </a:buClr>
            </a:pPr>
            <a:r>
              <a:rPr lang="en-US" dirty="0">
                <a:solidFill>
                  <a:srgbClr val="000000"/>
                </a:solidFill>
              </a:rPr>
              <a:t>A form is made up of </a:t>
            </a:r>
            <a:r>
              <a:rPr lang="en-US" b="1" dirty="0"/>
              <a:t>controls</a:t>
            </a:r>
          </a:p>
        </p:txBody>
      </p:sp>
      <p:pic>
        <p:nvPicPr>
          <p:cNvPr id="7" name="Content Placeholder 6" descr="Two screens from Microsoft Access illustrate a database query. The screen on the left shows a query from an animal care database. A query can combine data from different tables of a database. The relationship between the tables is shown as a diagram above the query box. In this case the tblAnimal table is related to the tblOwner table by the common OwnerID field. The query is shown below the relationship diagram. This query collects the animal's name from the tblAnimal table, and the owner's name from the tblAnimal table, and sorts the results in ascending order by the animal's name. To run the query, you would click the Run icon in the Ribbon. The query results are shown in the screen to the right: each animal's name, sorted alphabetically, followed by its owner's name.">
            <a:extLst>
              <a:ext uri="{FF2B5EF4-FFF2-40B4-BE49-F238E27FC236}">
                <a16:creationId xmlns:a16="http://schemas.microsoft.com/office/drawing/2014/main" id="{7EBD14AF-55F0-4A20-BA4E-0A772F90966E}"/>
              </a:ext>
            </a:extLst>
          </p:cNvPr>
          <p:cNvPicPr>
            <a:picLocks noGrp="1" noChangeAspect="1"/>
          </p:cNvPicPr>
          <p:nvPr>
            <p:ph sz="quarter" idx="17"/>
          </p:nvPr>
        </p:nvPicPr>
        <p:blipFill>
          <a:blip r:embed="rId2"/>
          <a:stretch>
            <a:fillRect/>
          </a:stretch>
        </p:blipFill>
        <p:spPr>
          <a:xfrm>
            <a:off x="7830112" y="2771818"/>
            <a:ext cx="3864829" cy="2870117"/>
          </a:xfrm>
        </p:spPr>
      </p:pic>
    </p:spTree>
    <p:extLst>
      <p:ext uri="{BB962C8B-B14F-4D97-AF65-F5344CB8AC3E}">
        <p14:creationId xmlns:p14="http://schemas.microsoft.com/office/powerpoint/2010/main" val="14008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Database Software </a:t>
            </a:r>
            <a:r>
              <a:rPr lang="en-US" sz="2400" b="0" dirty="0"/>
              <a:t>(5 of 5)</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49"/>
            <a:ext cx="6278739" cy="4976284"/>
          </a:xfrm>
        </p:spPr>
        <p:txBody>
          <a:bodyPr/>
          <a:lstStyle/>
          <a:p>
            <a:pPr marL="0" indent="0">
              <a:buNone/>
            </a:pPr>
            <a:r>
              <a:rPr lang="en-US" dirty="0"/>
              <a:t>Manage Databases</a:t>
            </a:r>
          </a:p>
          <a:p>
            <a:r>
              <a:rPr lang="en-US" dirty="0"/>
              <a:t>Control access to the database by regulating who can use it and what parts they can see</a:t>
            </a:r>
          </a:p>
          <a:p>
            <a:r>
              <a:rPr lang="en-US" dirty="0"/>
              <a:t>Ensure data integrity and minimize data entry errors by controlling how data is entered, formatted, and stored</a:t>
            </a:r>
          </a:p>
          <a:p>
            <a:r>
              <a:rPr lang="en-US" dirty="0"/>
              <a:t>Prevent users from inadvertently changing or deleting important data</a:t>
            </a:r>
          </a:p>
          <a:p>
            <a:r>
              <a:rPr lang="en-US" dirty="0"/>
              <a:t>Control version issues</a:t>
            </a:r>
          </a:p>
          <a:p>
            <a:r>
              <a:rPr lang="en-US" dirty="0"/>
              <a:t>Manage database backup plans regularly</a:t>
            </a:r>
          </a:p>
          <a:p>
            <a:r>
              <a:rPr lang="en-US" dirty="0"/>
              <a:t>Establish security to protect data from hacker attacks</a:t>
            </a:r>
          </a:p>
        </p:txBody>
      </p:sp>
      <p:pic>
        <p:nvPicPr>
          <p:cNvPr id="7" name="Content Placeholder 6" descr="A Microsoft Access database report is shown on the left, and a database form is shown on the right. The report contains the query results from the animal care center database in an attractive format. A form contains fields where the user can enter values into the database. The form consists of labels (such as Owner ID, First Name, and Last Name), and text boxes where values can be entered.">
            <a:extLst>
              <a:ext uri="{FF2B5EF4-FFF2-40B4-BE49-F238E27FC236}">
                <a16:creationId xmlns:a16="http://schemas.microsoft.com/office/drawing/2014/main" id="{40F6AA69-1DDA-4F63-B4FD-30434B9969E6}"/>
              </a:ext>
            </a:extLst>
          </p:cNvPr>
          <p:cNvPicPr>
            <a:picLocks noGrp="1" noChangeAspect="1"/>
          </p:cNvPicPr>
          <p:nvPr>
            <p:ph sz="quarter" idx="17"/>
          </p:nvPr>
        </p:nvPicPr>
        <p:blipFill>
          <a:blip r:embed="rId2"/>
          <a:stretch>
            <a:fillRect/>
          </a:stretch>
        </p:blipFill>
        <p:spPr>
          <a:xfrm>
            <a:off x="7101012" y="1808381"/>
            <a:ext cx="4838056" cy="2260405"/>
          </a:xfrm>
        </p:spPr>
      </p:pic>
    </p:spTree>
    <p:extLst>
      <p:ext uri="{BB962C8B-B14F-4D97-AF65-F5344CB8AC3E}">
        <p14:creationId xmlns:p14="http://schemas.microsoft.com/office/powerpoint/2010/main" val="19026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Graphics Software </a:t>
            </a:r>
            <a:r>
              <a:rPr lang="en-US" sz="2400" b="0" dirty="0"/>
              <a:t>(1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5601406" cy="4502150"/>
          </a:xfrm>
        </p:spPr>
        <p:txBody>
          <a:bodyPr/>
          <a:lstStyle/>
          <a:p>
            <a:r>
              <a:rPr lang="en-US" dirty="0"/>
              <a:t>Create, view, manipulate, and print many types of digital images</a:t>
            </a:r>
          </a:p>
          <a:p>
            <a:r>
              <a:rPr lang="en-US" dirty="0"/>
              <a:t>Digital images are stored either in </a:t>
            </a:r>
            <a:r>
              <a:rPr lang="en-US" b="1" dirty="0">
                <a:solidFill>
                  <a:srgbClr val="004A78"/>
                </a:solidFill>
              </a:rPr>
              <a:t>bitmap</a:t>
            </a:r>
            <a:r>
              <a:rPr lang="en-US" dirty="0"/>
              <a:t>, sometimes called </a:t>
            </a:r>
            <a:r>
              <a:rPr lang="en-US" b="1" dirty="0">
                <a:solidFill>
                  <a:srgbClr val="004A78"/>
                </a:solidFill>
              </a:rPr>
              <a:t>raster</a:t>
            </a:r>
            <a:r>
              <a:rPr lang="en-US" dirty="0"/>
              <a:t>, or </a:t>
            </a:r>
            <a:r>
              <a:rPr lang="en-US" b="1" dirty="0">
                <a:solidFill>
                  <a:srgbClr val="004A78"/>
                </a:solidFill>
              </a:rPr>
              <a:t>vector</a:t>
            </a:r>
            <a:r>
              <a:rPr lang="en-US" b="1" dirty="0"/>
              <a:t> </a:t>
            </a:r>
            <a:r>
              <a:rPr lang="en-US" dirty="0"/>
              <a:t>format</a:t>
            </a:r>
          </a:p>
          <a:p>
            <a:pPr marL="622800" lvl="1" indent="-320400">
              <a:spcBef>
                <a:spcPts val="1000"/>
              </a:spcBef>
              <a:buClr>
                <a:srgbClr val="004A78"/>
              </a:buClr>
            </a:pPr>
            <a:r>
              <a:rPr lang="en-US" dirty="0">
                <a:solidFill>
                  <a:srgbClr val="000000"/>
                </a:solidFill>
              </a:rPr>
              <a:t>Bitmap images are based on </a:t>
            </a:r>
            <a:r>
              <a:rPr lang="en-US" b="1" dirty="0"/>
              <a:t>pixels</a:t>
            </a:r>
          </a:p>
          <a:p>
            <a:pPr marL="622800" lvl="1" indent="-320400">
              <a:spcBef>
                <a:spcPts val="1000"/>
              </a:spcBef>
              <a:buClr>
                <a:srgbClr val="004A78"/>
              </a:buClr>
            </a:pPr>
            <a:r>
              <a:rPr lang="en-US" dirty="0">
                <a:solidFill>
                  <a:srgbClr val="000000"/>
                </a:solidFill>
              </a:rPr>
              <a:t>Vector graphics use mathematical formulas to define their appearance</a:t>
            </a:r>
          </a:p>
          <a:p>
            <a:pPr marL="622800" lvl="1" indent="-320400">
              <a:spcBef>
                <a:spcPts val="1000"/>
              </a:spcBef>
              <a:buClr>
                <a:srgbClr val="004A78"/>
              </a:buClr>
            </a:pPr>
            <a:r>
              <a:rPr lang="en-US" dirty="0">
                <a:solidFill>
                  <a:srgbClr val="000000"/>
                </a:solidFill>
              </a:rPr>
              <a:t>Most </a:t>
            </a:r>
            <a:r>
              <a:rPr lang="en-US" b="1" dirty="0"/>
              <a:t>clip art </a:t>
            </a:r>
            <a:r>
              <a:rPr lang="en-US" dirty="0">
                <a:solidFill>
                  <a:srgbClr val="000000"/>
                </a:solidFill>
              </a:rPr>
              <a:t>images are stored as vector graphics</a:t>
            </a:r>
          </a:p>
        </p:txBody>
      </p:sp>
      <p:pic>
        <p:nvPicPr>
          <p:cNvPr id="7" name="Content Placeholder 6" descr="Two versions of the same image are shown: on the left is a vector graphic of a cartoon apple with a small sector enlarged and popped out. On the right is a bitmap image of the same graphic. Vector graphics can be enlarged without losing quality, as seen in the smooth edges on the enlarged section of the apple on in the vector graphic. Bitmap images can lose quality and appear pixelated or blurry when enlarged, as shown by the blurry edges of the enlarged section of the bitmap image on the right.">
            <a:extLst>
              <a:ext uri="{FF2B5EF4-FFF2-40B4-BE49-F238E27FC236}">
                <a16:creationId xmlns:a16="http://schemas.microsoft.com/office/drawing/2014/main" id="{014798A0-C074-4B15-8545-CA061FC1C490}"/>
              </a:ext>
            </a:extLst>
          </p:cNvPr>
          <p:cNvPicPr>
            <a:picLocks noGrp="1" noChangeAspect="1"/>
          </p:cNvPicPr>
          <p:nvPr>
            <p:ph sz="quarter" idx="17"/>
          </p:nvPr>
        </p:nvPicPr>
        <p:blipFill>
          <a:blip r:embed="rId2"/>
          <a:stretch>
            <a:fillRect/>
          </a:stretch>
        </p:blipFill>
        <p:spPr>
          <a:xfrm>
            <a:off x="7026079" y="1434023"/>
            <a:ext cx="4246249" cy="2700902"/>
          </a:xfrm>
        </p:spPr>
      </p:pic>
    </p:spTree>
    <p:extLst>
      <p:ext uri="{BB962C8B-B14F-4D97-AF65-F5344CB8AC3E}">
        <p14:creationId xmlns:p14="http://schemas.microsoft.com/office/powerpoint/2010/main" val="360237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Graphics Software </a:t>
            </a:r>
            <a:r>
              <a:rPr lang="en-US" sz="2400" b="0" dirty="0"/>
              <a:t>(2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6230606" cy="4940928"/>
          </a:xfrm>
        </p:spPr>
        <p:txBody>
          <a:bodyPr/>
          <a:lstStyle/>
          <a:p>
            <a:pPr marL="0" indent="0">
              <a:buNone/>
            </a:pPr>
            <a:r>
              <a:rPr lang="en-US" dirty="0"/>
              <a:t>Key Features</a:t>
            </a:r>
          </a:p>
          <a:p>
            <a:r>
              <a:rPr lang="en-US" dirty="0"/>
              <a:t>Use a mouse or stylus to draw on the screen using a crayon, pencil, paintbrush, or calligraphy pen</a:t>
            </a:r>
          </a:p>
          <a:p>
            <a:r>
              <a:rPr lang="en-US" dirty="0"/>
              <a:t>Use shape tools to create lines, circles, rectangles, arrows, and callouts</a:t>
            </a:r>
          </a:p>
          <a:p>
            <a:r>
              <a:rPr lang="en-US" dirty="0"/>
              <a:t>Use color palettes to specify colors for shapes, lines, and borders</a:t>
            </a:r>
          </a:p>
          <a:p>
            <a:r>
              <a:rPr lang="en-US" dirty="0"/>
              <a:t>Add filters and effects to provide visual interest, and adjust brightness and contrast</a:t>
            </a:r>
          </a:p>
          <a:p>
            <a:r>
              <a:rPr lang="en-US" dirty="0"/>
              <a:t>Add text to graphics</a:t>
            </a:r>
          </a:p>
          <a:p>
            <a:r>
              <a:rPr lang="en-US" dirty="0"/>
              <a:t>Crop or resize an image</a:t>
            </a:r>
          </a:p>
        </p:txBody>
      </p:sp>
      <p:pic>
        <p:nvPicPr>
          <p:cNvPr id="7" name="Content Placeholder 6" descr="A Microsoft Paint screenshot illustrates common paint program features. It shows a photo of the ruins of a castle and a stone wall in the main part of the screen, with the text, Our Visit to Ireland. Paint programs include tools to add such text, stored as vector graphics. A menu above the photo has text formatting options for font family, size, color, and alignment. To the left of the photo are two columns of freehand drawing tools such as pencils, pens, brushes, paints, and colors, as well as tools to draw shapes and lines. To the right of the photo is a pane where you can change the coloring of photos or place different image elements in layers.">
            <a:extLst>
              <a:ext uri="{FF2B5EF4-FFF2-40B4-BE49-F238E27FC236}">
                <a16:creationId xmlns:a16="http://schemas.microsoft.com/office/drawing/2014/main" id="{A44F7378-A156-431C-B009-9307E795FF19}"/>
              </a:ext>
            </a:extLst>
          </p:cNvPr>
          <p:cNvPicPr>
            <a:picLocks noGrp="1" noChangeAspect="1"/>
          </p:cNvPicPr>
          <p:nvPr>
            <p:ph sz="quarter" idx="17"/>
          </p:nvPr>
        </p:nvPicPr>
        <p:blipFill>
          <a:blip r:embed="rId2"/>
          <a:stretch>
            <a:fillRect/>
          </a:stretch>
        </p:blipFill>
        <p:spPr>
          <a:xfrm>
            <a:off x="7560684" y="1289050"/>
            <a:ext cx="3664977" cy="2319154"/>
          </a:xfrm>
        </p:spPr>
      </p:pic>
      <p:pic>
        <p:nvPicPr>
          <p:cNvPr id="10" name="Content Placeholder 9" descr="Microsoft Paint 3D shows 3D models of a seagull and a songbird in the main screen. The seagull is selected and has rotation handles. You can rotate 3D models in Paint 3D to visualize an object from a variety of views. In a panel to the right, a 3D library provides a variety of 3D models (in this case birds are displayed) with which to create three-dimensional drawings.">
            <a:extLst>
              <a:ext uri="{FF2B5EF4-FFF2-40B4-BE49-F238E27FC236}">
                <a16:creationId xmlns:a16="http://schemas.microsoft.com/office/drawing/2014/main" id="{4B093E0D-E3F0-4B31-9301-A936FA56757F}"/>
              </a:ext>
            </a:extLst>
          </p:cNvPr>
          <p:cNvPicPr>
            <a:picLocks noGrp="1" noChangeAspect="1"/>
          </p:cNvPicPr>
          <p:nvPr>
            <p:ph sz="quarter" idx="18"/>
          </p:nvPr>
        </p:nvPicPr>
        <p:blipFill>
          <a:blip r:embed="rId3"/>
          <a:stretch>
            <a:fillRect/>
          </a:stretch>
        </p:blipFill>
        <p:spPr>
          <a:xfrm>
            <a:off x="7599376" y="3823649"/>
            <a:ext cx="3849988" cy="2379429"/>
          </a:xfrm>
        </p:spPr>
      </p:pic>
    </p:spTree>
    <p:extLst>
      <p:ext uri="{BB962C8B-B14F-4D97-AF65-F5344CB8AC3E}">
        <p14:creationId xmlns:p14="http://schemas.microsoft.com/office/powerpoint/2010/main" val="4280739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Graphics Software </a:t>
            </a:r>
            <a:r>
              <a:rPr lang="en-US" sz="2400" b="0" dirty="0"/>
              <a:t>(3 of 4)</a:t>
            </a:r>
            <a:endParaRPr lang="en-IN" sz="2400" dirty="0"/>
          </a:p>
        </p:txBody>
      </p:sp>
      <p:sp>
        <p:nvSpPr>
          <p:cNvPr id="4" name="Content Placeholder 3">
            <a:extLst>
              <a:ext uri="{FF2B5EF4-FFF2-40B4-BE49-F238E27FC236}">
                <a16:creationId xmlns:a16="http://schemas.microsoft.com/office/drawing/2014/main" id="{FCE66504-9753-468C-929F-47198997E722}"/>
              </a:ext>
            </a:extLst>
          </p:cNvPr>
          <p:cNvSpPr>
            <a:spLocks noGrp="1"/>
          </p:cNvSpPr>
          <p:nvPr>
            <p:ph sz="quarter" idx="16"/>
          </p:nvPr>
        </p:nvSpPr>
        <p:spPr>
          <a:xfrm>
            <a:off x="742950" y="1289051"/>
            <a:ext cx="5057349" cy="274278"/>
          </a:xfrm>
        </p:spPr>
        <p:txBody>
          <a:bodyPr/>
          <a:lstStyle/>
          <a:p>
            <a:r>
              <a:rPr lang="en-IN" sz="2000" b="1" dirty="0"/>
              <a:t>Table 5-11:</a:t>
            </a:r>
            <a:r>
              <a:rPr lang="en-IN" sz="2000" dirty="0"/>
              <a:t> Popular graphics formats</a:t>
            </a:r>
          </a:p>
        </p:txBody>
      </p:sp>
      <p:graphicFrame>
        <p:nvGraphicFramePr>
          <p:cNvPr id="6" name="Content Placeholder 5" descr="Table is accessible to screen readers">
            <a:extLst>
              <a:ext uri="{FF2B5EF4-FFF2-40B4-BE49-F238E27FC236}">
                <a16:creationId xmlns:a16="http://schemas.microsoft.com/office/drawing/2014/main" id="{6FB27C02-D129-4D24-ADB5-FA40B19FAB44}"/>
              </a:ext>
            </a:extLst>
          </p:cNvPr>
          <p:cNvGraphicFramePr>
            <a:graphicFrameLocks noGrp="1"/>
          </p:cNvGraphicFramePr>
          <p:nvPr>
            <p:ph sz="quarter" idx="17"/>
            <p:extLst>
              <p:ext uri="{D42A27DB-BD31-4B8C-83A1-F6EECF244321}">
                <p14:modId xmlns:p14="http://schemas.microsoft.com/office/powerpoint/2010/main" val="2933506973"/>
              </p:ext>
            </p:extLst>
          </p:nvPr>
        </p:nvGraphicFramePr>
        <p:xfrm>
          <a:off x="742950" y="1707211"/>
          <a:ext cx="10819785" cy="4541520"/>
        </p:xfrm>
        <a:graphic>
          <a:graphicData uri="http://schemas.openxmlformats.org/drawingml/2006/table">
            <a:tbl>
              <a:tblPr firstRow="1" bandRow="1">
                <a:tableStyleId>{5C22544A-7EE6-4342-B048-85BDC9FD1C3A}</a:tableStyleId>
              </a:tblPr>
              <a:tblGrid>
                <a:gridCol w="2767166">
                  <a:extLst>
                    <a:ext uri="{9D8B030D-6E8A-4147-A177-3AD203B41FA5}">
                      <a16:colId xmlns:a16="http://schemas.microsoft.com/office/drawing/2014/main" val="447740314"/>
                    </a:ext>
                  </a:extLst>
                </a:gridCol>
                <a:gridCol w="1203993">
                  <a:extLst>
                    <a:ext uri="{9D8B030D-6E8A-4147-A177-3AD203B41FA5}">
                      <a16:colId xmlns:a16="http://schemas.microsoft.com/office/drawing/2014/main" val="3316678373"/>
                    </a:ext>
                  </a:extLst>
                </a:gridCol>
                <a:gridCol w="6848626">
                  <a:extLst>
                    <a:ext uri="{9D8B030D-6E8A-4147-A177-3AD203B41FA5}">
                      <a16:colId xmlns:a16="http://schemas.microsoft.com/office/drawing/2014/main" val="469040913"/>
                    </a:ext>
                  </a:extLst>
                </a:gridCol>
              </a:tblGrid>
              <a:tr h="251418">
                <a:tc>
                  <a:txBody>
                    <a:bodyPr/>
                    <a:lstStyle/>
                    <a:p>
                      <a:r>
                        <a:rPr lang="en-IN" sz="1600" b="1" dirty="0">
                          <a:solidFill>
                            <a:sysClr val="windowText" lastClr="000000"/>
                          </a:solidFill>
                          <a:latin typeface="Arial" panose="020B0604020202020204" pitchFamily="34" charset="0"/>
                          <a:cs typeface="Arial" panose="020B0604020202020204" pitchFamily="34" charset="0"/>
                        </a:rPr>
                        <a:t>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Extension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Description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61428259"/>
                  </a:ext>
                </a:extLst>
              </a:tr>
              <a:tr h="434267">
                <a:tc>
                  <a:txBody>
                    <a:bodyPr/>
                    <a:lstStyle/>
                    <a:p>
                      <a:r>
                        <a:rPr lang="en-IN" sz="1600" b="0" dirty="0">
                          <a:solidFill>
                            <a:sysClr val="windowText" lastClr="000000"/>
                          </a:solidFill>
                          <a:latin typeface="Arial" panose="020B0604020202020204" pitchFamily="34" charset="0"/>
                          <a:cs typeface="Arial" panose="020B0604020202020204" pitchFamily="34" charset="0"/>
                        </a:rPr>
                        <a:t>Bitmap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.bmp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Uncompressed file format that codes a value for each pixel. Files can be large.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8945383"/>
                  </a:ext>
                </a:extLst>
              </a:tr>
              <a:tr h="617116">
                <a:tc>
                  <a:txBody>
                    <a:bodyPr/>
                    <a:lstStyle/>
                    <a:p>
                      <a:r>
                        <a:rPr lang="en-IN" sz="1600" b="0" dirty="0">
                          <a:solidFill>
                            <a:sysClr val="windowText" lastClr="000000"/>
                          </a:solidFill>
                          <a:latin typeface="Arial" panose="020B0604020202020204" pitchFamily="34" charset="0"/>
                          <a:cs typeface="Arial" panose="020B0604020202020204" pitchFamily="34" charset="0"/>
                        </a:rPr>
                        <a:t>T</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I</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F</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err="1">
                          <a:solidFill>
                            <a:sysClr val="windowText" lastClr="000000"/>
                          </a:solidFill>
                          <a:latin typeface="Arial" panose="020B0604020202020204" pitchFamily="34" charset="0"/>
                          <a:cs typeface="Arial" panose="020B0604020202020204" pitchFamily="34" charset="0"/>
                        </a:rPr>
                        <a:t>F</a:t>
                      </a:r>
                      <a:r>
                        <a:rPr lang="en-IN" sz="1600" b="0" dirty="0">
                          <a:solidFill>
                            <a:sysClr val="windowText" lastClr="000000"/>
                          </a:solidFill>
                          <a:latin typeface="Arial" panose="020B0604020202020204" pitchFamily="34" charset="0"/>
                          <a:cs typeface="Arial" panose="020B0604020202020204" pitchFamily="34" charset="0"/>
                        </a:rPr>
                        <a:t> (Tagged Image File Format)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.tiff</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Large image format commonly used for print publishing because it maintains quality. Avoid using on webpages because of the large file sizes.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55004263"/>
                  </a:ext>
                </a:extLst>
              </a:tr>
              <a:tr h="617116">
                <a:tc>
                  <a:txBody>
                    <a:bodyPr/>
                    <a:lstStyle/>
                    <a:p>
                      <a:r>
                        <a:rPr lang="en-IN" sz="1600" b="0" dirty="0">
                          <a:solidFill>
                            <a:sysClr val="windowText" lastClr="000000"/>
                          </a:solidFill>
                          <a:latin typeface="Arial" panose="020B0604020202020204" pitchFamily="34" charset="0"/>
                          <a:cs typeface="Arial" panose="020B0604020202020204" pitchFamily="34" charset="0"/>
                        </a:rPr>
                        <a:t>J</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P</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E</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G (Joint Photographic Experts Group)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.jpg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A compressed image file format usually used to save photos taken with digital cameras. Useful for images on webpages and in documents, because they have high quality and small file sizes.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44489656"/>
                  </a:ext>
                </a:extLst>
              </a:tr>
              <a:tr h="434267">
                <a:tc>
                  <a:txBody>
                    <a:bodyPr/>
                    <a:lstStyle/>
                    <a:p>
                      <a:r>
                        <a:rPr lang="en-IN" sz="1600" b="0" dirty="0">
                          <a:solidFill>
                            <a:sysClr val="windowText" lastClr="000000"/>
                          </a:solidFill>
                          <a:latin typeface="Arial" panose="020B0604020202020204" pitchFamily="34" charset="0"/>
                          <a:cs typeface="Arial" panose="020B0604020202020204" pitchFamily="34" charset="0"/>
                        </a:rPr>
                        <a:t>G</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I</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F (Graphics Interchange Format)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.gif</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A proprietary compressed graphics format that supports images with animation and transparent backgrounds.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47878617"/>
                  </a:ext>
                </a:extLst>
              </a:tr>
              <a:tr h="617116">
                <a:tc>
                  <a:txBody>
                    <a:bodyPr/>
                    <a:lstStyle/>
                    <a:p>
                      <a:r>
                        <a:rPr lang="en-IN" sz="1600" b="0" dirty="0">
                          <a:solidFill>
                            <a:sysClr val="windowText" lastClr="000000"/>
                          </a:solidFill>
                          <a:latin typeface="Arial" panose="020B0604020202020204" pitchFamily="34" charset="0"/>
                          <a:cs typeface="Arial" panose="020B0604020202020204" pitchFamily="34" charset="0"/>
                        </a:rPr>
                        <a:t>P</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N</a:t>
                      </a:r>
                      <a:r>
                        <a:rPr lang="en-IN" sz="100" b="0" dirty="0">
                          <a:solidFill>
                            <a:sysClr val="windowText" lastClr="000000"/>
                          </a:solidFill>
                          <a:latin typeface="Arial" panose="020B0604020202020204" pitchFamily="34" charset="0"/>
                          <a:cs typeface="Arial" panose="020B0604020202020204" pitchFamily="34" charset="0"/>
                        </a:rPr>
                        <a:t> </a:t>
                      </a:r>
                      <a:r>
                        <a:rPr lang="en-IN" sz="1600" b="0" dirty="0">
                          <a:solidFill>
                            <a:sysClr val="windowText" lastClr="000000"/>
                          </a:solidFill>
                          <a:latin typeface="Arial" panose="020B0604020202020204" pitchFamily="34" charset="0"/>
                          <a:cs typeface="Arial" panose="020B0604020202020204" pitchFamily="34" charset="0"/>
                        </a:rPr>
                        <a:t>G (Portable Networks Graphics)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.png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An open compressed format that has replaced GIF in many cases. Supports images with transparent backgrounds. Low resolution images that you can edit without losing quality. Great for use on webpages.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42070312"/>
                  </a:ext>
                </a:extLst>
              </a:tr>
              <a:tr h="434267">
                <a:tc>
                  <a:txBody>
                    <a:bodyPr/>
                    <a:lstStyle/>
                    <a:p>
                      <a:r>
                        <a:rPr lang="en-IN" sz="1600" b="0" dirty="0">
                          <a:solidFill>
                            <a:sysClr val="windowText" lastClr="000000"/>
                          </a:solidFill>
                          <a:latin typeface="Arial" panose="020B0604020202020204" pitchFamily="34" charset="0"/>
                          <a:cs typeface="Arial" panose="020B0604020202020204" pitchFamily="34" charset="0"/>
                        </a:rPr>
                        <a:t>Raw data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.raw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en-IN" sz="1600" dirty="0">
                          <a:solidFill>
                            <a:sysClr val="windowText" lastClr="000000"/>
                          </a:solidFill>
                          <a:latin typeface="Arial" panose="020B0604020202020204" pitchFamily="34" charset="0"/>
                          <a:cs typeface="Arial" panose="020B0604020202020204" pitchFamily="34" charset="0"/>
                        </a:rPr>
                        <a:t>Uncompressed and unprocessed data from a digital camera, Usually used by professional photographers.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59936981"/>
                  </a:ext>
                </a:extLst>
              </a:tr>
            </a:tbl>
          </a:graphicData>
        </a:graphic>
      </p:graphicFrame>
    </p:spTree>
    <p:extLst>
      <p:ext uri="{BB962C8B-B14F-4D97-AF65-F5344CB8AC3E}">
        <p14:creationId xmlns:p14="http://schemas.microsoft.com/office/powerpoint/2010/main" val="357283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1071-1A63-4BA9-9DB4-A75B3DC5A64D}"/>
              </a:ext>
            </a:extLst>
          </p:cNvPr>
          <p:cNvSpPr>
            <a:spLocks noGrp="1"/>
          </p:cNvSpPr>
          <p:nvPr>
            <p:ph type="title"/>
          </p:nvPr>
        </p:nvSpPr>
        <p:spPr/>
        <p:txBody>
          <a:bodyPr/>
          <a:lstStyle/>
          <a:p>
            <a:r>
              <a:rPr lang="en-US" dirty="0"/>
              <a:t>How Apps are Used in Daily Computing Life</a:t>
            </a:r>
            <a:endParaRPr lang="en-IN" sz="2400" dirty="0"/>
          </a:p>
        </p:txBody>
      </p:sp>
      <p:sp>
        <p:nvSpPr>
          <p:cNvPr id="3" name="Content Placeholder 2">
            <a:extLst>
              <a:ext uri="{FF2B5EF4-FFF2-40B4-BE49-F238E27FC236}">
                <a16:creationId xmlns:a16="http://schemas.microsoft.com/office/drawing/2014/main" id="{250CF396-73E9-4780-94D4-464B56C7A34E}"/>
              </a:ext>
            </a:extLst>
          </p:cNvPr>
          <p:cNvSpPr>
            <a:spLocks noGrp="1"/>
          </p:cNvSpPr>
          <p:nvPr>
            <p:ph sz="quarter" idx="16"/>
          </p:nvPr>
        </p:nvSpPr>
        <p:spPr>
          <a:xfrm>
            <a:off x="742950" y="1289050"/>
            <a:ext cx="10706100" cy="1431572"/>
          </a:xfrm>
        </p:spPr>
        <p:txBody>
          <a:bodyPr/>
          <a:lstStyle/>
          <a:p>
            <a:r>
              <a:rPr lang="en-US" dirty="0"/>
              <a:t>Describe the purpose of each key type of app</a:t>
            </a:r>
          </a:p>
          <a:p>
            <a:r>
              <a:rPr lang="en-US" dirty="0"/>
              <a:t>Explain the differences between native and web apps</a:t>
            </a:r>
          </a:p>
          <a:p>
            <a:r>
              <a:rPr lang="en-US" dirty="0"/>
              <a:t>Summarize current trends in app development</a:t>
            </a:r>
          </a:p>
        </p:txBody>
      </p:sp>
      <p:pic>
        <p:nvPicPr>
          <p:cNvPr id="7" name="Content Placeholder 6" descr="Screens from three different versions of Microsoft Word are shown: Microsoft Word installed on a computer, Word online web app in a browser, and Microsoft Word mobile app on a smartphone. All three screens show similar content but in slightly different format.">
            <a:extLst>
              <a:ext uri="{FF2B5EF4-FFF2-40B4-BE49-F238E27FC236}">
                <a16:creationId xmlns:a16="http://schemas.microsoft.com/office/drawing/2014/main" id="{B1CBF96C-B6C7-403B-8CAB-A26892E8F554}"/>
              </a:ext>
            </a:extLst>
          </p:cNvPr>
          <p:cNvPicPr>
            <a:picLocks noGrp="1" noChangeAspect="1"/>
          </p:cNvPicPr>
          <p:nvPr>
            <p:ph sz="quarter" idx="17"/>
          </p:nvPr>
        </p:nvPicPr>
        <p:blipFill>
          <a:blip r:embed="rId2"/>
          <a:stretch>
            <a:fillRect/>
          </a:stretch>
        </p:blipFill>
        <p:spPr>
          <a:xfrm>
            <a:off x="3074151" y="2985755"/>
            <a:ext cx="5489656" cy="2978813"/>
          </a:xfrm>
        </p:spPr>
      </p:pic>
    </p:spTree>
    <p:extLst>
      <p:ext uri="{BB962C8B-B14F-4D97-AF65-F5344CB8AC3E}">
        <p14:creationId xmlns:p14="http://schemas.microsoft.com/office/powerpoint/2010/main" val="420360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34CC-ACC5-4350-82D2-ECD70C3D5FBD}"/>
              </a:ext>
            </a:extLst>
          </p:cNvPr>
          <p:cNvSpPr>
            <a:spLocks noGrp="1"/>
          </p:cNvSpPr>
          <p:nvPr>
            <p:ph type="title"/>
          </p:nvPr>
        </p:nvSpPr>
        <p:spPr/>
        <p:txBody>
          <a:bodyPr/>
          <a:lstStyle/>
          <a:p>
            <a:r>
              <a:rPr lang="en-US" dirty="0"/>
              <a:t>Graphics Software </a:t>
            </a:r>
            <a:r>
              <a:rPr lang="en-US" sz="2400" b="0" dirty="0"/>
              <a:t>(4 of 4)</a:t>
            </a:r>
            <a:endParaRPr lang="en-IN" sz="2400" dirty="0"/>
          </a:p>
        </p:txBody>
      </p:sp>
      <p:sp>
        <p:nvSpPr>
          <p:cNvPr id="3" name="Content Placeholder 2">
            <a:extLst>
              <a:ext uri="{FF2B5EF4-FFF2-40B4-BE49-F238E27FC236}">
                <a16:creationId xmlns:a16="http://schemas.microsoft.com/office/drawing/2014/main" id="{BAFD1347-3968-4AAF-B48C-8D68D25B2845}"/>
              </a:ext>
            </a:extLst>
          </p:cNvPr>
          <p:cNvSpPr>
            <a:spLocks noGrp="1"/>
          </p:cNvSpPr>
          <p:nvPr>
            <p:ph sz="quarter" idx="16"/>
          </p:nvPr>
        </p:nvSpPr>
        <p:spPr>
          <a:xfrm>
            <a:off x="742950" y="1289050"/>
            <a:ext cx="6651272" cy="4265083"/>
          </a:xfrm>
        </p:spPr>
        <p:txBody>
          <a:bodyPr/>
          <a:lstStyle/>
          <a:p>
            <a:pPr marL="0" indent="0">
              <a:buNone/>
            </a:pPr>
            <a:r>
              <a:rPr lang="en-US" dirty="0"/>
              <a:t>Types of Apps</a:t>
            </a:r>
          </a:p>
          <a:p>
            <a:r>
              <a:rPr lang="en-US" b="1" dirty="0">
                <a:solidFill>
                  <a:srgbClr val="004A78"/>
                </a:solidFill>
              </a:rPr>
              <a:t>Paint apps</a:t>
            </a:r>
            <a:r>
              <a:rPr lang="en-US" dirty="0">
                <a:solidFill>
                  <a:srgbClr val="004A78"/>
                </a:solidFill>
              </a:rPr>
              <a:t> </a:t>
            </a:r>
            <a:r>
              <a:rPr lang="en-US" dirty="0"/>
              <a:t>draw pictures, shapes, and other graphics with various on-screen tools</a:t>
            </a:r>
          </a:p>
          <a:p>
            <a:r>
              <a:rPr lang="en-US" b="1" dirty="0">
                <a:solidFill>
                  <a:srgbClr val="004A78"/>
                </a:solidFill>
              </a:rPr>
              <a:t>Photo and image editing apps </a:t>
            </a:r>
            <a:r>
              <a:rPr lang="en-US" dirty="0"/>
              <a:t>provide the capabilities of paint apps and let you enhance and modify existing photos and images</a:t>
            </a:r>
          </a:p>
          <a:p>
            <a:r>
              <a:rPr lang="en-US" b="1" dirty="0">
                <a:solidFill>
                  <a:srgbClr val="004A78"/>
                </a:solidFill>
              </a:rPr>
              <a:t>Video editing apps </a:t>
            </a:r>
            <a:r>
              <a:rPr lang="en-US" dirty="0"/>
              <a:t>allow you to modify a clip and typically include audio editing capabilities</a:t>
            </a:r>
          </a:p>
          <a:p>
            <a:r>
              <a:rPr lang="en-US" b="1" dirty="0">
                <a:solidFill>
                  <a:srgbClr val="004A78"/>
                </a:solidFill>
              </a:rPr>
              <a:t>Drawing apps </a:t>
            </a:r>
            <a:r>
              <a:rPr lang="en-US" dirty="0"/>
              <a:t>let you create simple, two-dimensional images, typically vector graphics</a:t>
            </a:r>
          </a:p>
        </p:txBody>
      </p:sp>
      <p:pic>
        <p:nvPicPr>
          <p:cNvPr id="8" name="Content Placeholder 7" descr="Two smartphone screens side by side show options for adjusting a photo's appearance in the Fotor app. In the left photo, brightness is adjusted. In the right photo, the tint (color) is adjusted. With a photo editing app, you also can adjust contrast, saturation, and sharpness.">
            <a:extLst>
              <a:ext uri="{FF2B5EF4-FFF2-40B4-BE49-F238E27FC236}">
                <a16:creationId xmlns:a16="http://schemas.microsoft.com/office/drawing/2014/main" id="{68449161-7C84-456D-936E-BC8EF14436B8}"/>
              </a:ext>
            </a:extLst>
          </p:cNvPr>
          <p:cNvPicPr>
            <a:picLocks noGrp="1" noChangeAspect="1"/>
          </p:cNvPicPr>
          <p:nvPr>
            <p:ph sz="quarter" idx="17"/>
          </p:nvPr>
        </p:nvPicPr>
        <p:blipFill>
          <a:blip r:embed="rId2"/>
          <a:stretch>
            <a:fillRect/>
          </a:stretch>
        </p:blipFill>
        <p:spPr>
          <a:xfrm>
            <a:off x="8555414" y="1114799"/>
            <a:ext cx="2069352" cy="1397661"/>
          </a:xfrm>
        </p:spPr>
      </p:pic>
      <p:pic>
        <p:nvPicPr>
          <p:cNvPr id="10" name="Content Placeholder 9" descr="In the Google Photos app on a smartphone, the word &quot;Food&quot; is entered in the search box at the top of the screen, and photos of food are displayed by date.">
            <a:extLst>
              <a:ext uri="{FF2B5EF4-FFF2-40B4-BE49-F238E27FC236}">
                <a16:creationId xmlns:a16="http://schemas.microsoft.com/office/drawing/2014/main" id="{457B979F-E316-49EE-87A5-879BD49ADEAE}"/>
              </a:ext>
            </a:extLst>
          </p:cNvPr>
          <p:cNvPicPr>
            <a:picLocks noGrp="1" noChangeAspect="1"/>
          </p:cNvPicPr>
          <p:nvPr>
            <p:ph sz="quarter" idx="18"/>
          </p:nvPr>
        </p:nvPicPr>
        <p:blipFill>
          <a:blip r:embed="rId3"/>
          <a:stretch>
            <a:fillRect/>
          </a:stretch>
        </p:blipFill>
        <p:spPr>
          <a:xfrm>
            <a:off x="8612492" y="2663931"/>
            <a:ext cx="2016114" cy="1913658"/>
          </a:xfrm>
        </p:spPr>
      </p:pic>
      <p:pic>
        <p:nvPicPr>
          <p:cNvPr id="12" name="Content Placeholder 11" descr="A video is being edited in the FilmoraGo app. A frame from the video is displayed in the main screen and video controls including a Play button and duration timer are overlaid on the frame. Below the frame are video editing options and a button to click to select the clip to edit.">
            <a:extLst>
              <a:ext uri="{FF2B5EF4-FFF2-40B4-BE49-F238E27FC236}">
                <a16:creationId xmlns:a16="http://schemas.microsoft.com/office/drawing/2014/main" id="{50B2D0D1-D561-45BC-9D10-C9288E113BA8}"/>
              </a:ext>
            </a:extLst>
          </p:cNvPr>
          <p:cNvPicPr>
            <a:picLocks noGrp="1" noChangeAspect="1"/>
          </p:cNvPicPr>
          <p:nvPr>
            <p:ph sz="quarter" idx="19"/>
          </p:nvPr>
        </p:nvPicPr>
        <p:blipFill>
          <a:blip r:embed="rId4"/>
          <a:stretch>
            <a:fillRect/>
          </a:stretch>
        </p:blipFill>
        <p:spPr>
          <a:xfrm>
            <a:off x="8432040" y="4742832"/>
            <a:ext cx="2467331" cy="1411642"/>
          </a:xfrm>
        </p:spPr>
      </p:pic>
    </p:spTree>
    <p:extLst>
      <p:ext uri="{BB962C8B-B14F-4D97-AF65-F5344CB8AC3E}">
        <p14:creationId xmlns:p14="http://schemas.microsoft.com/office/powerpoint/2010/main" val="35542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The Purpose of Each Key Type of App </a:t>
            </a:r>
            <a:r>
              <a:rPr lang="en-US" sz="2400" b="0" dirty="0"/>
              <a:t>(1 of 4)</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6019094" cy="4682772"/>
          </a:xfrm>
        </p:spPr>
        <p:txBody>
          <a:bodyPr/>
          <a:lstStyle/>
          <a:p>
            <a:r>
              <a:rPr lang="en-US" b="1" dirty="0">
                <a:solidFill>
                  <a:srgbClr val="004A78"/>
                </a:solidFill>
              </a:rPr>
              <a:t>Application software</a:t>
            </a:r>
            <a:r>
              <a:rPr lang="en-US" dirty="0"/>
              <a:t>: programs that help you perform specific tasks when using your computer or device</a:t>
            </a:r>
          </a:p>
          <a:p>
            <a:pPr marL="622800" lvl="1" indent="-320400">
              <a:spcBef>
                <a:spcPts val="1000"/>
              </a:spcBef>
              <a:buClr>
                <a:srgbClr val="004A78"/>
              </a:buClr>
            </a:pPr>
            <a:r>
              <a:rPr lang="en-US" dirty="0">
                <a:solidFill>
                  <a:srgbClr val="000000"/>
                </a:solidFill>
              </a:rPr>
              <a:t>Productivity apps: allow one to create documents for business and personal use Graphics and media apps: allow one to interact with digital media</a:t>
            </a:r>
          </a:p>
          <a:p>
            <a:pPr marL="622800" lvl="1" indent="-320400">
              <a:spcBef>
                <a:spcPts val="1000"/>
              </a:spcBef>
              <a:buClr>
                <a:srgbClr val="004A78"/>
              </a:buClr>
            </a:pPr>
            <a:r>
              <a:rPr lang="en-US" dirty="0">
                <a:solidFill>
                  <a:srgbClr val="000000"/>
                </a:solidFill>
              </a:rPr>
              <a:t>Personal interest apps: give one tools to pursue interests</a:t>
            </a:r>
          </a:p>
          <a:p>
            <a:pPr marL="622800" lvl="1" indent="-320400">
              <a:spcBef>
                <a:spcPts val="1000"/>
              </a:spcBef>
              <a:buClr>
                <a:srgbClr val="004A78"/>
              </a:buClr>
            </a:pPr>
            <a:r>
              <a:rPr lang="en-US" dirty="0">
                <a:solidFill>
                  <a:srgbClr val="000000"/>
                </a:solidFill>
              </a:rPr>
              <a:t>Communications apps: provide tools for sharing or receiving information</a:t>
            </a:r>
          </a:p>
          <a:p>
            <a:pPr marL="622800" lvl="1" indent="-320400">
              <a:spcBef>
                <a:spcPts val="1000"/>
              </a:spcBef>
              <a:buClr>
                <a:srgbClr val="004A78"/>
              </a:buClr>
            </a:pPr>
            <a:r>
              <a:rPr lang="en-US" dirty="0">
                <a:solidFill>
                  <a:srgbClr val="000000"/>
                </a:solidFill>
              </a:rPr>
              <a:t>Device management apps: provide tools for maintaining a computer or device</a:t>
            </a:r>
          </a:p>
        </p:txBody>
      </p:sp>
      <p:pic>
        <p:nvPicPr>
          <p:cNvPr id="7" name="Content Placeholder 6" descr="A collage of screenshots show apps for a variety of purposes: Google Calendar for productivity, File Manager for device management, Flipboard travel page for personal interest, Microsoft Skype for communications, and Canva for graphics and media.">
            <a:extLst>
              <a:ext uri="{FF2B5EF4-FFF2-40B4-BE49-F238E27FC236}">
                <a16:creationId xmlns:a16="http://schemas.microsoft.com/office/drawing/2014/main" id="{50FD8F40-E56B-4CA3-8AEE-A0EE850D46CC}"/>
              </a:ext>
            </a:extLst>
          </p:cNvPr>
          <p:cNvPicPr>
            <a:picLocks noGrp="1" noChangeAspect="1"/>
          </p:cNvPicPr>
          <p:nvPr>
            <p:ph sz="quarter" idx="17"/>
          </p:nvPr>
        </p:nvPicPr>
        <p:blipFill>
          <a:blip r:embed="rId2"/>
          <a:stretch>
            <a:fillRect/>
          </a:stretch>
        </p:blipFill>
        <p:spPr>
          <a:xfrm>
            <a:off x="6879005" y="1767445"/>
            <a:ext cx="5014530" cy="3230677"/>
          </a:xfrm>
        </p:spPr>
      </p:pic>
    </p:spTree>
    <p:extLst>
      <p:ext uri="{BB962C8B-B14F-4D97-AF65-F5344CB8AC3E}">
        <p14:creationId xmlns:p14="http://schemas.microsoft.com/office/powerpoint/2010/main" val="378683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1D1F-4EED-4B98-8FBD-DA0256D890DC}"/>
              </a:ext>
            </a:extLst>
          </p:cNvPr>
          <p:cNvSpPr>
            <a:spLocks noGrp="1"/>
          </p:cNvSpPr>
          <p:nvPr>
            <p:ph type="title"/>
          </p:nvPr>
        </p:nvSpPr>
        <p:spPr/>
        <p:txBody>
          <a:bodyPr/>
          <a:lstStyle/>
          <a:p>
            <a:r>
              <a:rPr lang="en-US" dirty="0"/>
              <a:t>The Purpose of Each Key Type of App </a:t>
            </a:r>
            <a:r>
              <a:rPr lang="en-US" sz="2400" b="0" dirty="0"/>
              <a:t>(2 of 4)</a:t>
            </a:r>
            <a:endParaRPr lang="en-IN" sz="2400" dirty="0"/>
          </a:p>
        </p:txBody>
      </p:sp>
      <p:sp>
        <p:nvSpPr>
          <p:cNvPr id="3" name="Content Placeholder 2">
            <a:extLst>
              <a:ext uri="{FF2B5EF4-FFF2-40B4-BE49-F238E27FC236}">
                <a16:creationId xmlns:a16="http://schemas.microsoft.com/office/drawing/2014/main" id="{92FBDF73-1998-44AD-932C-6BFA45D77070}"/>
              </a:ext>
            </a:extLst>
          </p:cNvPr>
          <p:cNvSpPr>
            <a:spLocks noGrp="1"/>
          </p:cNvSpPr>
          <p:nvPr>
            <p:ph sz="quarter" idx="16"/>
          </p:nvPr>
        </p:nvSpPr>
        <p:spPr>
          <a:xfrm>
            <a:off x="742950" y="1289050"/>
            <a:ext cx="6120694" cy="4660194"/>
          </a:xfrm>
        </p:spPr>
        <p:txBody>
          <a:bodyPr/>
          <a:lstStyle/>
          <a:p>
            <a:pPr marL="0" indent="0">
              <a:buNone/>
            </a:pPr>
            <a:r>
              <a:rPr lang="en-US" dirty="0"/>
              <a:t>Types of Apps</a:t>
            </a:r>
          </a:p>
          <a:p>
            <a:r>
              <a:rPr lang="en-US" b="1" dirty="0">
                <a:solidFill>
                  <a:srgbClr val="004A78"/>
                </a:solidFill>
              </a:rPr>
              <a:t>Local applications</a:t>
            </a:r>
            <a:r>
              <a:rPr lang="en-US" dirty="0"/>
              <a:t>: installed on the computer’s hard drive</a:t>
            </a:r>
          </a:p>
          <a:p>
            <a:r>
              <a:rPr lang="en-US" b="1" dirty="0">
                <a:solidFill>
                  <a:srgbClr val="004A78"/>
                </a:solidFill>
              </a:rPr>
              <a:t>Portable apps</a:t>
            </a:r>
            <a:r>
              <a:rPr lang="en-US" dirty="0"/>
              <a:t>:</a:t>
            </a:r>
            <a:r>
              <a:rPr lang="en-US" b="1" dirty="0"/>
              <a:t> </a:t>
            </a:r>
            <a:r>
              <a:rPr lang="en-US" dirty="0"/>
              <a:t>run from removable storage, such as an external hard drive or from the cloud</a:t>
            </a:r>
          </a:p>
          <a:p>
            <a:r>
              <a:rPr lang="en-US" b="1" dirty="0">
                <a:solidFill>
                  <a:srgbClr val="004A78"/>
                </a:solidFill>
              </a:rPr>
              <a:t>Web apps</a:t>
            </a:r>
            <a:r>
              <a:rPr lang="en-US" dirty="0"/>
              <a:t>: programs accessed over the Internet, in a browser, or on a mobile device</a:t>
            </a:r>
          </a:p>
          <a:p>
            <a:r>
              <a:rPr lang="en-US" b="1" dirty="0">
                <a:solidFill>
                  <a:srgbClr val="004A78"/>
                </a:solidFill>
              </a:rPr>
              <a:t>Mobile apps</a:t>
            </a:r>
            <a:r>
              <a:rPr lang="en-US" dirty="0"/>
              <a:t>: apps that you access on a smartphone or tablet</a:t>
            </a:r>
          </a:p>
        </p:txBody>
      </p:sp>
      <p:pic>
        <p:nvPicPr>
          <p:cNvPr id="7" name="Content Placeholder 6" descr="Conceptual drawing of mobile and web apps shows a cloud with globe representing the Internet in the center, with spokes radiating out to servers, laptops, mobile devices, and cloud storage. It is noted that mobile apps run on your smartphone or tablet, whereas web apps run on computers or mobile devices and can be accessed anywhere you have an Internet connection.">
            <a:extLst>
              <a:ext uri="{FF2B5EF4-FFF2-40B4-BE49-F238E27FC236}">
                <a16:creationId xmlns:a16="http://schemas.microsoft.com/office/drawing/2014/main" id="{06DAEE8B-B470-48FB-9C8E-2D5EB310850E}"/>
              </a:ext>
            </a:extLst>
          </p:cNvPr>
          <p:cNvPicPr>
            <a:picLocks noGrp="1" noChangeAspect="1"/>
          </p:cNvPicPr>
          <p:nvPr>
            <p:ph sz="quarter" idx="17"/>
          </p:nvPr>
        </p:nvPicPr>
        <p:blipFill>
          <a:blip r:embed="rId2"/>
          <a:stretch>
            <a:fillRect/>
          </a:stretch>
        </p:blipFill>
        <p:spPr>
          <a:xfrm>
            <a:off x="7002931" y="1442109"/>
            <a:ext cx="4676366" cy="3212130"/>
          </a:xfrm>
        </p:spPr>
      </p:pic>
    </p:spTree>
    <p:extLst>
      <p:ext uri="{BB962C8B-B14F-4D97-AF65-F5344CB8AC3E}">
        <p14:creationId xmlns:p14="http://schemas.microsoft.com/office/powerpoint/2010/main" val="33845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The Purpose of Each Key Type of App </a:t>
            </a:r>
            <a:r>
              <a:rPr lang="en-US" sz="2400" b="0" dirty="0"/>
              <a:t>(3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50"/>
            <a:ext cx="5804606" cy="4705350"/>
          </a:xfrm>
        </p:spPr>
        <p:txBody>
          <a:bodyPr/>
          <a:lstStyle/>
          <a:p>
            <a:pPr marL="0" indent="0">
              <a:buNone/>
            </a:pPr>
            <a:r>
              <a:rPr lang="en-US" dirty="0"/>
              <a:t>App Features</a:t>
            </a:r>
          </a:p>
          <a:p>
            <a:r>
              <a:rPr lang="en-US" dirty="0"/>
              <a:t>Represented on the desktop by an icon or tile</a:t>
            </a:r>
          </a:p>
          <a:p>
            <a:r>
              <a:rPr lang="en-US" dirty="0"/>
              <a:t>Can be run by double-clicking or tapping</a:t>
            </a:r>
          </a:p>
          <a:p>
            <a:r>
              <a:rPr lang="en-US" dirty="0"/>
              <a:t>Open in a window</a:t>
            </a:r>
          </a:p>
          <a:p>
            <a:r>
              <a:rPr lang="en-US" dirty="0"/>
              <a:t>Have menus that give options to access different features of the program</a:t>
            </a:r>
          </a:p>
          <a:p>
            <a:r>
              <a:rPr lang="en-US" dirty="0"/>
              <a:t>Have buttons to click or tap to give commands or perform actions</a:t>
            </a:r>
          </a:p>
          <a:p>
            <a:r>
              <a:rPr lang="en-US" dirty="0"/>
              <a:t>Some are available as both a web and a mobile app and can synchronize data</a:t>
            </a:r>
          </a:p>
        </p:txBody>
      </p:sp>
      <p:pic>
        <p:nvPicPr>
          <p:cNvPr id="7" name="Content Placeholder 6" descr="Hands are holding a smartphone in front of a laptop screen. The smartphone screen shows the Gmail app installed from the device's app store, and the laptop screen displays Gmail running as a web app in a browser. Both apps are synchronized to show the same data and activity. ">
            <a:extLst>
              <a:ext uri="{FF2B5EF4-FFF2-40B4-BE49-F238E27FC236}">
                <a16:creationId xmlns:a16="http://schemas.microsoft.com/office/drawing/2014/main" id="{E6107D5E-DEE9-4DE3-AD5C-7D4266EA448D}"/>
              </a:ext>
            </a:extLst>
          </p:cNvPr>
          <p:cNvPicPr>
            <a:picLocks noGrp="1" noChangeAspect="1"/>
          </p:cNvPicPr>
          <p:nvPr>
            <p:ph sz="quarter" idx="17"/>
          </p:nvPr>
        </p:nvPicPr>
        <p:blipFill>
          <a:blip r:embed="rId2"/>
          <a:stretch>
            <a:fillRect/>
          </a:stretch>
        </p:blipFill>
        <p:spPr>
          <a:xfrm>
            <a:off x="6779874" y="1484266"/>
            <a:ext cx="4874123" cy="3212130"/>
          </a:xfrm>
        </p:spPr>
      </p:pic>
    </p:spTree>
    <p:extLst>
      <p:ext uri="{BB962C8B-B14F-4D97-AF65-F5344CB8AC3E}">
        <p14:creationId xmlns:p14="http://schemas.microsoft.com/office/powerpoint/2010/main" val="48827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dirty="0"/>
              <a:t>The Purpose of Each Key Type of App </a:t>
            </a:r>
            <a:r>
              <a:rPr lang="en-US" sz="2400" b="0" dirty="0"/>
              <a:t>(4 of 4)</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a:xfrm>
            <a:off x="742950" y="1289049"/>
            <a:ext cx="6402917" cy="4840817"/>
          </a:xfrm>
        </p:spPr>
        <p:txBody>
          <a:bodyPr/>
          <a:lstStyle/>
          <a:p>
            <a:pPr marL="0" indent="0">
              <a:buNone/>
            </a:pPr>
            <a:r>
              <a:rPr lang="en-US" dirty="0"/>
              <a:t>Mobile Apps</a:t>
            </a:r>
          </a:p>
          <a:p>
            <a:r>
              <a:rPr lang="en-US" dirty="0"/>
              <a:t>Touch the screen to interact with mobile apps</a:t>
            </a:r>
          </a:p>
          <a:p>
            <a:r>
              <a:rPr lang="en-US" dirty="0"/>
              <a:t>Use an </a:t>
            </a:r>
            <a:r>
              <a:rPr lang="en-US" b="1" dirty="0"/>
              <a:t>on-screen keyboard </a:t>
            </a:r>
            <a:r>
              <a:rPr lang="en-US" dirty="0"/>
              <a:t>to enter information</a:t>
            </a:r>
          </a:p>
          <a:p>
            <a:r>
              <a:rPr lang="en-US" dirty="0"/>
              <a:t>Many mobile devices come preinstalled with apps</a:t>
            </a:r>
          </a:p>
          <a:p>
            <a:r>
              <a:rPr lang="en-US" dirty="0"/>
              <a:t>You can organize apps into groups by category</a:t>
            </a:r>
          </a:p>
          <a:p>
            <a:r>
              <a:rPr lang="en-US" dirty="0"/>
              <a:t>Apps are represented by icons on your screen</a:t>
            </a:r>
          </a:p>
          <a:p>
            <a:r>
              <a:rPr lang="en-US" dirty="0"/>
              <a:t>An </a:t>
            </a:r>
            <a:r>
              <a:rPr lang="en-US" b="1" dirty="0">
                <a:solidFill>
                  <a:srgbClr val="004A78"/>
                </a:solidFill>
              </a:rPr>
              <a:t>app store</a:t>
            </a:r>
            <a:r>
              <a:rPr lang="en-US" b="1" dirty="0"/>
              <a:t> </a:t>
            </a:r>
            <a:r>
              <a:rPr lang="en-US" dirty="0"/>
              <a:t>is used to find and download apps</a:t>
            </a:r>
          </a:p>
        </p:txBody>
      </p:sp>
      <p:pic>
        <p:nvPicPr>
          <p:cNvPr id="7" name="Content Placeholder 6" descr="Two types of keyboards used with mobile devices are shown: a Bluetooth keyboard that is the size of a standard keyboard with keys to press is shown with a tablet, and an on-screen keyboard that displays keys to tap onscreen and that makes predictive suggestions based on your input is shown on a smartphone.">
            <a:extLst>
              <a:ext uri="{FF2B5EF4-FFF2-40B4-BE49-F238E27FC236}">
                <a16:creationId xmlns:a16="http://schemas.microsoft.com/office/drawing/2014/main" id="{91F5D736-053C-4307-831D-A3D23F7D4F50}"/>
              </a:ext>
            </a:extLst>
          </p:cNvPr>
          <p:cNvPicPr>
            <a:picLocks noGrp="1" noChangeAspect="1"/>
          </p:cNvPicPr>
          <p:nvPr>
            <p:ph sz="quarter" idx="17"/>
          </p:nvPr>
        </p:nvPicPr>
        <p:blipFill>
          <a:blip r:embed="rId2"/>
          <a:stretch>
            <a:fillRect/>
          </a:stretch>
        </p:blipFill>
        <p:spPr>
          <a:xfrm>
            <a:off x="7475544" y="1349991"/>
            <a:ext cx="4325069" cy="2389427"/>
          </a:xfrm>
        </p:spPr>
      </p:pic>
      <p:pic>
        <p:nvPicPr>
          <p:cNvPr id="10" name="Content Placeholder 9" descr="Two different mobile devices are shown, an Android tablet and an iPad. Each shows a variety of icons on the screen. When you download an app, the installation program places an icon on your screen. On the iPad, social media apps are grouped together for easy access.">
            <a:extLst>
              <a:ext uri="{FF2B5EF4-FFF2-40B4-BE49-F238E27FC236}">
                <a16:creationId xmlns:a16="http://schemas.microsoft.com/office/drawing/2014/main" id="{81F0AE33-5972-48C7-9719-54DAB6BC6AFA}"/>
              </a:ext>
            </a:extLst>
          </p:cNvPr>
          <p:cNvPicPr>
            <a:picLocks noGrp="1" noChangeAspect="1"/>
          </p:cNvPicPr>
          <p:nvPr>
            <p:ph sz="quarter" idx="18"/>
          </p:nvPr>
        </p:nvPicPr>
        <p:blipFill>
          <a:blip r:embed="rId3"/>
          <a:stretch>
            <a:fillRect/>
          </a:stretch>
        </p:blipFill>
        <p:spPr>
          <a:xfrm>
            <a:off x="7667072" y="3874697"/>
            <a:ext cx="3819608" cy="2379429"/>
          </a:xfrm>
        </p:spPr>
      </p:pic>
    </p:spTree>
    <p:extLst>
      <p:ext uri="{BB962C8B-B14F-4D97-AF65-F5344CB8AC3E}">
        <p14:creationId xmlns:p14="http://schemas.microsoft.com/office/powerpoint/2010/main" val="6710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2F6-98E0-470A-8CB2-41D304D9BCF2}"/>
              </a:ext>
            </a:extLst>
          </p:cNvPr>
          <p:cNvSpPr>
            <a:spLocks noGrp="1"/>
          </p:cNvSpPr>
          <p:nvPr>
            <p:ph type="title"/>
          </p:nvPr>
        </p:nvSpPr>
        <p:spPr/>
        <p:txBody>
          <a:bodyPr/>
          <a:lstStyle/>
          <a:p>
            <a:r>
              <a:rPr lang="en-US" sz="3200" dirty="0"/>
              <a:t>The Differences Between Native and Web Apps </a:t>
            </a:r>
            <a:r>
              <a:rPr lang="en-US" sz="2400" b="0" dirty="0"/>
              <a:t>(1 of 3)</a:t>
            </a:r>
            <a:endParaRPr lang="en-IN" sz="2400" dirty="0"/>
          </a:p>
        </p:txBody>
      </p:sp>
      <p:sp>
        <p:nvSpPr>
          <p:cNvPr id="3" name="Content Placeholder 2">
            <a:extLst>
              <a:ext uri="{FF2B5EF4-FFF2-40B4-BE49-F238E27FC236}">
                <a16:creationId xmlns:a16="http://schemas.microsoft.com/office/drawing/2014/main" id="{A15C2971-E30D-42D7-B864-6D58DEC21EC9}"/>
              </a:ext>
            </a:extLst>
          </p:cNvPr>
          <p:cNvSpPr>
            <a:spLocks noGrp="1"/>
          </p:cNvSpPr>
          <p:nvPr>
            <p:ph sz="quarter" idx="16"/>
          </p:nvPr>
        </p:nvSpPr>
        <p:spPr/>
        <p:txBody>
          <a:bodyPr/>
          <a:lstStyle/>
          <a:p>
            <a:pPr marL="0" indent="0">
              <a:buNone/>
            </a:pPr>
            <a:r>
              <a:rPr lang="en-US" b="1" dirty="0">
                <a:solidFill>
                  <a:srgbClr val="004A78"/>
                </a:solidFill>
              </a:rPr>
              <a:t>Native Apps</a:t>
            </a:r>
          </a:p>
          <a:p>
            <a:r>
              <a:rPr lang="en-US" dirty="0"/>
              <a:t>An app written for a specific operating system and installed on a computer or mobile device</a:t>
            </a:r>
          </a:p>
          <a:p>
            <a:r>
              <a:rPr lang="en-US" dirty="0"/>
              <a:t>Can take advantage of specific features of the devices on which they are installed</a:t>
            </a:r>
          </a:p>
          <a:p>
            <a:r>
              <a:rPr lang="en-US" dirty="0"/>
              <a:t>Many require an Internet connection to provide full functionality. Some can run offline and will store information on your device until they can synchronize with the cloud.</a:t>
            </a:r>
          </a:p>
        </p:txBody>
      </p:sp>
    </p:spTree>
    <p:extLst>
      <p:ext uri="{BB962C8B-B14F-4D97-AF65-F5344CB8AC3E}">
        <p14:creationId xmlns:p14="http://schemas.microsoft.com/office/powerpoint/2010/main" val="249990740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BA9BA192-EF86-48DF-982C-2C526A268392}">
  <ds:schemaRefs>
    <ds:schemaRef ds:uri="http://schemas.microsoft.com/office/2006/documentManagement/types"/>
    <ds:schemaRef ds:uri="f856fc18-c0f7-462c-a53d-fc2610d0c4c8"/>
    <ds:schemaRef ds:uri="http://schemas.microsoft.com/office/infopath/2007/PartnerControls"/>
    <ds:schemaRef ds:uri="http://www.w3.org/XML/1998/namespace"/>
    <ds:schemaRef ds:uri="http://schemas.microsoft.com/office/2006/metadata/properties"/>
    <ds:schemaRef ds:uri="http://purl.org/dc/elements/1.1/"/>
    <ds:schemaRef ds:uri="a4d2ff27-a226-42e2-a79e-c1ae662d212e"/>
    <ds:schemaRef ds:uri="a3520c62-91d1-4715-93cb-6b6cc6733a1f"/>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3374</TotalTime>
  <Words>3070</Words>
  <Application>Microsoft Office PowerPoint</Application>
  <PresentationFormat>Widescreen</PresentationFormat>
  <Paragraphs>358</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5</vt:lpstr>
      <vt:lpstr>Lesson Objectives</vt:lpstr>
      <vt:lpstr>How Apps are Used in Daily Computing Life</vt:lpstr>
      <vt:lpstr>The Purpose of Each Key Type of App (1 of 4)</vt:lpstr>
      <vt:lpstr>The Purpose of Each Key Type of App (2 of 4)</vt:lpstr>
      <vt:lpstr>The Purpose of Each Key Type of App (3 of 4)</vt:lpstr>
      <vt:lpstr>The Purpose of Each Key Type of App (4 of 4)</vt:lpstr>
      <vt:lpstr>The Differences Between Native and Web Apps (1 of 3)</vt:lpstr>
      <vt:lpstr>The Differences Between Native and Web Apps (2 of 3)</vt:lpstr>
      <vt:lpstr>The Differences Between Native and Web Apps (3 of 3)</vt:lpstr>
      <vt:lpstr>Current Trends in App Development</vt:lpstr>
      <vt:lpstr>Use Common Features of Productivity Apps (1 of 2)</vt:lpstr>
      <vt:lpstr>Use Common Features of Productivity Apps (2 of 2)</vt:lpstr>
      <vt:lpstr>The Features of Common Productivity Suites (1 of 2)</vt:lpstr>
      <vt:lpstr>The Features of Common Productivity Suites (2 of 2)</vt:lpstr>
      <vt:lpstr>Word Processing Software (1 of 5)</vt:lpstr>
      <vt:lpstr>Word Processing Software (2 of 5)</vt:lpstr>
      <vt:lpstr>Word Processing Software (3 of 5)</vt:lpstr>
      <vt:lpstr>Word Processing Software (4 of 5)</vt:lpstr>
      <vt:lpstr>Word Processing Software (5 of 5)</vt:lpstr>
      <vt:lpstr>Spreadsheet Software (1 of 4)</vt:lpstr>
      <vt:lpstr>Spreadsheet Software (2 of 4)</vt:lpstr>
      <vt:lpstr>Spreadsheet Software (3 of 4)</vt:lpstr>
      <vt:lpstr>Spreadsheet Software (4 of 4)</vt:lpstr>
      <vt:lpstr>Presentation Software (1 of 6)</vt:lpstr>
      <vt:lpstr>Presentation Software (2 of 6)</vt:lpstr>
      <vt:lpstr>Presentation Software (3 of 6)</vt:lpstr>
      <vt:lpstr>Presentation Software (4 of 6)</vt:lpstr>
      <vt:lpstr>Presentation Software (5 of 6)</vt:lpstr>
      <vt:lpstr>Presentation Software (6 of 6)</vt:lpstr>
      <vt:lpstr>Database Software (1 of 5)</vt:lpstr>
      <vt:lpstr>Database Software (2 of 5)</vt:lpstr>
      <vt:lpstr>Database Software (3 of 5)</vt:lpstr>
      <vt:lpstr>Database Software (4 of 5)</vt:lpstr>
      <vt:lpstr>Database Software (5 of 5)</vt:lpstr>
      <vt:lpstr>Graphics Software (1 of 4)</vt:lpstr>
      <vt:lpstr>Graphics Software (2 of 4)</vt:lpstr>
      <vt:lpstr>Graphics Software (3 of 4)</vt:lpstr>
      <vt:lpstr>Graphics Software (4 of 4)</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1044</cp:revision>
  <cp:lastPrinted>2016-10-03T15:29:39Z</cp:lastPrinted>
  <dcterms:created xsi:type="dcterms:W3CDTF">2018-11-09T11:15:56Z</dcterms:created>
  <dcterms:modified xsi:type="dcterms:W3CDTF">2020-02-06T08:04:38Z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