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5"/>
  </p:notesMasterIdLst>
  <p:handoutMasterIdLst>
    <p:handoutMasterId r:id="rId36"/>
  </p:handoutMasterIdLst>
  <p:sldIdLst>
    <p:sldId id="305" r:id="rId6"/>
    <p:sldId id="339" r:id="rId7"/>
    <p:sldId id="269" r:id="rId8"/>
    <p:sldId id="306" r:id="rId9"/>
    <p:sldId id="307" r:id="rId10"/>
    <p:sldId id="308" r:id="rId11"/>
    <p:sldId id="309" r:id="rId12"/>
    <p:sldId id="310" r:id="rId13"/>
    <p:sldId id="311" r:id="rId14"/>
    <p:sldId id="340"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2060"/>
    <a:srgbClr val="000000"/>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243" autoAdjust="0"/>
  </p:normalViewPr>
  <p:slideViewPr>
    <p:cSldViewPr snapToGrid="0" snapToObjects="1">
      <p:cViewPr varScale="1">
        <p:scale>
          <a:sx n="78" d="100"/>
          <a:sy n="78" d="100"/>
        </p:scale>
        <p:origin x="379" y="58"/>
      </p:cViewPr>
      <p:guideLst/>
    </p:cSldViewPr>
  </p:slideViewPr>
  <p:outlineViewPr>
    <p:cViewPr>
      <p:scale>
        <a:sx n="50" d="100"/>
        <a:sy n="50" d="100"/>
      </p:scale>
      <p:origin x="0" y="-3195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117961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85800" indent="-228600">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85800" indent="-228600">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0F0CE758-564F-4712-90DC-081A0E74EA42}"/>
              </a:ext>
            </a:extLst>
          </p:cNvPr>
          <p:cNvSpPr>
            <a:spLocks noGrp="1"/>
          </p:cNvSpPr>
          <p:nvPr>
            <p:ph sz="quarter" idx="17"/>
          </p:nvPr>
        </p:nvSpPr>
        <p:spPr>
          <a:xfrm>
            <a:off x="1524000" y="5754688"/>
            <a:ext cx="2373313" cy="423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Content Placeholder 7">
            <a:extLst>
              <a:ext uri="{FF2B5EF4-FFF2-40B4-BE49-F238E27FC236}">
                <a16:creationId xmlns:a16="http://schemas.microsoft.com/office/drawing/2014/main" id="{E5D1D7F1-17CC-4229-AD55-FB914A7E11F7}"/>
              </a:ext>
            </a:extLst>
          </p:cNvPr>
          <p:cNvSpPr>
            <a:spLocks noGrp="1"/>
          </p:cNvSpPr>
          <p:nvPr>
            <p:ph sz="quarter" idx="18"/>
          </p:nvPr>
        </p:nvSpPr>
        <p:spPr>
          <a:xfrm>
            <a:off x="4424363" y="5754688"/>
            <a:ext cx="2724150" cy="48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Content Placeholder 9">
            <a:extLst>
              <a:ext uri="{FF2B5EF4-FFF2-40B4-BE49-F238E27FC236}">
                <a16:creationId xmlns:a16="http://schemas.microsoft.com/office/drawing/2014/main" id="{F735887C-BA4F-4EFE-88AB-93C2785991A2}"/>
              </a:ext>
            </a:extLst>
          </p:cNvPr>
          <p:cNvSpPr>
            <a:spLocks noGrp="1"/>
          </p:cNvSpPr>
          <p:nvPr>
            <p:ph sz="quarter" idx="19"/>
          </p:nvPr>
        </p:nvSpPr>
        <p:spPr>
          <a:xfrm>
            <a:off x="7888288" y="5772150"/>
            <a:ext cx="2908300" cy="471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6720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5" name="Content Placeholder 4">
            <a:extLst>
              <a:ext uri="{FF2B5EF4-FFF2-40B4-BE49-F238E27FC236}">
                <a16:creationId xmlns:a16="http://schemas.microsoft.com/office/drawing/2014/main" id="{6E1359D6-F6B0-4D14-A8F0-C9DE3A9197DB}"/>
              </a:ext>
            </a:extLst>
          </p:cNvPr>
          <p:cNvSpPr>
            <a:spLocks noGrp="1"/>
          </p:cNvSpPr>
          <p:nvPr>
            <p:ph sz="quarter" idx="21"/>
          </p:nvPr>
        </p:nvSpPr>
        <p:spPr>
          <a:xfrm>
            <a:off x="1746250" y="5653088"/>
            <a:ext cx="2455863" cy="452437"/>
          </a:xfrm>
        </p:spPr>
        <p:txBody>
          <a:bodyPr/>
          <a:lstStyle/>
          <a:p>
            <a:pPr lvl="0"/>
            <a:endParaRPr lang="en-IN" dirty="0"/>
          </a:p>
        </p:txBody>
      </p:sp>
      <p:sp>
        <p:nvSpPr>
          <p:cNvPr id="8" name="Content Placeholder 7">
            <a:extLst>
              <a:ext uri="{FF2B5EF4-FFF2-40B4-BE49-F238E27FC236}">
                <a16:creationId xmlns:a16="http://schemas.microsoft.com/office/drawing/2014/main" id="{596D6A20-B47C-4EDD-AD8D-B2688F92A7F5}"/>
              </a:ext>
            </a:extLst>
          </p:cNvPr>
          <p:cNvSpPr>
            <a:spLocks noGrp="1"/>
          </p:cNvSpPr>
          <p:nvPr>
            <p:ph sz="quarter" idx="22"/>
          </p:nvPr>
        </p:nvSpPr>
        <p:spPr>
          <a:xfrm>
            <a:off x="4598988" y="5653088"/>
            <a:ext cx="2725737" cy="525462"/>
          </a:xfrm>
        </p:spPr>
        <p:txBody>
          <a:bodyPr/>
          <a:lstStyle/>
          <a:p>
            <a:pPr lvl="0"/>
            <a:endParaRPr lang="en-IN" dirty="0"/>
          </a:p>
        </p:txBody>
      </p:sp>
    </p:spTree>
    <p:extLst>
      <p:ext uri="{BB962C8B-B14F-4D97-AF65-F5344CB8AC3E}">
        <p14:creationId xmlns:p14="http://schemas.microsoft.com/office/powerpoint/2010/main" val="128452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9" r:id="rId5"/>
    <p:sldLayoutId id="2147483725" r:id="rId6"/>
    <p:sldLayoutId id="2147483726" r:id="rId7"/>
    <p:sldLayoutId id="2147483730"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FAB6-1801-4A48-BF63-A78FB55288C6}"/>
              </a:ext>
            </a:extLst>
          </p:cNvPr>
          <p:cNvSpPr>
            <a:spLocks noGrp="1"/>
          </p:cNvSpPr>
          <p:nvPr>
            <p:ph type="title"/>
          </p:nvPr>
        </p:nvSpPr>
        <p:spPr/>
        <p:txBody>
          <a:bodyPr/>
          <a:lstStyle/>
          <a:p>
            <a:r>
              <a:rPr lang="en-US" sz="3200" dirty="0"/>
              <a:t>Risks to Physical, Behavioral, and Social Health</a:t>
            </a:r>
            <a:r>
              <a:rPr lang="en-US" dirty="0"/>
              <a:t> </a:t>
            </a:r>
            <a:r>
              <a:rPr lang="en-US" sz="2400" b="0" dirty="0"/>
              <a:t>(1 of 3)</a:t>
            </a:r>
            <a:endParaRPr lang="en-IN" sz="2400" dirty="0"/>
          </a:p>
        </p:txBody>
      </p:sp>
      <p:sp>
        <p:nvSpPr>
          <p:cNvPr id="3" name="Content Placeholder 2">
            <a:extLst>
              <a:ext uri="{FF2B5EF4-FFF2-40B4-BE49-F238E27FC236}">
                <a16:creationId xmlns:a16="http://schemas.microsoft.com/office/drawing/2014/main" id="{0C471C1A-CD76-4810-B080-D125EB663BED}"/>
              </a:ext>
            </a:extLst>
          </p:cNvPr>
          <p:cNvSpPr>
            <a:spLocks noGrp="1"/>
          </p:cNvSpPr>
          <p:nvPr>
            <p:ph sz="quarter" idx="16"/>
          </p:nvPr>
        </p:nvSpPr>
        <p:spPr>
          <a:xfrm>
            <a:off x="742950" y="1289051"/>
            <a:ext cx="5480869" cy="832358"/>
          </a:xfrm>
        </p:spPr>
        <p:txBody>
          <a:bodyPr/>
          <a:lstStyle/>
          <a:p>
            <a:r>
              <a:rPr lang="en-US" dirty="0"/>
              <a:t>Risks to Physical Health</a:t>
            </a:r>
          </a:p>
          <a:p>
            <a:pPr marL="291600" indent="-291600">
              <a:buClr>
                <a:srgbClr val="004A78"/>
              </a:buClr>
              <a:buFont typeface="Arial" panose="020B0604020202020204" pitchFamily="34" charset="0"/>
              <a:buChar char="•"/>
            </a:pPr>
            <a:r>
              <a:rPr lang="en-US" b="1" dirty="0"/>
              <a:t>Repetitive strain injury (R</a:t>
            </a:r>
            <a:r>
              <a:rPr lang="en-US" sz="100" b="1" dirty="0"/>
              <a:t> </a:t>
            </a:r>
            <a:r>
              <a:rPr lang="en-US" b="1" dirty="0"/>
              <a:t>S</a:t>
            </a:r>
            <a:r>
              <a:rPr lang="en-US" sz="100" b="1" dirty="0"/>
              <a:t> </a:t>
            </a:r>
            <a:r>
              <a:rPr lang="en-US" b="1" dirty="0"/>
              <a:t>I)</a:t>
            </a:r>
          </a:p>
        </p:txBody>
      </p:sp>
      <p:sp>
        <p:nvSpPr>
          <p:cNvPr id="4" name="Content Placeholder 3">
            <a:extLst>
              <a:ext uri="{FF2B5EF4-FFF2-40B4-BE49-F238E27FC236}">
                <a16:creationId xmlns:a16="http://schemas.microsoft.com/office/drawing/2014/main" id="{EBC1F07D-1F49-4F46-8460-2BC2DA5C036C}"/>
              </a:ext>
            </a:extLst>
          </p:cNvPr>
          <p:cNvSpPr>
            <a:spLocks noGrp="1"/>
          </p:cNvSpPr>
          <p:nvPr>
            <p:ph sz="quarter" idx="17"/>
          </p:nvPr>
        </p:nvSpPr>
        <p:spPr>
          <a:xfrm>
            <a:off x="742950" y="2162315"/>
            <a:ext cx="5480869" cy="421830"/>
          </a:xfrm>
        </p:spPr>
        <p:txBody>
          <a:bodyPr/>
          <a:lstStyle/>
          <a:p>
            <a:r>
              <a:rPr lang="en-IN" b="1" dirty="0"/>
              <a:t>Table 6-4:</a:t>
            </a:r>
            <a:r>
              <a:rPr lang="en-IN" dirty="0"/>
              <a:t> Cause and examples of R</a:t>
            </a:r>
            <a:r>
              <a:rPr lang="en-IN" sz="100" dirty="0"/>
              <a:t> </a:t>
            </a:r>
            <a:r>
              <a:rPr lang="en-IN" dirty="0"/>
              <a:t>S</a:t>
            </a:r>
            <a:r>
              <a:rPr lang="en-IN" sz="100" dirty="0"/>
              <a:t> </a:t>
            </a:r>
            <a:r>
              <a:rPr lang="en-IN" dirty="0"/>
              <a:t>I</a:t>
            </a:r>
          </a:p>
        </p:txBody>
      </p:sp>
      <p:graphicFrame>
        <p:nvGraphicFramePr>
          <p:cNvPr id="10" name="Content Placeholder 4" descr="Table is accessible to screen readers">
            <a:extLst>
              <a:ext uri="{FF2B5EF4-FFF2-40B4-BE49-F238E27FC236}">
                <a16:creationId xmlns:a16="http://schemas.microsoft.com/office/drawing/2014/main" id="{74655EB0-D837-479F-A9C8-75EB2832B4C7}"/>
              </a:ext>
            </a:extLst>
          </p:cNvPr>
          <p:cNvGraphicFramePr>
            <a:graphicFrameLocks noGrp="1"/>
          </p:cNvGraphicFramePr>
          <p:nvPr>
            <p:ph sz="quarter" idx="18"/>
            <p:extLst>
              <p:ext uri="{D42A27DB-BD31-4B8C-83A1-F6EECF244321}">
                <p14:modId xmlns:p14="http://schemas.microsoft.com/office/powerpoint/2010/main" val="3599665232"/>
              </p:ext>
            </p:extLst>
          </p:nvPr>
        </p:nvGraphicFramePr>
        <p:xfrm>
          <a:off x="742950" y="2652970"/>
          <a:ext cx="6326444" cy="3433197"/>
        </p:xfrm>
        <a:graphic>
          <a:graphicData uri="http://schemas.openxmlformats.org/drawingml/2006/table">
            <a:tbl>
              <a:tblPr firstRow="1" bandRow="1">
                <a:tableStyleId>{5C22544A-7EE6-4342-B048-85BDC9FD1C3A}</a:tableStyleId>
              </a:tblPr>
              <a:tblGrid>
                <a:gridCol w="1693114">
                  <a:extLst>
                    <a:ext uri="{9D8B030D-6E8A-4147-A177-3AD203B41FA5}">
                      <a16:colId xmlns:a16="http://schemas.microsoft.com/office/drawing/2014/main" val="3217033027"/>
                    </a:ext>
                  </a:extLst>
                </a:gridCol>
                <a:gridCol w="2351063">
                  <a:extLst>
                    <a:ext uri="{9D8B030D-6E8A-4147-A177-3AD203B41FA5}">
                      <a16:colId xmlns:a16="http://schemas.microsoft.com/office/drawing/2014/main" val="1902706393"/>
                    </a:ext>
                  </a:extLst>
                </a:gridCol>
                <a:gridCol w="2282267">
                  <a:extLst>
                    <a:ext uri="{9D8B030D-6E8A-4147-A177-3AD203B41FA5}">
                      <a16:colId xmlns:a16="http://schemas.microsoft.com/office/drawing/2014/main" val="2323122277"/>
                    </a:ext>
                  </a:extLst>
                </a:gridCol>
              </a:tblGrid>
              <a:tr h="349448">
                <a:tc>
                  <a:txBody>
                    <a:bodyPr/>
                    <a:lstStyle/>
                    <a:p>
                      <a:r>
                        <a:rPr lang="en-US" sz="1600" b="1" dirty="0">
                          <a:solidFill>
                            <a:srgbClr val="000000"/>
                          </a:solidFill>
                          <a:latin typeface="Arial" panose="020B0604020202020204" pitchFamily="34" charset="0"/>
                          <a:cs typeface="Arial" panose="020B0604020202020204" pitchFamily="34" charset="0"/>
                        </a:rPr>
                        <a:t>Cause</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dirty="0">
                          <a:solidFill>
                            <a:srgbClr val="000000"/>
                          </a:solidFill>
                          <a:latin typeface="Arial" panose="020B0604020202020204" pitchFamily="34" charset="0"/>
                          <a:cs typeface="Arial" panose="020B0604020202020204" pitchFamily="34" charset="0"/>
                        </a:rPr>
                        <a:t>Description</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dirty="0">
                          <a:solidFill>
                            <a:srgbClr val="000000"/>
                          </a:solidFill>
                          <a:latin typeface="Arial" panose="020B0604020202020204" pitchFamily="34" charset="0"/>
                          <a:cs typeface="Arial" panose="020B0604020202020204" pitchFamily="34" charset="0"/>
                        </a:rPr>
                        <a:t>Example</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8179301"/>
                  </a:ext>
                </a:extLst>
              </a:tr>
              <a:tr h="1368276">
                <a:tc>
                  <a:txBody>
                    <a:bodyPr/>
                    <a:lstStyle/>
                    <a:p>
                      <a:r>
                        <a:rPr lang="en-US" sz="1600" b="0" dirty="0">
                          <a:solidFill>
                            <a:srgbClr val="000000"/>
                          </a:solidFill>
                          <a:latin typeface="Arial" panose="020B0604020202020204" pitchFamily="34" charset="0"/>
                          <a:cs typeface="Arial" panose="020B0604020202020204" pitchFamily="34" charset="0"/>
                        </a:rPr>
                        <a:t>Repetitive activity</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dirty="0">
                          <a:solidFill>
                            <a:srgbClr val="000000"/>
                          </a:solidFill>
                          <a:effectLst/>
                          <a:latin typeface="Arial" panose="020B0604020202020204" pitchFamily="34" charset="0"/>
                          <a:ea typeface="+mn-ea"/>
                          <a:cs typeface="Arial" panose="020B0604020202020204" pitchFamily="34" charset="0"/>
                        </a:rPr>
                        <a:t>Repeating the same activity over a length time period</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480060" algn="l" defTabSz="914400" rtl="0" eaLnBrk="1" latinLnBrk="0" hangingPunct="1">
                        <a:spcBef>
                          <a:spcPts val="180"/>
                        </a:spcBef>
                        <a:spcAft>
                          <a:spcPts val="0"/>
                        </a:spcAft>
                      </a:pPr>
                      <a:r>
                        <a:rPr lang="en-US" sz="1600" kern="1200" dirty="0">
                          <a:solidFill>
                            <a:srgbClr val="000000"/>
                          </a:solidFill>
                          <a:effectLst/>
                          <a:latin typeface="Arial" panose="020B0604020202020204" pitchFamily="34" charset="0"/>
                          <a:ea typeface="+mn-ea"/>
                          <a:cs typeface="Arial" panose="020B0604020202020204" pitchFamily="34" charset="0"/>
                        </a:rPr>
                        <a:t>Typing on a keyboard for multiple hours every day over several years</a:t>
                      </a:r>
                    </a:p>
                  </a:txBody>
                  <a:tcPr marL="139160" marR="139160" marT="46800" marB="468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1513532"/>
                  </a:ext>
                </a:extLst>
              </a:tr>
              <a:tr h="603592">
                <a:tc>
                  <a:txBody>
                    <a:bodyPr/>
                    <a:lstStyle/>
                    <a:p>
                      <a:r>
                        <a:rPr lang="en-US" sz="1600" b="0" dirty="0">
                          <a:solidFill>
                            <a:srgbClr val="000000"/>
                          </a:solidFill>
                          <a:latin typeface="Arial" panose="020B0604020202020204" pitchFamily="34" charset="0"/>
                          <a:cs typeface="Arial" panose="020B0604020202020204" pitchFamily="34" charset="0"/>
                        </a:rPr>
                        <a:t>Improper technique</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rgbClr val="000000"/>
                          </a:solidFill>
                          <a:latin typeface="Arial" panose="020B0604020202020204" pitchFamily="34" charset="0"/>
                          <a:cs typeface="Arial" panose="020B0604020202020204" pitchFamily="34" charset="0"/>
                        </a:rPr>
                        <a:t>Using the</a:t>
                      </a:r>
                      <a:r>
                        <a:rPr lang="en-US" sz="1600" baseline="0" dirty="0">
                          <a:solidFill>
                            <a:srgbClr val="000000"/>
                          </a:solidFill>
                          <a:latin typeface="Arial" panose="020B0604020202020204" pitchFamily="34" charset="0"/>
                          <a:cs typeface="Arial" panose="020B0604020202020204" pitchFamily="34" charset="0"/>
                        </a:rPr>
                        <a:t> wrong producer or posture</a:t>
                      </a:r>
                      <a:endParaRPr lang="en-US" sz="1600" dirty="0">
                        <a:solidFill>
                          <a:srgbClr val="000000"/>
                        </a:solidFill>
                        <a:latin typeface="Arial" panose="020B0604020202020204" pitchFamily="34" charset="0"/>
                        <a:cs typeface="Arial" panose="020B0604020202020204" pitchFamily="34" charset="0"/>
                      </a:endParaRP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
                        <a:spcAft>
                          <a:spcPts val="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Slouching</a:t>
                      </a:r>
                      <a:r>
                        <a:rPr lang="en-US" sz="1600" baseline="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 a chair</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634771"/>
                  </a:ext>
                </a:extLst>
              </a:tr>
              <a:tr h="1111881">
                <a:tc>
                  <a:txBody>
                    <a:bodyPr/>
                    <a:lstStyle/>
                    <a:p>
                      <a:r>
                        <a:rPr lang="en-US" sz="1600" b="0" dirty="0">
                          <a:solidFill>
                            <a:srgbClr val="000000"/>
                          </a:solidFill>
                          <a:latin typeface="Arial" panose="020B0604020202020204" pitchFamily="34" charset="0"/>
                          <a:cs typeface="Arial" panose="020B0604020202020204" pitchFamily="34" charset="0"/>
                        </a:rPr>
                        <a:t>Uninterrupted intensity</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dirty="0">
                          <a:solidFill>
                            <a:srgbClr val="000000"/>
                          </a:solidFill>
                          <a:effectLst/>
                          <a:latin typeface="Arial" panose="020B0604020202020204" pitchFamily="34" charset="0"/>
                          <a:ea typeface="+mn-ea"/>
                          <a:cs typeface="Arial" panose="020B0604020202020204" pitchFamily="34" charset="0"/>
                        </a:rPr>
                        <a:t>Performing the same high-level activity without frequent periods</a:t>
                      </a:r>
                      <a:r>
                        <a:rPr lang="en-US" sz="1600" kern="1200" baseline="0" dirty="0">
                          <a:solidFill>
                            <a:srgbClr val="000000"/>
                          </a:solidFill>
                          <a:effectLst/>
                          <a:latin typeface="Arial" panose="020B0604020202020204" pitchFamily="34" charset="0"/>
                          <a:ea typeface="+mn-ea"/>
                          <a:cs typeface="Arial" panose="020B0604020202020204" pitchFamily="34" charset="0"/>
                        </a:rPr>
                        <a:t> of rest</a:t>
                      </a:r>
                      <a:endParaRPr lang="en-US" sz="1600" kern="1200" dirty="0">
                        <a:solidFill>
                          <a:srgbClr val="000000"/>
                        </a:solidFill>
                        <a:effectLst/>
                        <a:latin typeface="Arial" panose="020B0604020202020204" pitchFamily="34" charset="0"/>
                        <a:ea typeface="+mn-ea"/>
                        <a:cs typeface="Arial" panose="020B0604020202020204" pitchFamily="34" charset="0"/>
                      </a:endParaRP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rgbClr val="000000"/>
                          </a:solidFill>
                          <a:latin typeface="Arial" panose="020B0604020202020204" pitchFamily="34" charset="0"/>
                          <a:cs typeface="Arial" panose="020B0604020202020204" pitchFamily="34" charset="0"/>
                        </a:rPr>
                        <a:t>Working at a computer all day with no breaks</a:t>
                      </a:r>
                    </a:p>
                  </a:txBody>
                  <a:tcPr marL="141386" marR="1413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286270"/>
                  </a:ext>
                </a:extLst>
              </a:tr>
            </a:tbl>
          </a:graphicData>
        </a:graphic>
      </p:graphicFrame>
      <p:pic>
        <p:nvPicPr>
          <p:cNvPr id="15" name="Content Placeholder 14" descr="A white male student is hunched over at his desk, peering at a computer screen. He is illustrating several examples of incorrect posture while working at a computer: his face is too close to the screen, glare from a window is reflecting off the screen, and he is not sitting up straight in his chair.">
            <a:extLst>
              <a:ext uri="{FF2B5EF4-FFF2-40B4-BE49-F238E27FC236}">
                <a16:creationId xmlns:a16="http://schemas.microsoft.com/office/drawing/2014/main" id="{353316BE-BD79-4CDD-BF1D-F57423EB000B}"/>
              </a:ext>
            </a:extLst>
          </p:cNvPr>
          <p:cNvPicPr>
            <a:picLocks noGrp="1" noChangeAspect="1"/>
          </p:cNvPicPr>
          <p:nvPr>
            <p:ph sz="quarter" idx="19"/>
          </p:nvPr>
        </p:nvPicPr>
        <p:blipFill>
          <a:blip r:embed="rId2"/>
          <a:stretch>
            <a:fillRect/>
          </a:stretch>
        </p:blipFill>
        <p:spPr>
          <a:xfrm>
            <a:off x="7295444" y="2690632"/>
            <a:ext cx="4509705" cy="2158743"/>
          </a:xfrm>
        </p:spPr>
      </p:pic>
    </p:spTree>
    <p:extLst>
      <p:ext uri="{BB962C8B-B14F-4D97-AF65-F5344CB8AC3E}">
        <p14:creationId xmlns:p14="http://schemas.microsoft.com/office/powerpoint/2010/main" val="107885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Risks to Physical, Behavioral, and Social Health</a:t>
            </a:r>
            <a:r>
              <a:rPr lang="en-US" dirty="0"/>
              <a:t> </a:t>
            </a:r>
            <a:r>
              <a:rPr lang="en-US" sz="2400" b="0" dirty="0"/>
              <a:t>(2 of 3)</a:t>
            </a:r>
            <a:endParaRPr lang="en-US" sz="2400" dirty="0"/>
          </a:p>
        </p:txBody>
      </p:sp>
      <p:sp>
        <p:nvSpPr>
          <p:cNvPr id="5" name="Content Placeholder 4"/>
          <p:cNvSpPr>
            <a:spLocks noGrp="1"/>
          </p:cNvSpPr>
          <p:nvPr>
            <p:ph sz="quarter" idx="16"/>
          </p:nvPr>
        </p:nvSpPr>
        <p:spPr/>
        <p:txBody>
          <a:bodyPr/>
          <a:lstStyle/>
          <a:p>
            <a:pPr marL="0" indent="0">
              <a:buNone/>
            </a:pPr>
            <a:r>
              <a:rPr lang="en-US" dirty="0"/>
              <a:t>Risks to Behavioral Health</a:t>
            </a:r>
          </a:p>
          <a:p>
            <a:r>
              <a:rPr lang="en-US" b="1" dirty="0">
                <a:solidFill>
                  <a:srgbClr val="004A78"/>
                </a:solidFill>
              </a:rPr>
              <a:t>Technology addiction</a:t>
            </a:r>
          </a:p>
          <a:p>
            <a:r>
              <a:rPr lang="en-US" dirty="0"/>
              <a:t>Sedentary lifestyle</a:t>
            </a:r>
          </a:p>
          <a:p>
            <a:r>
              <a:rPr lang="en-US" dirty="0"/>
              <a:t>Psychological development</a:t>
            </a:r>
          </a:p>
          <a:p>
            <a:r>
              <a:rPr lang="en-US" dirty="0"/>
              <a:t>Social interaction</a:t>
            </a:r>
          </a:p>
        </p:txBody>
      </p:sp>
    </p:spTree>
    <p:extLst>
      <p:ext uri="{BB962C8B-B14F-4D97-AF65-F5344CB8AC3E}">
        <p14:creationId xmlns:p14="http://schemas.microsoft.com/office/powerpoint/2010/main" val="183161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Risks to Physical, Behavioral, and Social Health</a:t>
            </a:r>
            <a:r>
              <a:rPr lang="en-US" dirty="0"/>
              <a:t> </a:t>
            </a:r>
            <a:r>
              <a:rPr lang="en-US" sz="2400" b="0" dirty="0"/>
              <a:t>(3 of 3)</a:t>
            </a:r>
            <a:endParaRPr lang="en-US" sz="2400" dirty="0"/>
          </a:p>
        </p:txBody>
      </p:sp>
      <p:sp>
        <p:nvSpPr>
          <p:cNvPr id="3" name="Content Placeholder 2"/>
          <p:cNvSpPr>
            <a:spLocks noGrp="1"/>
          </p:cNvSpPr>
          <p:nvPr>
            <p:ph sz="quarter" idx="16"/>
          </p:nvPr>
        </p:nvSpPr>
        <p:spPr>
          <a:xfrm>
            <a:off x="742950" y="1289050"/>
            <a:ext cx="10706100" cy="3487231"/>
          </a:xfrm>
        </p:spPr>
        <p:txBody>
          <a:bodyPr/>
          <a:lstStyle/>
          <a:p>
            <a:pPr marL="0" indent="0">
              <a:buNone/>
            </a:pPr>
            <a:r>
              <a:rPr lang="en-US" dirty="0"/>
              <a:t>Risks to Social Health</a:t>
            </a:r>
          </a:p>
          <a:p>
            <a:r>
              <a:rPr lang="en-US" b="1" dirty="0">
                <a:solidFill>
                  <a:srgbClr val="004A78"/>
                </a:solidFill>
              </a:rPr>
              <a:t>Cyberbullying</a:t>
            </a:r>
          </a:p>
          <a:p>
            <a:pPr marL="622800" lvl="1" indent="-320400">
              <a:spcBef>
                <a:spcPts val="1000"/>
              </a:spcBef>
            </a:pPr>
            <a:r>
              <a:rPr lang="en-US" dirty="0"/>
              <a:t>Bullying that takes place on technology devices using online social media platforms, public online forums, gaming sites, text messaging, or email</a:t>
            </a:r>
          </a:p>
          <a:p>
            <a:pPr marL="622800" lvl="1" indent="-320400">
              <a:spcBef>
                <a:spcPts val="1000"/>
              </a:spcBef>
            </a:pPr>
            <a:r>
              <a:rPr lang="en-US" dirty="0"/>
              <a:t>Considered more harmful than general bullying</a:t>
            </a:r>
          </a:p>
          <a:p>
            <a:r>
              <a:rPr lang="en-US" b="1" dirty="0">
                <a:solidFill>
                  <a:srgbClr val="004A78"/>
                </a:solidFill>
              </a:rPr>
              <a:t>Cyberstalking</a:t>
            </a:r>
          </a:p>
          <a:p>
            <a:pPr marL="622800" lvl="1" indent="-320400">
              <a:spcBef>
                <a:spcPts val="1000"/>
              </a:spcBef>
            </a:pPr>
            <a:r>
              <a:rPr lang="en-US" dirty="0"/>
              <a:t>Involves the use of technology to stalk another person through email, text messages, phone calls, and other forms of communication</a:t>
            </a:r>
          </a:p>
        </p:txBody>
      </p:sp>
    </p:spTree>
    <p:extLst>
      <p:ext uri="{BB962C8B-B14F-4D97-AF65-F5344CB8AC3E}">
        <p14:creationId xmlns:p14="http://schemas.microsoft.com/office/powerpoint/2010/main" val="100142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Common Cybersecurity Attacks </a:t>
            </a:r>
            <a:r>
              <a:rPr lang="en-US" sz="2400" b="0" dirty="0"/>
              <a:t>(1 of 2)</a:t>
            </a:r>
          </a:p>
        </p:txBody>
      </p:sp>
      <p:sp>
        <p:nvSpPr>
          <p:cNvPr id="3" name="Content Placeholder 2"/>
          <p:cNvSpPr>
            <a:spLocks noGrp="1"/>
          </p:cNvSpPr>
          <p:nvPr>
            <p:ph sz="quarter" idx="16"/>
          </p:nvPr>
        </p:nvSpPr>
        <p:spPr>
          <a:xfrm>
            <a:off x="742951" y="1289050"/>
            <a:ext cx="4222340" cy="4000705"/>
          </a:xfrm>
        </p:spPr>
        <p:txBody>
          <a:bodyPr/>
          <a:lstStyle/>
          <a:p>
            <a:pPr marL="0" indent="0">
              <a:buNone/>
            </a:pPr>
            <a:r>
              <a:rPr lang="en-US" dirty="0"/>
              <a:t>Malicious Software Programs</a:t>
            </a:r>
          </a:p>
          <a:p>
            <a:r>
              <a:rPr lang="en-US" b="1" dirty="0">
                <a:solidFill>
                  <a:srgbClr val="004A78"/>
                </a:solidFill>
              </a:rPr>
              <a:t>Malware</a:t>
            </a:r>
          </a:p>
          <a:p>
            <a:pPr marL="622800" lvl="1" indent="-320400">
              <a:spcBef>
                <a:spcPts val="1000"/>
              </a:spcBef>
            </a:pPr>
            <a:r>
              <a:rPr lang="en-US" b="1" dirty="0">
                <a:solidFill>
                  <a:srgbClr val="004A78"/>
                </a:solidFill>
              </a:rPr>
              <a:t>Virus</a:t>
            </a:r>
          </a:p>
          <a:p>
            <a:pPr marL="622800" lvl="1" indent="-320400">
              <a:spcBef>
                <a:spcPts val="1000"/>
              </a:spcBef>
            </a:pPr>
            <a:r>
              <a:rPr lang="en-US" b="1" dirty="0">
                <a:solidFill>
                  <a:srgbClr val="004A78"/>
                </a:solidFill>
              </a:rPr>
              <a:t>Worm</a:t>
            </a:r>
          </a:p>
          <a:p>
            <a:pPr marL="622800" lvl="1" indent="-320400">
              <a:spcBef>
                <a:spcPts val="1000"/>
              </a:spcBef>
            </a:pPr>
            <a:r>
              <a:rPr lang="en-US" b="1" dirty="0">
                <a:solidFill>
                  <a:srgbClr val="004A78"/>
                </a:solidFill>
              </a:rPr>
              <a:t>Trojan</a:t>
            </a:r>
          </a:p>
          <a:p>
            <a:pPr marL="622800" lvl="1" indent="-320400">
              <a:spcBef>
                <a:spcPts val="1000"/>
              </a:spcBef>
            </a:pPr>
            <a:r>
              <a:rPr lang="en-US" b="1" dirty="0">
                <a:solidFill>
                  <a:srgbClr val="004A78"/>
                </a:solidFill>
              </a:rPr>
              <a:t>Ransomware</a:t>
            </a:r>
          </a:p>
          <a:p>
            <a:pPr lvl="2">
              <a:spcBef>
                <a:spcPts val="1000"/>
              </a:spcBef>
            </a:pPr>
            <a:r>
              <a:rPr lang="en-US" dirty="0"/>
              <a:t>Blocker ransomware</a:t>
            </a:r>
          </a:p>
          <a:p>
            <a:pPr lvl="2">
              <a:spcBef>
                <a:spcPts val="1000"/>
              </a:spcBef>
            </a:pPr>
            <a:r>
              <a:rPr lang="en-US" dirty="0"/>
              <a:t>Encrypting ransomware</a:t>
            </a:r>
          </a:p>
          <a:p>
            <a:pPr marL="622800" lvl="1" indent="-320400">
              <a:spcBef>
                <a:spcPts val="1000"/>
              </a:spcBef>
            </a:pPr>
            <a:r>
              <a:rPr lang="en-US" b="1" dirty="0">
                <a:solidFill>
                  <a:srgbClr val="004A78"/>
                </a:solidFill>
              </a:rPr>
              <a:t>Address spoofing</a:t>
            </a:r>
          </a:p>
        </p:txBody>
      </p:sp>
      <p:pic>
        <p:nvPicPr>
          <p:cNvPr id="8" name="Content Placeholder 7" descr="A sample blocker ransomware screen shows &quot;YOUR COMPUTER HAS BEEN LOCKED!&quot; in large red letters at the top, with an official-looking seal that says &quot;Department of Justice&quot; and &quot;Federal Bureau of Investigation&quot;. It also says &quot;To unlock the computer you are obliged to pay a fine of $200&quot; and has instructions to click to pay the fine (blurred out in this figure).">
            <a:extLst>
              <a:ext uri="{FF2B5EF4-FFF2-40B4-BE49-F238E27FC236}">
                <a16:creationId xmlns:a16="http://schemas.microsoft.com/office/drawing/2014/main" id="{754382B5-FFED-40C4-828F-8CDFB3880B0E}"/>
              </a:ext>
            </a:extLst>
          </p:cNvPr>
          <p:cNvPicPr>
            <a:picLocks noGrp="1" noChangeAspect="1"/>
          </p:cNvPicPr>
          <p:nvPr>
            <p:ph sz="quarter" idx="17"/>
          </p:nvPr>
        </p:nvPicPr>
        <p:blipFill>
          <a:blip r:embed="rId2"/>
          <a:stretch>
            <a:fillRect/>
          </a:stretch>
        </p:blipFill>
        <p:spPr>
          <a:xfrm>
            <a:off x="5137393" y="1289050"/>
            <a:ext cx="3149238" cy="2245773"/>
          </a:xfrm>
        </p:spPr>
      </p:pic>
      <p:pic>
        <p:nvPicPr>
          <p:cNvPr id="10" name="Content Placeholder 9" descr="A sample encrypting ransomware screen shows &quot;Your Personal files are encrypted&quot; in red at the top of the screen. It threatens that the user's private key to decrypt files will be destroyed in 72 hours if a fine is not paid. There is a &quot;Time left&quot; countdown timer, and buttons to Show Files and Pay with Bitcoin at the bottom of the screen.">
            <a:extLst>
              <a:ext uri="{FF2B5EF4-FFF2-40B4-BE49-F238E27FC236}">
                <a16:creationId xmlns:a16="http://schemas.microsoft.com/office/drawing/2014/main" id="{592A372B-59D0-4303-A303-BC664525DDC8}"/>
              </a:ext>
            </a:extLst>
          </p:cNvPr>
          <p:cNvPicPr>
            <a:picLocks noGrp="1" noChangeAspect="1"/>
          </p:cNvPicPr>
          <p:nvPr>
            <p:ph sz="quarter" idx="18"/>
          </p:nvPr>
        </p:nvPicPr>
        <p:blipFill>
          <a:blip r:embed="rId3"/>
          <a:stretch>
            <a:fillRect/>
          </a:stretch>
        </p:blipFill>
        <p:spPr>
          <a:xfrm>
            <a:off x="8424340" y="3671712"/>
            <a:ext cx="3160275" cy="2398704"/>
          </a:xfrm>
        </p:spPr>
      </p:pic>
    </p:spTree>
    <p:extLst>
      <p:ext uri="{BB962C8B-B14F-4D97-AF65-F5344CB8AC3E}">
        <p14:creationId xmlns:p14="http://schemas.microsoft.com/office/powerpoint/2010/main" val="163478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Common Cybersecurity Attacks </a:t>
            </a:r>
            <a:r>
              <a:rPr lang="en-US" sz="2400" b="0" dirty="0"/>
              <a:t>(2 of 2)</a:t>
            </a:r>
          </a:p>
        </p:txBody>
      </p:sp>
      <p:sp>
        <p:nvSpPr>
          <p:cNvPr id="3" name="Content Placeholder 2"/>
          <p:cNvSpPr>
            <a:spLocks noGrp="1"/>
          </p:cNvSpPr>
          <p:nvPr>
            <p:ph sz="quarter" idx="16"/>
          </p:nvPr>
        </p:nvSpPr>
        <p:spPr>
          <a:xfrm>
            <a:off x="742949" y="1289050"/>
            <a:ext cx="5618521" cy="4561144"/>
          </a:xfrm>
        </p:spPr>
        <p:txBody>
          <a:bodyPr/>
          <a:lstStyle/>
          <a:p>
            <a:pPr marL="0" indent="0">
              <a:buNone/>
            </a:pPr>
            <a:r>
              <a:rPr lang="en-US" dirty="0"/>
              <a:t>Social Engineering</a:t>
            </a:r>
          </a:p>
          <a:p>
            <a:r>
              <a:rPr lang="en-US" dirty="0"/>
              <a:t>Attacks that attempts to trick the victim into giving valuable information to the attacker</a:t>
            </a:r>
          </a:p>
          <a:p>
            <a:r>
              <a:rPr lang="en-US" dirty="0"/>
              <a:t>Social engineering principles, Table 6-6</a:t>
            </a:r>
          </a:p>
          <a:p>
            <a:r>
              <a:rPr lang="en-US" b="1" dirty="0">
                <a:solidFill>
                  <a:srgbClr val="004A78"/>
                </a:solidFill>
              </a:rPr>
              <a:t>Phishing</a:t>
            </a:r>
          </a:p>
          <a:p>
            <a:r>
              <a:rPr lang="en-US" b="1" dirty="0">
                <a:solidFill>
                  <a:srgbClr val="004A78"/>
                </a:solidFill>
              </a:rPr>
              <a:t>Hoax</a:t>
            </a:r>
          </a:p>
          <a:p>
            <a:r>
              <a:rPr lang="en-US" b="1" dirty="0">
                <a:solidFill>
                  <a:srgbClr val="004A78"/>
                </a:solidFill>
              </a:rPr>
              <a:t>Spam</a:t>
            </a:r>
            <a:endParaRPr lang="en-US" dirty="0">
              <a:solidFill>
                <a:srgbClr val="004A78"/>
              </a:solidFill>
            </a:endParaRPr>
          </a:p>
        </p:txBody>
      </p:sp>
      <p:pic>
        <p:nvPicPr>
          <p:cNvPr id="8" name="Content Placeholder 7" descr="A sample phishing email appears to come from a legitimate company, PayPal, claiming that the user sent a payment. The logo and form look very similar to actual PayPal emails. However, clicking links in this email would lead to a false web server where the user's user name, password, and other info could be stolen. ">
            <a:extLst>
              <a:ext uri="{FF2B5EF4-FFF2-40B4-BE49-F238E27FC236}">
                <a16:creationId xmlns:a16="http://schemas.microsoft.com/office/drawing/2014/main" id="{E26465C6-0A25-49D2-A514-E254BBF81EAB}"/>
              </a:ext>
            </a:extLst>
          </p:cNvPr>
          <p:cNvPicPr>
            <a:picLocks noGrp="1" noChangeAspect="1"/>
          </p:cNvPicPr>
          <p:nvPr>
            <p:ph sz="quarter" idx="17"/>
          </p:nvPr>
        </p:nvPicPr>
        <p:blipFill>
          <a:blip r:embed="rId2"/>
          <a:stretch>
            <a:fillRect/>
          </a:stretch>
        </p:blipFill>
        <p:spPr>
          <a:xfrm>
            <a:off x="6946366" y="1398579"/>
            <a:ext cx="4017516" cy="4353426"/>
          </a:xfrm>
        </p:spPr>
      </p:pic>
    </p:spTree>
    <p:extLst>
      <p:ext uri="{BB962C8B-B14F-4D97-AF65-F5344CB8AC3E}">
        <p14:creationId xmlns:p14="http://schemas.microsoft.com/office/powerpoint/2010/main" val="3090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Safeguarding Computers and Data</a:t>
            </a:r>
            <a:endParaRPr lang="en-US" sz="2400" dirty="0"/>
          </a:p>
        </p:txBody>
      </p:sp>
      <p:sp>
        <p:nvSpPr>
          <p:cNvPr id="3" name="Content Placeholder 2"/>
          <p:cNvSpPr>
            <a:spLocks noGrp="1"/>
          </p:cNvSpPr>
          <p:nvPr>
            <p:ph sz="quarter" idx="16"/>
          </p:nvPr>
        </p:nvSpPr>
        <p:spPr>
          <a:xfrm>
            <a:off x="742950" y="1289050"/>
            <a:ext cx="4855210" cy="4380230"/>
          </a:xfrm>
        </p:spPr>
        <p:txBody>
          <a:bodyPr/>
          <a:lstStyle/>
          <a:p>
            <a:r>
              <a:rPr lang="en-US" dirty="0"/>
              <a:t>Explain the steps to protect computer equipment</a:t>
            </a:r>
          </a:p>
          <a:p>
            <a:r>
              <a:rPr lang="en-US" dirty="0"/>
              <a:t>Protect mobile devices and your privacy</a:t>
            </a:r>
          </a:p>
          <a:p>
            <a:r>
              <a:rPr lang="en-US" dirty="0"/>
              <a:t>Use strong authentication</a:t>
            </a:r>
          </a:p>
          <a:p>
            <a:r>
              <a:rPr lang="en-US" dirty="0"/>
              <a:t>Explain the benefits of encryption</a:t>
            </a:r>
          </a:p>
          <a:p>
            <a:r>
              <a:rPr lang="en-US" dirty="0"/>
              <a:t>Discuss measures to prevent identity theft and protect financial information</a:t>
            </a:r>
          </a:p>
        </p:txBody>
      </p:sp>
      <p:pic>
        <p:nvPicPr>
          <p:cNvPr id="8" name="Content Placeholder 7" descr="A white wireless router with four vertical antennae is shown isolated on a smooth surface.">
            <a:extLst>
              <a:ext uri="{FF2B5EF4-FFF2-40B4-BE49-F238E27FC236}">
                <a16:creationId xmlns:a16="http://schemas.microsoft.com/office/drawing/2014/main" id="{16B01387-873D-443B-ACA1-DF001E581EEF}"/>
              </a:ext>
            </a:extLst>
          </p:cNvPr>
          <p:cNvPicPr>
            <a:picLocks noGrp="1" noChangeAspect="1"/>
          </p:cNvPicPr>
          <p:nvPr>
            <p:ph sz="quarter" idx="17"/>
          </p:nvPr>
        </p:nvPicPr>
        <p:blipFill>
          <a:blip r:embed="rId2"/>
          <a:stretch>
            <a:fillRect/>
          </a:stretch>
        </p:blipFill>
        <p:spPr>
          <a:xfrm>
            <a:off x="6076043" y="2049238"/>
            <a:ext cx="5725387" cy="3519712"/>
          </a:xfrm>
        </p:spPr>
      </p:pic>
    </p:spTree>
    <p:extLst>
      <p:ext uri="{BB962C8B-B14F-4D97-AF65-F5344CB8AC3E}">
        <p14:creationId xmlns:p14="http://schemas.microsoft.com/office/powerpoint/2010/main" val="123820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Common Features of Productivity Apps</a:t>
            </a:r>
            <a:endParaRPr lang="en-US" sz="2400" dirty="0"/>
          </a:p>
        </p:txBody>
      </p:sp>
      <p:sp>
        <p:nvSpPr>
          <p:cNvPr id="3" name="Content Placeholder 2"/>
          <p:cNvSpPr>
            <a:spLocks noGrp="1"/>
          </p:cNvSpPr>
          <p:nvPr>
            <p:ph sz="quarter" idx="16"/>
          </p:nvPr>
        </p:nvSpPr>
        <p:spPr/>
        <p:txBody>
          <a:bodyPr/>
          <a:lstStyle/>
          <a:p>
            <a:r>
              <a:rPr lang="en-US" dirty="0"/>
              <a:t>Protect yourself while online</a:t>
            </a:r>
          </a:p>
          <a:p>
            <a:r>
              <a:rPr lang="en-US" dirty="0"/>
              <a:t>Alter Internet settings to secure against security breaches</a:t>
            </a:r>
          </a:p>
        </p:txBody>
      </p:sp>
    </p:spTree>
    <p:extLst>
      <p:ext uri="{BB962C8B-B14F-4D97-AF65-F5344CB8AC3E}">
        <p14:creationId xmlns:p14="http://schemas.microsoft.com/office/powerpoint/2010/main" val="4285312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Computer Equipment </a:t>
            </a:r>
            <a:r>
              <a:rPr lang="en-US" sz="2400" b="0" dirty="0"/>
              <a:t>(1 of 3)</a:t>
            </a:r>
          </a:p>
        </p:txBody>
      </p:sp>
      <p:sp>
        <p:nvSpPr>
          <p:cNvPr id="3" name="Content Placeholder 2"/>
          <p:cNvSpPr>
            <a:spLocks noGrp="1"/>
          </p:cNvSpPr>
          <p:nvPr>
            <p:ph sz="quarter" idx="16"/>
          </p:nvPr>
        </p:nvSpPr>
        <p:spPr>
          <a:xfrm>
            <a:off x="742950" y="1289050"/>
            <a:ext cx="4679976" cy="4552950"/>
          </a:xfrm>
        </p:spPr>
        <p:txBody>
          <a:bodyPr/>
          <a:lstStyle/>
          <a:p>
            <a:pPr marL="0" indent="0">
              <a:buNone/>
            </a:pPr>
            <a:r>
              <a:rPr lang="en-US" dirty="0"/>
              <a:t>Electrical problems</a:t>
            </a:r>
          </a:p>
          <a:p>
            <a:r>
              <a:rPr lang="en-US" dirty="0">
                <a:solidFill>
                  <a:srgbClr val="004A78"/>
                </a:solidFill>
              </a:rPr>
              <a:t>A </a:t>
            </a:r>
            <a:r>
              <a:rPr lang="en-US" b="1" dirty="0">
                <a:solidFill>
                  <a:srgbClr val="004A78"/>
                </a:solidFill>
              </a:rPr>
              <a:t>surge protector</a:t>
            </a:r>
            <a:r>
              <a:rPr lang="en-US" b="1" dirty="0">
                <a:solidFill>
                  <a:srgbClr val="002060"/>
                </a:solidFill>
              </a:rPr>
              <a:t> </a:t>
            </a:r>
            <a:r>
              <a:rPr lang="en-US" dirty="0"/>
              <a:t>can defend computer equipment from spikes, surges, and noise</a:t>
            </a:r>
          </a:p>
          <a:p>
            <a:r>
              <a:rPr lang="en-US" dirty="0"/>
              <a:t>An </a:t>
            </a:r>
            <a:r>
              <a:rPr lang="en-US" b="1" dirty="0">
                <a:solidFill>
                  <a:srgbClr val="004A78"/>
                </a:solidFill>
              </a:rPr>
              <a:t>uninterruptible power supply (U</a:t>
            </a:r>
            <a:r>
              <a:rPr lang="en-US" sz="100" b="1" dirty="0">
                <a:solidFill>
                  <a:srgbClr val="004A78"/>
                </a:solidFill>
              </a:rPr>
              <a:t> </a:t>
            </a:r>
            <a:r>
              <a:rPr lang="en-US" b="1" dirty="0">
                <a:solidFill>
                  <a:srgbClr val="004A78"/>
                </a:solidFill>
              </a:rPr>
              <a:t>P</a:t>
            </a:r>
            <a:r>
              <a:rPr lang="en-US" sz="100" b="1" dirty="0">
                <a:solidFill>
                  <a:srgbClr val="004A78"/>
                </a:solidFill>
              </a:rPr>
              <a:t> </a:t>
            </a:r>
            <a:r>
              <a:rPr lang="en-US" b="1" dirty="0">
                <a:solidFill>
                  <a:srgbClr val="004A78"/>
                </a:solidFill>
              </a:rPr>
              <a:t>S)</a:t>
            </a:r>
            <a:r>
              <a:rPr lang="en-US" b="1" dirty="0">
                <a:solidFill>
                  <a:srgbClr val="002060"/>
                </a:solidFill>
              </a:rPr>
              <a:t> </a:t>
            </a:r>
            <a:r>
              <a:rPr lang="en-US" dirty="0"/>
              <a:t>can be used to protect against blackouts and brownouts</a:t>
            </a:r>
          </a:p>
        </p:txBody>
      </p:sp>
      <p:pic>
        <p:nvPicPr>
          <p:cNvPr id="8" name="Content Placeholder 7" descr="A close-up photo of a surge protector strip with several outlets and three plugs plugged in is shown.">
            <a:extLst>
              <a:ext uri="{FF2B5EF4-FFF2-40B4-BE49-F238E27FC236}">
                <a16:creationId xmlns:a16="http://schemas.microsoft.com/office/drawing/2014/main" id="{1556992A-1DDD-4F4C-A196-2AD667081793}"/>
              </a:ext>
            </a:extLst>
          </p:cNvPr>
          <p:cNvPicPr>
            <a:picLocks noGrp="1" noChangeAspect="1"/>
          </p:cNvPicPr>
          <p:nvPr>
            <p:ph sz="quarter" idx="17"/>
          </p:nvPr>
        </p:nvPicPr>
        <p:blipFill>
          <a:blip r:embed="rId2"/>
          <a:stretch>
            <a:fillRect/>
          </a:stretch>
        </p:blipFill>
        <p:spPr>
          <a:xfrm>
            <a:off x="6494756" y="2533833"/>
            <a:ext cx="4679976" cy="2984453"/>
          </a:xfrm>
        </p:spPr>
      </p:pic>
    </p:spTree>
    <p:extLst>
      <p:ext uri="{BB962C8B-B14F-4D97-AF65-F5344CB8AC3E}">
        <p14:creationId xmlns:p14="http://schemas.microsoft.com/office/powerpoint/2010/main" val="66872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Computer Equipment </a:t>
            </a:r>
            <a:r>
              <a:rPr lang="en-US" sz="2400" b="0" dirty="0"/>
              <a:t>(2 of 3)</a:t>
            </a:r>
          </a:p>
        </p:txBody>
      </p:sp>
      <p:sp>
        <p:nvSpPr>
          <p:cNvPr id="3" name="Content Placeholder 2"/>
          <p:cNvSpPr>
            <a:spLocks noGrp="1"/>
          </p:cNvSpPr>
          <p:nvPr>
            <p:ph sz="quarter" idx="16"/>
          </p:nvPr>
        </p:nvSpPr>
        <p:spPr>
          <a:xfrm>
            <a:off x="742951" y="1289049"/>
            <a:ext cx="5677514" cy="4954589"/>
          </a:xfrm>
        </p:spPr>
        <p:txBody>
          <a:bodyPr/>
          <a:lstStyle/>
          <a:p>
            <a:pPr marL="0" indent="0">
              <a:buNone/>
            </a:pPr>
            <a:r>
              <a:rPr lang="en-US" sz="2200" dirty="0"/>
              <a:t>Protect Computers from Theft</a:t>
            </a:r>
          </a:p>
          <a:p>
            <a:r>
              <a:rPr lang="en-US" sz="2200" dirty="0"/>
              <a:t>To reduce the risk of loss:</a:t>
            </a:r>
          </a:p>
          <a:p>
            <a:pPr marL="622800" lvl="1" indent="-320400">
              <a:spcBef>
                <a:spcPts val="1000"/>
              </a:spcBef>
            </a:pPr>
            <a:r>
              <a:rPr lang="en-US" sz="2000" dirty="0"/>
              <a:t>Use a cable lock</a:t>
            </a:r>
          </a:p>
          <a:p>
            <a:pPr marL="622800" lvl="1" indent="-320400">
              <a:spcBef>
                <a:spcPts val="1000"/>
              </a:spcBef>
            </a:pPr>
            <a:r>
              <a:rPr lang="en-US" sz="2000" dirty="0"/>
              <a:t>Keep devices out of sight when in a high-risk area</a:t>
            </a:r>
          </a:p>
          <a:p>
            <a:pPr marL="622800" lvl="1" indent="-320400">
              <a:spcBef>
                <a:spcPts val="1000"/>
              </a:spcBef>
            </a:pPr>
            <a:r>
              <a:rPr lang="en-US" sz="2000" dirty="0"/>
              <a:t>Avoid being distracted by the device and maintain awareness of surroundings</a:t>
            </a:r>
          </a:p>
          <a:p>
            <a:pPr marL="622800" lvl="1" indent="-320400">
              <a:spcBef>
                <a:spcPts val="1000"/>
              </a:spcBef>
            </a:pPr>
            <a:r>
              <a:rPr lang="en-US" sz="2000" dirty="0"/>
              <a:t>Hold devices with both hands</a:t>
            </a:r>
          </a:p>
          <a:p>
            <a:pPr marL="622800" lvl="1" indent="-320400">
              <a:spcBef>
                <a:spcPts val="1000"/>
              </a:spcBef>
            </a:pPr>
            <a:r>
              <a:rPr lang="en-US" sz="2000" dirty="0"/>
              <a:t>Do not use the device on escalators or near train doors</a:t>
            </a:r>
          </a:p>
          <a:p>
            <a:pPr marL="622800" lvl="1" indent="-320400">
              <a:spcBef>
                <a:spcPts val="1000"/>
              </a:spcBef>
            </a:pPr>
            <a:r>
              <a:rPr lang="en-US" sz="2000" dirty="0"/>
              <a:t>Do not use white or red headphone cords</a:t>
            </a:r>
          </a:p>
          <a:p>
            <a:pPr marL="622800" lvl="1" indent="-320400">
              <a:spcBef>
                <a:spcPts val="1000"/>
              </a:spcBef>
            </a:pPr>
            <a:r>
              <a:rPr lang="en-US" sz="2000" dirty="0"/>
              <a:t>Do not give chase if a device is stolen</a:t>
            </a:r>
          </a:p>
          <a:p>
            <a:pPr marL="622800" lvl="1" indent="-320400">
              <a:spcBef>
                <a:spcPts val="1000"/>
              </a:spcBef>
            </a:pPr>
            <a:r>
              <a:rPr lang="en-US" sz="2000" dirty="0"/>
              <a:t>Enable device security features</a:t>
            </a:r>
          </a:p>
        </p:txBody>
      </p:sp>
      <p:pic>
        <p:nvPicPr>
          <p:cNvPr id="8" name="Content Placeholder 7" descr="A close-up of a cable lock attached to the corner of a laptop is shown. The cable can be secured to an immovable object, and only opened using the combination dial on the cable.">
            <a:extLst>
              <a:ext uri="{FF2B5EF4-FFF2-40B4-BE49-F238E27FC236}">
                <a16:creationId xmlns:a16="http://schemas.microsoft.com/office/drawing/2014/main" id="{2AD1FE43-1863-44E5-B980-999D3E200D53}"/>
              </a:ext>
            </a:extLst>
          </p:cNvPr>
          <p:cNvPicPr>
            <a:picLocks noGrp="1" noChangeAspect="1"/>
          </p:cNvPicPr>
          <p:nvPr>
            <p:ph sz="quarter" idx="17"/>
          </p:nvPr>
        </p:nvPicPr>
        <p:blipFill>
          <a:blip r:embed="rId2"/>
          <a:stretch>
            <a:fillRect/>
          </a:stretch>
        </p:blipFill>
        <p:spPr>
          <a:xfrm>
            <a:off x="6946977" y="3104964"/>
            <a:ext cx="4525604" cy="2670854"/>
          </a:xfrm>
        </p:spPr>
      </p:pic>
    </p:spTree>
    <p:extLst>
      <p:ext uri="{BB962C8B-B14F-4D97-AF65-F5344CB8AC3E}">
        <p14:creationId xmlns:p14="http://schemas.microsoft.com/office/powerpoint/2010/main" val="40860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Computer Equipment </a:t>
            </a:r>
            <a:r>
              <a:rPr lang="en-US" sz="2400" b="0" dirty="0"/>
              <a:t>(3 of 3)</a:t>
            </a:r>
          </a:p>
        </p:txBody>
      </p:sp>
      <p:sp>
        <p:nvSpPr>
          <p:cNvPr id="3" name="Content Placeholder 2"/>
          <p:cNvSpPr>
            <a:spLocks noGrp="1"/>
          </p:cNvSpPr>
          <p:nvPr>
            <p:ph sz="quarter" idx="16"/>
          </p:nvPr>
        </p:nvSpPr>
        <p:spPr/>
        <p:txBody>
          <a:bodyPr/>
          <a:lstStyle/>
          <a:p>
            <a:pPr marL="0" indent="0">
              <a:buNone/>
            </a:pPr>
            <a:r>
              <a:rPr lang="en-US" dirty="0"/>
              <a:t>Perform Data Backups</a:t>
            </a:r>
          </a:p>
          <a:p>
            <a:r>
              <a:rPr lang="en-US" dirty="0"/>
              <a:t>Creating a </a:t>
            </a:r>
            <a:r>
              <a:rPr lang="en-US" b="1" dirty="0">
                <a:solidFill>
                  <a:srgbClr val="004A78"/>
                </a:solidFill>
              </a:rPr>
              <a:t>data backup</a:t>
            </a:r>
            <a:r>
              <a:rPr lang="en-US" b="1" dirty="0">
                <a:solidFill>
                  <a:srgbClr val="1992AF"/>
                </a:solidFill>
              </a:rPr>
              <a:t> </a:t>
            </a:r>
            <a:r>
              <a:rPr lang="en-US" dirty="0"/>
              <a:t>means copying files from a computer’s hard drive that are then stored in a remote location</a:t>
            </a:r>
          </a:p>
          <a:p>
            <a:r>
              <a:rPr lang="en-US" dirty="0"/>
              <a:t>Can protect against hardware malfunctions, user error, software corruption, natural disasters, and cyberattacks</a:t>
            </a:r>
          </a:p>
          <a:p>
            <a:r>
              <a:rPr lang="en-US" dirty="0"/>
              <a:t>Options: online or to external hard drive</a:t>
            </a:r>
          </a:p>
        </p:txBody>
      </p:sp>
    </p:spTree>
    <p:extLst>
      <p:ext uri="{BB962C8B-B14F-4D97-AF65-F5344CB8AC3E}">
        <p14:creationId xmlns:p14="http://schemas.microsoft.com/office/powerpoint/2010/main" val="399609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357691"/>
            <a:ext cx="2967025" cy="566817"/>
          </a:xfrm>
        </p:spPr>
        <p:txBody>
          <a:bodyPr/>
          <a:lstStyle/>
          <a:p>
            <a:pPr algn="ctr"/>
            <a:r>
              <a:rPr lang="en-US" sz="3600" dirty="0"/>
              <a:t>Module 6</a:t>
            </a:r>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6464" y="3327264"/>
            <a:ext cx="6663558" cy="619919"/>
          </a:xfrm>
        </p:spPr>
        <p:txBody>
          <a:bodyPr/>
          <a:lstStyle/>
          <a:p>
            <a:pPr algn="ctr"/>
            <a:r>
              <a:rPr lang="en-US" sz="3400" b="1" dirty="0">
                <a:solidFill>
                  <a:schemeClr val="bg1"/>
                </a:solidFill>
              </a:rPr>
              <a:t>Security and Safety</a:t>
            </a: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lstStyle/>
          <a:p>
            <a:r>
              <a:rPr lang="en-US" dirty="0"/>
              <a:t>Protect Mobile Devices and Your Privacy </a:t>
            </a:r>
            <a:r>
              <a:rPr lang="en-US" sz="2400" b="0" dirty="0"/>
              <a:t>(1 of 2)</a:t>
            </a:r>
            <a:endParaRPr lang="en-US" sz="2400" dirty="0"/>
          </a:p>
        </p:txBody>
      </p:sp>
      <p:sp>
        <p:nvSpPr>
          <p:cNvPr id="3" name="Content Placeholder 2"/>
          <p:cNvSpPr>
            <a:spLocks noGrp="1"/>
          </p:cNvSpPr>
          <p:nvPr>
            <p:ph sz="quarter" idx="16"/>
          </p:nvPr>
        </p:nvSpPr>
        <p:spPr>
          <a:xfrm>
            <a:off x="742950" y="1289050"/>
            <a:ext cx="10706100" cy="4718460"/>
          </a:xfrm>
        </p:spPr>
        <p:txBody>
          <a:bodyPr/>
          <a:lstStyle/>
          <a:p>
            <a:pPr marL="0" indent="0">
              <a:buNone/>
            </a:pPr>
            <a:r>
              <a:rPr lang="en-US" dirty="0"/>
              <a:t>Wireless Network</a:t>
            </a:r>
          </a:p>
          <a:p>
            <a:r>
              <a:rPr lang="en-US" dirty="0"/>
              <a:t>Risks</a:t>
            </a:r>
          </a:p>
          <a:p>
            <a:pPr marL="622800" lvl="1" indent="-320400">
              <a:spcBef>
                <a:spcPts val="1000"/>
              </a:spcBef>
            </a:pPr>
            <a:r>
              <a:rPr lang="en-US" dirty="0"/>
              <a:t>Reading wireless transmissions</a:t>
            </a:r>
          </a:p>
          <a:p>
            <a:pPr marL="622800" lvl="1" indent="-320400">
              <a:spcBef>
                <a:spcPts val="1000"/>
              </a:spcBef>
            </a:pPr>
            <a:r>
              <a:rPr lang="en-US" dirty="0"/>
              <a:t>Viewing or stealing computer data</a:t>
            </a:r>
          </a:p>
          <a:p>
            <a:pPr marL="622800" lvl="1" indent="-320400">
              <a:spcBef>
                <a:spcPts val="1000"/>
              </a:spcBef>
            </a:pPr>
            <a:r>
              <a:rPr lang="en-US" dirty="0"/>
              <a:t>Injecting malware</a:t>
            </a:r>
          </a:p>
          <a:p>
            <a:pPr marL="622800" lvl="1" indent="-320400">
              <a:spcBef>
                <a:spcPts val="1000"/>
              </a:spcBef>
            </a:pPr>
            <a:r>
              <a:rPr lang="en-US" dirty="0"/>
              <a:t>Downloading harmful content</a:t>
            </a:r>
          </a:p>
          <a:p>
            <a:r>
              <a:rPr lang="en-US" dirty="0"/>
              <a:t>Precautions</a:t>
            </a:r>
          </a:p>
          <a:p>
            <a:pPr marL="622800" lvl="1" indent="-320400">
              <a:spcBef>
                <a:spcPts val="1000"/>
              </a:spcBef>
            </a:pPr>
            <a:r>
              <a:rPr lang="en-US" dirty="0"/>
              <a:t>Only connect to an approved wireless network in public</a:t>
            </a:r>
          </a:p>
          <a:p>
            <a:pPr marL="622800" lvl="1" indent="-320400">
              <a:spcBef>
                <a:spcPts val="1000"/>
              </a:spcBef>
            </a:pPr>
            <a:r>
              <a:rPr lang="en-US" dirty="0"/>
              <a:t>Limit the type of activity you do on public networks to simple web surfing or watching online videos.</a:t>
            </a:r>
          </a:p>
          <a:p>
            <a:pPr marL="622800" lvl="1" indent="-320400">
              <a:spcBef>
                <a:spcPts val="1000"/>
              </a:spcBef>
            </a:pPr>
            <a:r>
              <a:rPr lang="en-US" dirty="0"/>
              <a:t>Configure routers for a high level of security</a:t>
            </a:r>
          </a:p>
        </p:txBody>
      </p:sp>
    </p:spTree>
    <p:extLst>
      <p:ext uri="{BB962C8B-B14F-4D97-AF65-F5344CB8AC3E}">
        <p14:creationId xmlns:p14="http://schemas.microsoft.com/office/powerpoint/2010/main" val="369536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Mobile Devices and Your Privacy </a:t>
            </a:r>
            <a:r>
              <a:rPr lang="en-US" sz="2400" b="0" dirty="0"/>
              <a:t>(2 of 2)</a:t>
            </a:r>
            <a:endParaRPr lang="en-US" sz="2400" dirty="0"/>
          </a:p>
        </p:txBody>
      </p:sp>
      <p:sp>
        <p:nvSpPr>
          <p:cNvPr id="3" name="Content Placeholder 2"/>
          <p:cNvSpPr>
            <a:spLocks noGrp="1"/>
          </p:cNvSpPr>
          <p:nvPr>
            <p:ph sz="quarter" idx="16"/>
          </p:nvPr>
        </p:nvSpPr>
        <p:spPr>
          <a:xfrm>
            <a:off x="742950" y="1289050"/>
            <a:ext cx="10706100" cy="4944602"/>
          </a:xfrm>
        </p:spPr>
        <p:txBody>
          <a:bodyPr/>
          <a:lstStyle/>
          <a:p>
            <a:pPr marL="0" indent="0">
              <a:spcBef>
                <a:spcPts val="600"/>
              </a:spcBef>
              <a:buNone/>
            </a:pPr>
            <a:r>
              <a:rPr lang="en-US" dirty="0"/>
              <a:t>Protect Your Privacy</a:t>
            </a:r>
          </a:p>
          <a:p>
            <a:pPr>
              <a:spcBef>
                <a:spcPts val="600"/>
              </a:spcBef>
            </a:pPr>
            <a:r>
              <a:rPr lang="en-US" sz="2200" dirty="0"/>
              <a:t>Shred paperwork that contains personal information before discarding</a:t>
            </a:r>
          </a:p>
          <a:p>
            <a:pPr>
              <a:spcBef>
                <a:spcPts val="600"/>
              </a:spcBef>
            </a:pPr>
            <a:r>
              <a:rPr lang="en-US" sz="2200" dirty="0"/>
              <a:t>Do not carry a Social Security number in a wallet or write it on a check</a:t>
            </a:r>
          </a:p>
          <a:p>
            <a:pPr>
              <a:spcBef>
                <a:spcPts val="600"/>
              </a:spcBef>
            </a:pPr>
            <a:r>
              <a:rPr lang="en-US" sz="2200" dirty="0"/>
              <a:t>Do not provide personal information either over the phone or through an email message</a:t>
            </a:r>
          </a:p>
          <a:p>
            <a:pPr>
              <a:spcBef>
                <a:spcPts val="600"/>
              </a:spcBef>
            </a:pPr>
            <a:r>
              <a:rPr lang="en-US" sz="2200" dirty="0"/>
              <a:t>Keep personal information in a secure location in a home or apartment</a:t>
            </a:r>
          </a:p>
          <a:p>
            <a:pPr>
              <a:spcBef>
                <a:spcPts val="600"/>
              </a:spcBef>
            </a:pPr>
            <a:r>
              <a:rPr lang="en-US" sz="2200" dirty="0"/>
              <a:t>Be cautious about what information is posted online and who can view your information</a:t>
            </a:r>
          </a:p>
          <a:p>
            <a:pPr>
              <a:spcBef>
                <a:spcPts val="600"/>
              </a:spcBef>
            </a:pPr>
            <a:r>
              <a:rPr lang="en-US" sz="2200" dirty="0"/>
              <a:t>Keep only the last 3 months of financial statements and shred older documents</a:t>
            </a:r>
          </a:p>
          <a:p>
            <a:pPr marL="622800" lvl="1" indent="-320400">
              <a:spcBef>
                <a:spcPts val="600"/>
              </a:spcBef>
            </a:pPr>
            <a:r>
              <a:rPr lang="en-US" sz="2000" dirty="0"/>
              <a:t>For paper documents that must be retained, use a scanner to create a P</a:t>
            </a:r>
            <a:r>
              <a:rPr lang="en-US" sz="100" dirty="0"/>
              <a:t> </a:t>
            </a:r>
            <a:r>
              <a:rPr lang="en-US" sz="2000" dirty="0"/>
              <a:t>D</a:t>
            </a:r>
            <a:r>
              <a:rPr lang="en-US" sz="100" dirty="0"/>
              <a:t> </a:t>
            </a:r>
            <a:r>
              <a:rPr lang="en-US" sz="2000" dirty="0"/>
              <a:t>F of the document and add a strong password that must be entered before it can be read</a:t>
            </a:r>
          </a:p>
          <a:p>
            <a:pPr>
              <a:spcBef>
                <a:spcPts val="600"/>
              </a:spcBef>
            </a:pPr>
            <a:r>
              <a:rPr lang="en-US" sz="2200" dirty="0"/>
              <a:t>Be cautious with a website or app request to collect data</a:t>
            </a:r>
          </a:p>
          <a:p>
            <a:pPr>
              <a:spcBef>
                <a:spcPts val="600"/>
              </a:spcBef>
            </a:pPr>
            <a:r>
              <a:rPr lang="en-US" sz="2200" dirty="0"/>
              <a:t>Websites that request more personal information than would normally be expected should be avoided</a:t>
            </a:r>
          </a:p>
        </p:txBody>
      </p:sp>
    </p:spTree>
    <p:extLst>
      <p:ext uri="{BB962C8B-B14F-4D97-AF65-F5344CB8AC3E}">
        <p14:creationId xmlns:p14="http://schemas.microsoft.com/office/powerpoint/2010/main" val="221376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Strong Authentication </a:t>
            </a:r>
            <a:r>
              <a:rPr lang="en-US" sz="2400" b="0" dirty="0"/>
              <a:t>(1 of 3)</a:t>
            </a:r>
          </a:p>
        </p:txBody>
      </p:sp>
      <p:sp>
        <p:nvSpPr>
          <p:cNvPr id="3" name="Content Placeholder 2"/>
          <p:cNvSpPr>
            <a:spLocks noGrp="1"/>
          </p:cNvSpPr>
          <p:nvPr>
            <p:ph sz="quarter" idx="16"/>
          </p:nvPr>
        </p:nvSpPr>
        <p:spPr>
          <a:xfrm>
            <a:off x="742951" y="1289050"/>
            <a:ext cx="6660740" cy="4806950"/>
          </a:xfrm>
        </p:spPr>
        <p:txBody>
          <a:bodyPr/>
          <a:lstStyle/>
          <a:p>
            <a:pPr marL="0" indent="0">
              <a:buNone/>
            </a:pPr>
            <a:r>
              <a:rPr lang="en-US" sz="2000" dirty="0"/>
              <a:t>Use Strong Passwords</a:t>
            </a:r>
          </a:p>
          <a:p>
            <a:r>
              <a:rPr lang="en-US" sz="2000" dirty="0"/>
              <a:t>A </a:t>
            </a:r>
            <a:r>
              <a:rPr lang="en-US" sz="2000" b="1" dirty="0">
                <a:solidFill>
                  <a:srgbClr val="004A78"/>
                </a:solidFill>
              </a:rPr>
              <a:t>strong password</a:t>
            </a:r>
            <a:r>
              <a:rPr lang="en-US" sz="2000" b="1" dirty="0">
                <a:solidFill>
                  <a:srgbClr val="002060"/>
                </a:solidFill>
              </a:rPr>
              <a:t> </a:t>
            </a:r>
            <a:r>
              <a:rPr lang="en-US" sz="2000" dirty="0"/>
              <a:t>is a longer combination of letters, numbers, symbols</a:t>
            </a:r>
          </a:p>
          <a:p>
            <a:r>
              <a:rPr lang="en-US" sz="2000" dirty="0"/>
              <a:t>A longer password is always more secure than a shorter password, regardless of complexity</a:t>
            </a:r>
          </a:p>
          <a:p>
            <a:pPr marL="622800" lvl="1" indent="-320400">
              <a:spcBef>
                <a:spcPts val="1000"/>
              </a:spcBef>
            </a:pPr>
            <a:r>
              <a:rPr lang="en-US" sz="1800" dirty="0"/>
              <a:t>Most security experts recommend that a secure password should be a minimum of 15-20 characters in length</a:t>
            </a:r>
          </a:p>
          <a:p>
            <a:r>
              <a:rPr lang="en-US" sz="2000" dirty="0"/>
              <a:t>Other general recommendations:</a:t>
            </a:r>
          </a:p>
          <a:p>
            <a:pPr marL="622800" lvl="1" indent="-320400">
              <a:spcBef>
                <a:spcPts val="1000"/>
              </a:spcBef>
            </a:pPr>
            <a:r>
              <a:rPr lang="en-US" sz="1800" dirty="0"/>
              <a:t>Do not use passwords that consist of dictionary words or phonetic words</a:t>
            </a:r>
          </a:p>
          <a:p>
            <a:pPr marL="622800" lvl="1" indent="-320400">
              <a:spcBef>
                <a:spcPts val="1000"/>
              </a:spcBef>
            </a:pPr>
            <a:r>
              <a:rPr lang="en-US" sz="1800" dirty="0"/>
              <a:t>Do not repeat characters or use sequences (abc,123)</a:t>
            </a:r>
          </a:p>
          <a:p>
            <a:pPr marL="622800" lvl="1" indent="-320400">
              <a:spcBef>
                <a:spcPts val="1000"/>
              </a:spcBef>
            </a:pPr>
            <a:r>
              <a:rPr lang="en-US" sz="1800" dirty="0"/>
              <a:t>Do not use birthdays, family member names, pet names, addresses, or any personal information</a:t>
            </a:r>
          </a:p>
          <a:p>
            <a:r>
              <a:rPr lang="en-US" sz="2000" dirty="0"/>
              <a:t>Use a </a:t>
            </a:r>
            <a:r>
              <a:rPr lang="en-US" sz="2000" b="1" dirty="0">
                <a:solidFill>
                  <a:srgbClr val="004A78"/>
                </a:solidFill>
              </a:rPr>
              <a:t>password manager</a:t>
            </a:r>
          </a:p>
        </p:txBody>
      </p:sp>
      <p:pic>
        <p:nvPicPr>
          <p:cNvPr id="12" name="Content Placeholder 11" descr="A sample sign-in screen is shown, with spaces to enter the Username and Password, and a button to click to Sign In.">
            <a:extLst>
              <a:ext uri="{FF2B5EF4-FFF2-40B4-BE49-F238E27FC236}">
                <a16:creationId xmlns:a16="http://schemas.microsoft.com/office/drawing/2014/main" id="{CEDA2BA7-57D0-4F9E-BD2E-497E402BBFCE}"/>
              </a:ext>
            </a:extLst>
          </p:cNvPr>
          <p:cNvPicPr>
            <a:picLocks noGrp="1" noChangeAspect="1"/>
          </p:cNvPicPr>
          <p:nvPr>
            <p:ph sz="quarter" idx="17"/>
          </p:nvPr>
        </p:nvPicPr>
        <p:blipFill>
          <a:blip r:embed="rId2"/>
          <a:stretch>
            <a:fillRect/>
          </a:stretch>
        </p:blipFill>
        <p:spPr>
          <a:xfrm>
            <a:off x="7930448" y="3447382"/>
            <a:ext cx="3483053" cy="2346780"/>
          </a:xfrm>
          <a:prstGeom prst="rect">
            <a:avLst/>
          </a:prstGeom>
        </p:spPr>
      </p:pic>
    </p:spTree>
    <p:extLst>
      <p:ext uri="{BB962C8B-B14F-4D97-AF65-F5344CB8AC3E}">
        <p14:creationId xmlns:p14="http://schemas.microsoft.com/office/powerpoint/2010/main" val="116477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Strong Authentication </a:t>
            </a:r>
            <a:r>
              <a:rPr lang="en-US" sz="2400" b="0" dirty="0"/>
              <a:t>(2 of 3)</a:t>
            </a:r>
          </a:p>
        </p:txBody>
      </p:sp>
      <p:sp>
        <p:nvSpPr>
          <p:cNvPr id="3" name="Content Placeholder 2"/>
          <p:cNvSpPr>
            <a:spLocks noGrp="1"/>
          </p:cNvSpPr>
          <p:nvPr>
            <p:ph sz="quarter" idx="16"/>
          </p:nvPr>
        </p:nvSpPr>
        <p:spPr>
          <a:xfrm>
            <a:off x="742950" y="1289049"/>
            <a:ext cx="5544961" cy="4694061"/>
          </a:xfrm>
        </p:spPr>
        <p:txBody>
          <a:bodyPr/>
          <a:lstStyle/>
          <a:p>
            <a:pPr marL="0" indent="0">
              <a:buNone/>
            </a:pPr>
            <a:r>
              <a:rPr lang="en-US" dirty="0"/>
              <a:t>Authenticating with Biometrics</a:t>
            </a:r>
          </a:p>
          <a:p>
            <a:r>
              <a:rPr lang="en-US" dirty="0"/>
              <a:t>Uses the unique characteristics of your face, hands, or eyes to authenticate you. Some of the different types of biometrics that are used today for authentication include:</a:t>
            </a:r>
          </a:p>
          <a:p>
            <a:pPr marL="622800" lvl="1" indent="-320400">
              <a:spcBef>
                <a:spcPts val="1000"/>
              </a:spcBef>
            </a:pPr>
            <a:r>
              <a:rPr lang="en-US" dirty="0"/>
              <a:t>Retina</a:t>
            </a:r>
          </a:p>
          <a:p>
            <a:pPr marL="622800" lvl="1" indent="-320400">
              <a:spcBef>
                <a:spcPts val="1000"/>
              </a:spcBef>
            </a:pPr>
            <a:r>
              <a:rPr lang="en-US" dirty="0"/>
              <a:t>Fingerprint</a:t>
            </a:r>
          </a:p>
          <a:p>
            <a:pPr marL="622800" lvl="1" indent="-320400">
              <a:spcBef>
                <a:spcPts val="1000"/>
              </a:spcBef>
            </a:pPr>
            <a:r>
              <a:rPr lang="en-US" dirty="0"/>
              <a:t>Voice</a:t>
            </a:r>
          </a:p>
          <a:p>
            <a:pPr marL="622800" lvl="1" indent="-320400">
              <a:spcBef>
                <a:spcPts val="1000"/>
              </a:spcBef>
            </a:pPr>
            <a:r>
              <a:rPr lang="en-US" dirty="0"/>
              <a:t>Face</a:t>
            </a:r>
          </a:p>
          <a:p>
            <a:pPr marL="622800" lvl="1" indent="-320400">
              <a:spcBef>
                <a:spcPts val="1000"/>
              </a:spcBef>
            </a:pPr>
            <a:r>
              <a:rPr lang="en-US" dirty="0"/>
              <a:t>Iris</a:t>
            </a:r>
          </a:p>
        </p:txBody>
      </p:sp>
      <p:pic>
        <p:nvPicPr>
          <p:cNvPr id="8" name="Content Placeholder 7" descr="The concept of biometric facial recognition is illustrated with a photo of a young man's face overlaid with a template of dots or nodal points on the face connected with lines and framed as if for a snapshot.">
            <a:extLst>
              <a:ext uri="{FF2B5EF4-FFF2-40B4-BE49-F238E27FC236}">
                <a16:creationId xmlns:a16="http://schemas.microsoft.com/office/drawing/2014/main" id="{4620B5F7-D769-4CED-AFD9-662F2FA6116F}"/>
              </a:ext>
            </a:extLst>
          </p:cNvPr>
          <p:cNvPicPr>
            <a:picLocks noGrp="1" noChangeAspect="1"/>
          </p:cNvPicPr>
          <p:nvPr>
            <p:ph sz="quarter" idx="17"/>
          </p:nvPr>
        </p:nvPicPr>
        <p:blipFill>
          <a:blip r:embed="rId2"/>
          <a:stretch>
            <a:fillRect/>
          </a:stretch>
        </p:blipFill>
        <p:spPr>
          <a:xfrm>
            <a:off x="7017241" y="2944900"/>
            <a:ext cx="4336559" cy="2950286"/>
          </a:xfrm>
        </p:spPr>
      </p:pic>
    </p:spTree>
    <p:extLst>
      <p:ext uri="{BB962C8B-B14F-4D97-AF65-F5344CB8AC3E}">
        <p14:creationId xmlns:p14="http://schemas.microsoft.com/office/powerpoint/2010/main" val="171635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Strong Authentication </a:t>
            </a:r>
            <a:r>
              <a:rPr lang="en-US" sz="2400" b="0" dirty="0"/>
              <a:t>(3 of 3)</a:t>
            </a:r>
          </a:p>
        </p:txBody>
      </p:sp>
      <p:sp>
        <p:nvSpPr>
          <p:cNvPr id="3" name="Content Placeholder 2"/>
          <p:cNvSpPr>
            <a:spLocks noGrp="1"/>
          </p:cNvSpPr>
          <p:nvPr>
            <p:ph sz="quarter" idx="16"/>
          </p:nvPr>
        </p:nvSpPr>
        <p:spPr>
          <a:xfrm>
            <a:off x="742950" y="1289051"/>
            <a:ext cx="10706100" cy="1631130"/>
          </a:xfrm>
        </p:spPr>
        <p:txBody>
          <a:bodyPr/>
          <a:lstStyle/>
          <a:p>
            <a:pPr marL="0" indent="0">
              <a:buNone/>
            </a:pPr>
            <a:r>
              <a:rPr lang="en-US" dirty="0"/>
              <a:t>Add Two Factor Authentication</a:t>
            </a:r>
          </a:p>
          <a:p>
            <a:r>
              <a:rPr lang="en-US" dirty="0"/>
              <a:t>Uses two levels of security: passwords and codes</a:t>
            </a:r>
          </a:p>
          <a:p>
            <a:pPr marL="622800" lvl="1" indent="-320400">
              <a:spcBef>
                <a:spcPts val="1000"/>
              </a:spcBef>
            </a:pPr>
            <a:r>
              <a:rPr lang="en-US" dirty="0"/>
              <a:t>After correctly entering your password, a 4-6 digit code is sent to your cell phone. The code must then be entered as the second authentication method.</a:t>
            </a:r>
          </a:p>
        </p:txBody>
      </p:sp>
      <p:pic>
        <p:nvPicPr>
          <p:cNvPr id="8" name="Content Placeholder 7" descr="A young woman sits in front of a laptop looking at a smartphone. The code received on the smartphone will be entered on the laptop as a second authentication factor.">
            <a:extLst>
              <a:ext uri="{FF2B5EF4-FFF2-40B4-BE49-F238E27FC236}">
                <a16:creationId xmlns:a16="http://schemas.microsoft.com/office/drawing/2014/main" id="{50B1DE93-9D81-43C7-8955-669C7606C9A6}"/>
              </a:ext>
            </a:extLst>
          </p:cNvPr>
          <p:cNvPicPr>
            <a:picLocks noGrp="1" noChangeAspect="1"/>
          </p:cNvPicPr>
          <p:nvPr>
            <p:ph sz="quarter" idx="17"/>
          </p:nvPr>
        </p:nvPicPr>
        <p:blipFill>
          <a:blip r:embed="rId2"/>
          <a:stretch>
            <a:fillRect/>
          </a:stretch>
        </p:blipFill>
        <p:spPr>
          <a:xfrm>
            <a:off x="3754722" y="3055812"/>
            <a:ext cx="4381494" cy="3009587"/>
          </a:xfrm>
        </p:spPr>
      </p:pic>
    </p:spTree>
    <p:extLst>
      <p:ext uri="{BB962C8B-B14F-4D97-AF65-F5344CB8AC3E}">
        <p14:creationId xmlns:p14="http://schemas.microsoft.com/office/powerpoint/2010/main" val="51211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Encryption</a:t>
            </a:r>
          </a:p>
        </p:txBody>
      </p:sp>
      <p:sp>
        <p:nvSpPr>
          <p:cNvPr id="3" name="Content Placeholder 2"/>
          <p:cNvSpPr>
            <a:spLocks noGrp="1"/>
          </p:cNvSpPr>
          <p:nvPr>
            <p:ph sz="quarter" idx="16"/>
          </p:nvPr>
        </p:nvSpPr>
        <p:spPr>
          <a:xfrm>
            <a:off x="742950" y="1289050"/>
            <a:ext cx="10706100" cy="2454943"/>
          </a:xfrm>
        </p:spPr>
        <p:txBody>
          <a:bodyPr/>
          <a:lstStyle/>
          <a:p>
            <a:r>
              <a:rPr lang="en-US" b="1" dirty="0">
                <a:solidFill>
                  <a:srgbClr val="004A78"/>
                </a:solidFill>
              </a:rPr>
              <a:t>Encryption</a:t>
            </a:r>
            <a:r>
              <a:rPr lang="en-US" dirty="0"/>
              <a:t>:</a:t>
            </a:r>
            <a:r>
              <a:rPr lang="en-US" b="1" dirty="0">
                <a:solidFill>
                  <a:srgbClr val="1992AF"/>
                </a:solidFill>
              </a:rPr>
              <a:t> </a:t>
            </a:r>
            <a:r>
              <a:rPr lang="en-US" dirty="0"/>
              <a:t>the process of “scrambling” information so it cannot be read unless the user possesses the “key” to unlock it (</a:t>
            </a:r>
            <a:r>
              <a:rPr lang="en-US" b="1" dirty="0">
                <a:solidFill>
                  <a:srgbClr val="004A78"/>
                </a:solidFill>
              </a:rPr>
              <a:t>decryption</a:t>
            </a:r>
            <a:r>
              <a:rPr lang="en-US" dirty="0"/>
              <a:t>)</a:t>
            </a:r>
          </a:p>
          <a:p>
            <a:r>
              <a:rPr lang="en-US" dirty="0"/>
              <a:t>Can apply to data-at-rest (hard drive) or data-in-transit (Internet)</a:t>
            </a:r>
          </a:p>
          <a:p>
            <a:r>
              <a:rPr lang="en-US" dirty="0"/>
              <a:t>The encryption key must be kept secure</a:t>
            </a:r>
          </a:p>
          <a:p>
            <a:r>
              <a:rPr lang="en-US" b="1" dirty="0">
                <a:solidFill>
                  <a:srgbClr val="004A78"/>
                </a:solidFill>
              </a:rPr>
              <a:t>Digital certificate</a:t>
            </a:r>
            <a:r>
              <a:rPr lang="en-US" dirty="0"/>
              <a:t>: a technology used to verify a user’s identity and key that has been “signed” by a trusted third party</a:t>
            </a:r>
          </a:p>
        </p:txBody>
      </p:sp>
      <p:pic>
        <p:nvPicPr>
          <p:cNvPr id="8" name="Content Placeholder 7" descr="The concept of an encryption/decryption key is illustrated with a graphic that shows a close-up of a panel consisting entirely of digital ones and zeroes, and a small slot, into which a stylized key is being inserted.">
            <a:extLst>
              <a:ext uri="{FF2B5EF4-FFF2-40B4-BE49-F238E27FC236}">
                <a16:creationId xmlns:a16="http://schemas.microsoft.com/office/drawing/2014/main" id="{F91990AA-37CE-4E00-BA15-63AFE68E7247}"/>
              </a:ext>
            </a:extLst>
          </p:cNvPr>
          <p:cNvPicPr>
            <a:picLocks noGrp="1" noChangeAspect="1"/>
          </p:cNvPicPr>
          <p:nvPr>
            <p:ph sz="quarter" idx="17"/>
          </p:nvPr>
        </p:nvPicPr>
        <p:blipFill>
          <a:blip r:embed="rId2"/>
          <a:stretch>
            <a:fillRect/>
          </a:stretch>
        </p:blipFill>
        <p:spPr>
          <a:xfrm>
            <a:off x="4381092" y="3785419"/>
            <a:ext cx="2924825" cy="2454942"/>
          </a:xfrm>
        </p:spPr>
      </p:pic>
    </p:spTree>
    <p:extLst>
      <p:ext uri="{BB962C8B-B14F-4D97-AF65-F5344CB8AC3E}">
        <p14:creationId xmlns:p14="http://schemas.microsoft.com/office/powerpoint/2010/main" val="107527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Identity Theft </a:t>
            </a:r>
            <a:r>
              <a:rPr lang="en-US" sz="2400" b="0" dirty="0"/>
              <a:t>(1 of 2)</a:t>
            </a:r>
            <a:endParaRPr lang="en-US" sz="2400" dirty="0"/>
          </a:p>
        </p:txBody>
      </p:sp>
      <p:sp>
        <p:nvSpPr>
          <p:cNvPr id="3" name="Content Placeholder 2"/>
          <p:cNvSpPr>
            <a:spLocks noGrp="1"/>
          </p:cNvSpPr>
          <p:nvPr>
            <p:ph sz="quarter" idx="16"/>
          </p:nvPr>
        </p:nvSpPr>
        <p:spPr/>
        <p:txBody>
          <a:bodyPr/>
          <a:lstStyle/>
          <a:p>
            <a:r>
              <a:rPr lang="en-US" b="1" dirty="0">
                <a:solidFill>
                  <a:srgbClr val="004A78"/>
                </a:solidFill>
              </a:rPr>
              <a:t>Identity theft </a:t>
            </a:r>
            <a:r>
              <a:rPr lang="en-US" dirty="0"/>
              <a:t>involves using someone’s personal information to commit financial fraud</a:t>
            </a:r>
          </a:p>
          <a:p>
            <a:pPr marL="622800" lvl="1" indent="-320400">
              <a:spcBef>
                <a:spcPts val="1000"/>
              </a:spcBef>
            </a:pPr>
            <a:r>
              <a:rPr lang="en-US" dirty="0"/>
              <a:t>Thieves can make excessive charges in the victim’s name</a:t>
            </a:r>
          </a:p>
          <a:p>
            <a:pPr marL="622800" lvl="1" indent="-320400">
              <a:spcBef>
                <a:spcPts val="1000"/>
              </a:spcBef>
            </a:pPr>
            <a:r>
              <a:rPr lang="en-US" dirty="0"/>
              <a:t>The victim is charged for the purchases and suffers a damaged credit history that can lead to being denied loans for school, cars, and homes</a:t>
            </a:r>
          </a:p>
        </p:txBody>
      </p:sp>
    </p:spTree>
    <p:extLst>
      <p:ext uri="{BB962C8B-B14F-4D97-AF65-F5344CB8AC3E}">
        <p14:creationId xmlns:p14="http://schemas.microsoft.com/office/powerpoint/2010/main" val="180174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Identity Theft </a:t>
            </a:r>
            <a:r>
              <a:rPr lang="en-US" sz="2400" b="0" dirty="0"/>
              <a:t>(2 of 2)</a:t>
            </a:r>
          </a:p>
        </p:txBody>
      </p:sp>
      <p:sp>
        <p:nvSpPr>
          <p:cNvPr id="3" name="Content Placeholder 2"/>
          <p:cNvSpPr>
            <a:spLocks noGrp="1"/>
          </p:cNvSpPr>
          <p:nvPr>
            <p:ph sz="quarter" idx="16"/>
          </p:nvPr>
        </p:nvSpPr>
        <p:spPr>
          <a:xfrm>
            <a:off x="742950" y="1289050"/>
            <a:ext cx="10706100" cy="4797118"/>
          </a:xfrm>
        </p:spPr>
        <p:txBody>
          <a:bodyPr/>
          <a:lstStyle/>
          <a:p>
            <a:pPr marL="0" indent="0">
              <a:buNone/>
            </a:pPr>
            <a:r>
              <a:rPr lang="en-US" sz="2200" dirty="0"/>
              <a:t>Safeguarding information:</a:t>
            </a:r>
          </a:p>
          <a:p>
            <a:r>
              <a:rPr lang="en-US" sz="2200" dirty="0"/>
              <a:t>Shred paperwork that contains personal information before discarding it</a:t>
            </a:r>
          </a:p>
          <a:p>
            <a:r>
              <a:rPr lang="en-US" sz="2200" dirty="0"/>
              <a:t>Do not carry a Social Security number in a wallet or write it on a check</a:t>
            </a:r>
          </a:p>
          <a:p>
            <a:r>
              <a:rPr lang="en-US" sz="2200" dirty="0"/>
              <a:t>Do not provide personal information over the phone or through email</a:t>
            </a:r>
          </a:p>
          <a:p>
            <a:r>
              <a:rPr lang="en-US" sz="2200" dirty="0"/>
              <a:t>Keep personal information in a secure location in a home or apartment</a:t>
            </a:r>
          </a:p>
          <a:p>
            <a:r>
              <a:rPr lang="en-US" sz="2200" dirty="0"/>
              <a:t>Monitor financial statements and accounts:</a:t>
            </a:r>
          </a:p>
          <a:p>
            <a:pPr marL="622800" lvl="1" indent="-320400">
              <a:spcBef>
                <a:spcPts val="1000"/>
              </a:spcBef>
            </a:pPr>
            <a:r>
              <a:rPr lang="en-US" sz="2000" dirty="0"/>
              <a:t>Be alert to unusual activity in an account</a:t>
            </a:r>
          </a:p>
          <a:p>
            <a:pPr marL="622800" lvl="1" indent="-320400">
              <a:spcBef>
                <a:spcPts val="1000"/>
              </a:spcBef>
            </a:pPr>
            <a:r>
              <a:rPr lang="en-US" sz="2000" dirty="0"/>
              <a:t>Follow up on calls regarding purchases that were not made</a:t>
            </a:r>
          </a:p>
          <a:p>
            <a:pPr marL="622800" lvl="1" indent="-320400">
              <a:spcBef>
                <a:spcPts val="1000"/>
              </a:spcBef>
            </a:pPr>
            <a:r>
              <a:rPr lang="en-US" sz="2000" dirty="0"/>
              <a:t>Review financial statements each month carefully as soon as they arrive</a:t>
            </a:r>
          </a:p>
          <a:p>
            <a:pPr marL="622800" lvl="1" indent="-320400">
              <a:spcBef>
                <a:spcPts val="1000"/>
              </a:spcBef>
            </a:pPr>
            <a:r>
              <a:rPr lang="en-US" sz="2000" dirty="0"/>
              <a:t>Request one free credit report annually to review your credit history</a:t>
            </a:r>
          </a:p>
          <a:p>
            <a:pPr marL="622800" lvl="1" indent="-320400">
              <a:spcBef>
                <a:spcPts val="1000"/>
              </a:spcBef>
            </a:pPr>
            <a:r>
              <a:rPr lang="en-US" sz="2000" dirty="0"/>
              <a:t>Have a credit put on your credit information so that it cannot be accessed without your explicit permission</a:t>
            </a:r>
          </a:p>
        </p:txBody>
      </p:sp>
    </p:spTree>
    <p:extLst>
      <p:ext uri="{BB962C8B-B14F-4D97-AF65-F5344CB8AC3E}">
        <p14:creationId xmlns:p14="http://schemas.microsoft.com/office/powerpoint/2010/main" val="3024151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Yourself While Online </a:t>
            </a:r>
            <a:r>
              <a:rPr lang="en-US" sz="2400" b="0" dirty="0"/>
              <a:t>(1 of 2)</a:t>
            </a:r>
            <a:endParaRPr lang="en-US" sz="2400" dirty="0"/>
          </a:p>
        </p:txBody>
      </p:sp>
      <p:sp>
        <p:nvSpPr>
          <p:cNvPr id="3" name="Content Placeholder 2"/>
          <p:cNvSpPr>
            <a:spLocks noGrp="1"/>
          </p:cNvSpPr>
          <p:nvPr>
            <p:ph sz="quarter" idx="16"/>
          </p:nvPr>
        </p:nvSpPr>
        <p:spPr/>
        <p:txBody>
          <a:bodyPr/>
          <a:lstStyle/>
          <a:p>
            <a:pPr marL="0" indent="0">
              <a:buNone/>
            </a:pPr>
            <a:r>
              <a:rPr lang="en-US" dirty="0"/>
              <a:t>Configure Browser Security</a:t>
            </a:r>
          </a:p>
          <a:p>
            <a:r>
              <a:rPr lang="en-US" b="1" dirty="0">
                <a:solidFill>
                  <a:srgbClr val="004A78"/>
                </a:solidFill>
              </a:rPr>
              <a:t>Cookies</a:t>
            </a:r>
          </a:p>
          <a:p>
            <a:r>
              <a:rPr lang="en-US" dirty="0"/>
              <a:t>Scripting</a:t>
            </a:r>
          </a:p>
          <a:p>
            <a:r>
              <a:rPr lang="en-US" dirty="0"/>
              <a:t>Plug-ins</a:t>
            </a:r>
          </a:p>
          <a:p>
            <a:r>
              <a:rPr lang="en-US" dirty="0"/>
              <a:t>Pop-ups</a:t>
            </a:r>
          </a:p>
          <a:p>
            <a:r>
              <a:rPr lang="en-US" dirty="0"/>
              <a:t>Clear browsing data</a:t>
            </a:r>
          </a:p>
          <a:p>
            <a:r>
              <a:rPr lang="en-US" dirty="0"/>
              <a:t>Plug-in validation</a:t>
            </a:r>
          </a:p>
        </p:txBody>
      </p:sp>
    </p:spTree>
    <p:extLst>
      <p:ext uri="{BB962C8B-B14F-4D97-AF65-F5344CB8AC3E}">
        <p14:creationId xmlns:p14="http://schemas.microsoft.com/office/powerpoint/2010/main" val="948359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Yourself While Online </a:t>
            </a:r>
            <a:r>
              <a:rPr lang="en-US" sz="2400" b="0" dirty="0"/>
              <a:t>(2 of 2)</a:t>
            </a:r>
            <a:endParaRPr lang="en-US" sz="2400" dirty="0"/>
          </a:p>
        </p:txBody>
      </p:sp>
      <p:sp>
        <p:nvSpPr>
          <p:cNvPr id="3" name="Content Placeholder 2"/>
          <p:cNvSpPr>
            <a:spLocks noGrp="1"/>
          </p:cNvSpPr>
          <p:nvPr>
            <p:ph sz="quarter" idx="16"/>
          </p:nvPr>
        </p:nvSpPr>
        <p:spPr>
          <a:xfrm>
            <a:off x="742950" y="1289050"/>
            <a:ext cx="10706100" cy="2271273"/>
          </a:xfrm>
        </p:spPr>
        <p:txBody>
          <a:bodyPr/>
          <a:lstStyle/>
          <a:p>
            <a:pPr marL="0" indent="0">
              <a:buNone/>
            </a:pPr>
            <a:r>
              <a:rPr lang="en-US" dirty="0"/>
              <a:t>Protecting Your Online Profile</a:t>
            </a:r>
          </a:p>
          <a:p>
            <a:r>
              <a:rPr lang="en-US" dirty="0"/>
              <a:t>Be cautious about what information you post</a:t>
            </a:r>
          </a:p>
          <a:p>
            <a:r>
              <a:rPr lang="en-US" dirty="0"/>
              <a:t>Be cautious about who can view your information</a:t>
            </a:r>
          </a:p>
          <a:p>
            <a:r>
              <a:rPr lang="en-US" dirty="0"/>
              <a:t>Pay close attention to information about new or updated security settings and fine-tune profile options accordingly</a:t>
            </a:r>
          </a:p>
        </p:txBody>
      </p:sp>
    </p:spTree>
    <p:extLst>
      <p:ext uri="{BB962C8B-B14F-4D97-AF65-F5344CB8AC3E}">
        <p14:creationId xmlns:p14="http://schemas.microsoft.com/office/powerpoint/2010/main" val="324210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0"/>
            <a:ext cx="10706100" cy="952705"/>
          </a:xfrm>
        </p:spPr>
        <p:txBody>
          <a:bodyPr/>
          <a:lstStyle/>
          <a:p>
            <a:r>
              <a:rPr lang="en-US" dirty="0">
                <a:ea typeface="Arial" pitchFamily="-111" charset="0"/>
              </a:rPr>
              <a:t>Discuss computer safety and health risks</a:t>
            </a:r>
          </a:p>
          <a:p>
            <a:r>
              <a:rPr lang="en-US" dirty="0">
                <a:ea typeface="Arial" pitchFamily="-111" charset="0"/>
              </a:rPr>
              <a:t>Use protective measures to safeguard computers and data</a:t>
            </a:r>
          </a:p>
        </p:txBody>
      </p:sp>
      <p:pic>
        <p:nvPicPr>
          <p:cNvPr id="8" name="Content Placeholder 7" descr="A side view is shown of a woman sitting at a computer, illustrating several principles of correct posture while working at a computer. Her viewing angle is about 20 degrees from her eyes to the center of the screen, and the viewing distance is 18 to 28 inches (46 to 71 centimeters). Her feet are flat on the floor, and her arms and hands are approximately parallel to the floor, with elbows at about a 90 degree angle.The keyboard height is 23 to 28 inches (58 to 71 centimeters), depending on the height of the user. She is sitting in an ergonomic desk chair with adjustable height and four or five legs for stability.">
            <a:extLst>
              <a:ext uri="{FF2B5EF4-FFF2-40B4-BE49-F238E27FC236}">
                <a16:creationId xmlns:a16="http://schemas.microsoft.com/office/drawing/2014/main" id="{74E41DDD-D447-4353-914D-6948BBCF0AF2}"/>
              </a:ext>
            </a:extLst>
          </p:cNvPr>
          <p:cNvPicPr>
            <a:picLocks noGrp="1" noChangeAspect="1"/>
          </p:cNvPicPr>
          <p:nvPr>
            <p:ph sz="quarter" idx="17"/>
          </p:nvPr>
        </p:nvPicPr>
        <p:blipFill>
          <a:blip r:embed="rId2"/>
          <a:stretch>
            <a:fillRect/>
          </a:stretch>
        </p:blipFill>
        <p:spPr>
          <a:xfrm>
            <a:off x="1154907" y="2410859"/>
            <a:ext cx="3799757" cy="3264052"/>
          </a:xfrm>
        </p:spPr>
      </p:pic>
      <p:pic>
        <p:nvPicPr>
          <p:cNvPr id="12" name="Content Placeholder 11" descr="An Asian male student is working on a laptop at a desk in a bright and clean office. On his laptop, he watches for signs of attacks on the school's network and computers. He also uses the laptop to write a newsletter with news and tips about how to stay safe on the Internet, and to schedule monthly sessions to demonstrate to other students how to protect their computers from attacks.">
            <a:extLst>
              <a:ext uri="{FF2B5EF4-FFF2-40B4-BE49-F238E27FC236}">
                <a16:creationId xmlns:a16="http://schemas.microsoft.com/office/drawing/2014/main" id="{58CA6421-1F51-4ECE-95D1-92274B96DC1C}"/>
              </a:ext>
            </a:extLst>
          </p:cNvPr>
          <p:cNvPicPr>
            <a:picLocks noGrp="1" noChangeAspect="1"/>
          </p:cNvPicPr>
          <p:nvPr>
            <p:ph sz="quarter" idx="18"/>
          </p:nvPr>
        </p:nvPicPr>
        <p:blipFill>
          <a:blip r:embed="rId3"/>
          <a:stretch>
            <a:fillRect/>
          </a:stretch>
        </p:blipFill>
        <p:spPr>
          <a:xfrm>
            <a:off x="5698585" y="2490068"/>
            <a:ext cx="5442944" cy="3256849"/>
          </a:xfrm>
        </p:spPr>
      </p:pic>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Discuss Computer Safety and Health Risks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139950"/>
          </a:xfrm>
        </p:spPr>
        <p:txBody>
          <a:bodyPr/>
          <a:lstStyle/>
          <a:p>
            <a:r>
              <a:rPr lang="en-US" dirty="0"/>
              <a:t>Determine the risks to computer security and safety</a:t>
            </a:r>
          </a:p>
          <a:p>
            <a:r>
              <a:rPr lang="en-US" dirty="0"/>
              <a:t>Understand the risks to physical, behavioral, and social health</a:t>
            </a:r>
          </a:p>
          <a:p>
            <a:r>
              <a:rPr lang="en-US" dirty="0"/>
              <a:t>Describe common cybersecurity attacks</a:t>
            </a:r>
          </a:p>
        </p:txBody>
      </p:sp>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The Risks to Computer Security and Safety </a:t>
            </a:r>
            <a:r>
              <a:rPr lang="en-US" sz="2400" b="0" dirty="0"/>
              <a:t>(1 of 5)</a:t>
            </a:r>
            <a:endParaRPr lang="en-IN" sz="2400" b="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49" y="1289049"/>
            <a:ext cx="4324065" cy="5003595"/>
          </a:xfrm>
        </p:spPr>
        <p:txBody>
          <a:bodyPr/>
          <a:lstStyle/>
          <a:p>
            <a:r>
              <a:rPr lang="en-US" dirty="0"/>
              <a:t>Three main types of hazards from computers</a:t>
            </a:r>
          </a:p>
          <a:p>
            <a:pPr marL="622800" lvl="1" indent="-320400">
              <a:spcBef>
                <a:spcPts val="1000"/>
              </a:spcBef>
              <a:buClr>
                <a:srgbClr val="004A78"/>
              </a:buClr>
            </a:pPr>
            <a:r>
              <a:rPr lang="en-US" dirty="0">
                <a:solidFill>
                  <a:srgbClr val="000000"/>
                </a:solidFill>
              </a:rPr>
              <a:t>Information: data and programs, comes from attackers who want to steal information</a:t>
            </a:r>
          </a:p>
          <a:p>
            <a:pPr marL="622800" lvl="1" indent="-320400">
              <a:spcBef>
                <a:spcPts val="1000"/>
              </a:spcBef>
              <a:buClr>
                <a:srgbClr val="004A78"/>
              </a:buClr>
            </a:pPr>
            <a:r>
              <a:rPr lang="en-US" dirty="0">
                <a:solidFill>
                  <a:srgbClr val="000000"/>
                </a:solidFill>
              </a:rPr>
              <a:t>Environment: toxic electronic components of computers and other digital devices that are exposed when devices are discarded</a:t>
            </a:r>
          </a:p>
          <a:p>
            <a:pPr marL="622800" lvl="1" indent="-320400">
              <a:spcBef>
                <a:spcPts val="1000"/>
              </a:spcBef>
              <a:buClr>
                <a:srgbClr val="004A78"/>
              </a:buClr>
            </a:pPr>
            <a:r>
              <a:rPr lang="en-US" dirty="0">
                <a:solidFill>
                  <a:srgbClr val="000000"/>
                </a:solidFill>
              </a:rPr>
              <a:t>Health: eye strain, poor posture when using devices, and muscle fatigue from keyboard typing</a:t>
            </a:r>
          </a:p>
        </p:txBody>
      </p:sp>
      <p:pic>
        <p:nvPicPr>
          <p:cNvPr id="8" name="Content Placeholder 7" descr="A black female student sits at an all-in-one computer in a bright office. She takes steps to avoid three computer hazards. She positions her computer screen at the right height and makes sure she does not have a glare from the window that might cause eye strain (avoiding physical hazard). She is is concerned that the hazardous toxic elements in her computer are properly recycled when her computer is discarded (avoiding environmental hazard). She also is careful to protect the information she enters from attackers (avoiding cyber attacks).">
            <a:extLst>
              <a:ext uri="{FF2B5EF4-FFF2-40B4-BE49-F238E27FC236}">
                <a16:creationId xmlns:a16="http://schemas.microsoft.com/office/drawing/2014/main" id="{F96D2B99-EED9-49F2-948F-4E7E0179DA90}"/>
              </a:ext>
            </a:extLst>
          </p:cNvPr>
          <p:cNvPicPr>
            <a:picLocks noGrp="1" noChangeAspect="1"/>
          </p:cNvPicPr>
          <p:nvPr>
            <p:ph sz="quarter" idx="17"/>
          </p:nvPr>
        </p:nvPicPr>
        <p:blipFill>
          <a:blip r:embed="rId2"/>
          <a:stretch>
            <a:fillRect/>
          </a:stretch>
        </p:blipFill>
        <p:spPr>
          <a:xfrm>
            <a:off x="5319445" y="1316687"/>
            <a:ext cx="3237458" cy="2112313"/>
          </a:xfrm>
        </p:spPr>
      </p:pic>
      <p:pic>
        <p:nvPicPr>
          <p:cNvPr id="10" name="Content Placeholder 9" descr="A close-up photo of computer waste includes circuit boards, disk drives and other computer parts all jumbled together in a landfill.">
            <a:extLst>
              <a:ext uri="{FF2B5EF4-FFF2-40B4-BE49-F238E27FC236}">
                <a16:creationId xmlns:a16="http://schemas.microsoft.com/office/drawing/2014/main" id="{0D815A9F-9826-4EBF-8744-DD000362FAAB}"/>
              </a:ext>
            </a:extLst>
          </p:cNvPr>
          <p:cNvPicPr>
            <a:picLocks noGrp="1" noChangeAspect="1"/>
          </p:cNvPicPr>
          <p:nvPr>
            <p:ph sz="quarter" idx="18"/>
          </p:nvPr>
        </p:nvPicPr>
        <p:blipFill>
          <a:blip r:embed="rId3"/>
          <a:stretch>
            <a:fillRect/>
          </a:stretch>
        </p:blipFill>
        <p:spPr>
          <a:xfrm>
            <a:off x="8008105" y="3668481"/>
            <a:ext cx="3594095" cy="2439275"/>
          </a:xfrm>
        </p:spPr>
      </p:pic>
    </p:spTree>
    <p:extLst>
      <p:ext uri="{BB962C8B-B14F-4D97-AF65-F5344CB8AC3E}">
        <p14:creationId xmlns:p14="http://schemas.microsoft.com/office/powerpoint/2010/main" val="16400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Risks to Computer Security and Safety </a:t>
            </a:r>
            <a:r>
              <a:rPr lang="en-US" sz="2400" b="0" dirty="0"/>
              <a:t>(2 of 5)</a:t>
            </a:r>
            <a:endParaRPr lang="en-US" dirty="0"/>
          </a:p>
        </p:txBody>
      </p:sp>
      <p:sp>
        <p:nvSpPr>
          <p:cNvPr id="3" name="Content Placeholder 2"/>
          <p:cNvSpPr>
            <a:spLocks noGrp="1"/>
          </p:cNvSpPr>
          <p:nvPr>
            <p:ph sz="quarter" idx="16"/>
          </p:nvPr>
        </p:nvSpPr>
        <p:spPr>
          <a:xfrm>
            <a:off x="742950" y="1289049"/>
            <a:ext cx="4890934" cy="4315085"/>
          </a:xfrm>
        </p:spPr>
        <p:txBody>
          <a:bodyPr/>
          <a:lstStyle/>
          <a:p>
            <a:pPr marL="0" indent="0">
              <a:buNone/>
            </a:pPr>
            <a:r>
              <a:rPr lang="en-US" dirty="0"/>
              <a:t>Risk</a:t>
            </a:r>
          </a:p>
          <a:p>
            <a:r>
              <a:rPr lang="en-US" dirty="0"/>
              <a:t>The possibility something might occur that results in an injury or a loss</a:t>
            </a:r>
          </a:p>
          <a:p>
            <a:r>
              <a:rPr lang="en-US" b="1" dirty="0">
                <a:solidFill>
                  <a:srgbClr val="004A78"/>
                </a:solidFill>
              </a:rPr>
              <a:t>Attackers</a:t>
            </a:r>
          </a:p>
          <a:p>
            <a:pPr marL="622800" lvl="1" indent="-320400">
              <a:spcBef>
                <a:spcPts val="1000"/>
              </a:spcBef>
            </a:pPr>
            <a:r>
              <a:rPr lang="en-US" b="1" dirty="0">
                <a:solidFill>
                  <a:srgbClr val="004A78"/>
                </a:solidFill>
              </a:rPr>
              <a:t>Script kitties</a:t>
            </a:r>
          </a:p>
          <a:p>
            <a:pPr marL="622800" lvl="1" indent="-320400">
              <a:spcBef>
                <a:spcPts val="1000"/>
              </a:spcBef>
            </a:pPr>
            <a:r>
              <a:rPr lang="en-US" b="1" dirty="0">
                <a:solidFill>
                  <a:srgbClr val="004A78"/>
                </a:solidFill>
              </a:rPr>
              <a:t>Hactivists</a:t>
            </a:r>
          </a:p>
          <a:p>
            <a:pPr marL="622800" lvl="1" indent="-320400">
              <a:spcBef>
                <a:spcPts val="1000"/>
              </a:spcBef>
            </a:pPr>
            <a:r>
              <a:rPr lang="en-US" b="1" dirty="0">
                <a:solidFill>
                  <a:srgbClr val="004A78"/>
                </a:solidFill>
              </a:rPr>
              <a:t>Cyberterrorists</a:t>
            </a:r>
          </a:p>
          <a:p>
            <a:pPr marL="622800" lvl="1" indent="-320400">
              <a:spcBef>
                <a:spcPts val="1000"/>
              </a:spcBef>
            </a:pPr>
            <a:r>
              <a:rPr lang="en-US" b="1" dirty="0">
                <a:solidFill>
                  <a:srgbClr val="004A78"/>
                </a:solidFill>
              </a:rPr>
              <a:t>Nation state actors</a:t>
            </a:r>
          </a:p>
          <a:p>
            <a:pPr marL="622800" lvl="1" indent="-320400">
              <a:spcBef>
                <a:spcPts val="1000"/>
              </a:spcBef>
            </a:pPr>
            <a:r>
              <a:rPr lang="en-US" b="1" dirty="0">
                <a:solidFill>
                  <a:srgbClr val="004A78"/>
                </a:solidFill>
              </a:rPr>
              <a:t>Insiders</a:t>
            </a:r>
            <a:endParaRPr lang="en-US" dirty="0">
              <a:solidFill>
                <a:srgbClr val="004A78"/>
              </a:solidFill>
            </a:endParaRPr>
          </a:p>
        </p:txBody>
      </p:sp>
      <p:pic>
        <p:nvPicPr>
          <p:cNvPr id="8" name="Content Placeholder 7" descr="A cyberattacker wearing a hoodie sits with his back to us in front of several computer monitors. Computer code shows on the screens. The attacker is writing malicious software to infect a user's computer to steal information. He is sending an email that pretends to come from a friend of the victim but when opened creates a &quot;backdoor&quot; for the attacker to enter the victim's computer and steal passwords.">
            <a:extLst>
              <a:ext uri="{FF2B5EF4-FFF2-40B4-BE49-F238E27FC236}">
                <a16:creationId xmlns:a16="http://schemas.microsoft.com/office/drawing/2014/main" id="{644AF149-26A0-4EF5-A800-1C2DFBC96FF0}"/>
              </a:ext>
            </a:extLst>
          </p:cNvPr>
          <p:cNvPicPr>
            <a:picLocks noGrp="1" noChangeAspect="1"/>
          </p:cNvPicPr>
          <p:nvPr>
            <p:ph sz="quarter" idx="17"/>
          </p:nvPr>
        </p:nvPicPr>
        <p:blipFill>
          <a:blip r:embed="rId2"/>
          <a:stretch>
            <a:fillRect/>
          </a:stretch>
        </p:blipFill>
        <p:spPr>
          <a:xfrm>
            <a:off x="6379664" y="2868150"/>
            <a:ext cx="5088257" cy="2735985"/>
          </a:xfrm>
        </p:spPr>
      </p:pic>
    </p:spTree>
    <p:extLst>
      <p:ext uri="{BB962C8B-B14F-4D97-AF65-F5344CB8AC3E}">
        <p14:creationId xmlns:p14="http://schemas.microsoft.com/office/powerpoint/2010/main" val="428980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Risks to Computer Security and Safety </a:t>
            </a:r>
            <a:r>
              <a:rPr lang="en-US" sz="2400" b="0" dirty="0"/>
              <a:t>(3 of 5)</a:t>
            </a:r>
            <a:endParaRPr lang="en-US" sz="2400" dirty="0"/>
          </a:p>
        </p:txBody>
      </p:sp>
      <p:sp>
        <p:nvSpPr>
          <p:cNvPr id="3" name="Content Placeholder 2"/>
          <p:cNvSpPr>
            <a:spLocks noGrp="1"/>
          </p:cNvSpPr>
          <p:nvPr>
            <p:ph sz="quarter" idx="16"/>
          </p:nvPr>
        </p:nvSpPr>
        <p:spPr>
          <a:xfrm>
            <a:off x="742950" y="1289050"/>
            <a:ext cx="10706100" cy="2903571"/>
          </a:xfrm>
        </p:spPr>
        <p:txBody>
          <a:bodyPr/>
          <a:lstStyle/>
          <a:p>
            <a:pPr marL="0" indent="0">
              <a:buNone/>
            </a:pPr>
            <a:r>
              <a:rPr lang="en-US" dirty="0"/>
              <a:t>Online Risks</a:t>
            </a:r>
          </a:p>
          <a:p>
            <a:r>
              <a:rPr lang="en-US" dirty="0"/>
              <a:t>Online banking</a:t>
            </a:r>
          </a:p>
          <a:p>
            <a:r>
              <a:rPr lang="en-US" dirty="0"/>
              <a:t>E-commerce shopping</a:t>
            </a:r>
          </a:p>
          <a:p>
            <a:r>
              <a:rPr lang="en-US" dirty="0"/>
              <a:t>Fake websites</a:t>
            </a:r>
          </a:p>
          <a:p>
            <a:r>
              <a:rPr lang="en-US" dirty="0"/>
              <a:t>Social media sites</a:t>
            </a:r>
          </a:p>
          <a:p>
            <a:r>
              <a:rPr lang="en-US" b="1" dirty="0">
                <a:solidFill>
                  <a:srgbClr val="004A78"/>
                </a:solidFill>
              </a:rPr>
              <a:t>Data mining</a:t>
            </a:r>
            <a:endParaRPr lang="en-US" dirty="0">
              <a:solidFill>
                <a:srgbClr val="004A78"/>
              </a:solidFill>
            </a:endParaRPr>
          </a:p>
        </p:txBody>
      </p:sp>
    </p:spTree>
    <p:extLst>
      <p:ext uri="{BB962C8B-B14F-4D97-AF65-F5344CB8AC3E}">
        <p14:creationId xmlns:p14="http://schemas.microsoft.com/office/powerpoint/2010/main" val="382910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Risks to Computer Security and Safety </a:t>
            </a:r>
            <a:r>
              <a:rPr lang="en-US" sz="2400" b="0" dirty="0"/>
              <a:t>(4 of 5)</a:t>
            </a:r>
            <a:endParaRPr lang="en-US" dirty="0"/>
          </a:p>
        </p:txBody>
      </p:sp>
      <p:sp>
        <p:nvSpPr>
          <p:cNvPr id="3" name="Content Placeholder 2"/>
          <p:cNvSpPr>
            <a:spLocks noGrp="1"/>
          </p:cNvSpPr>
          <p:nvPr>
            <p:ph sz="quarter" idx="16"/>
          </p:nvPr>
        </p:nvSpPr>
        <p:spPr>
          <a:xfrm>
            <a:off x="742950" y="1289050"/>
            <a:ext cx="10706100" cy="3691512"/>
          </a:xfrm>
        </p:spPr>
        <p:txBody>
          <a:bodyPr/>
          <a:lstStyle/>
          <a:p>
            <a:pPr marL="0" indent="0">
              <a:buNone/>
            </a:pPr>
            <a:r>
              <a:rPr lang="en-US" dirty="0"/>
              <a:t>Protecting Personal Information</a:t>
            </a:r>
          </a:p>
          <a:p>
            <a:r>
              <a:rPr lang="en-US" dirty="0"/>
              <a:t>Give only necessary information when completing an online form</a:t>
            </a:r>
          </a:p>
          <a:p>
            <a:r>
              <a:rPr lang="en-US" dirty="0"/>
              <a:t>Review the information that online sites such as Google, Facebook, Microsoft, and others have stored about you</a:t>
            </a:r>
          </a:p>
          <a:p>
            <a:r>
              <a:rPr lang="en-US" dirty="0"/>
              <a:t>Request to be removed from mailing lists</a:t>
            </a:r>
          </a:p>
          <a:p>
            <a:r>
              <a:rPr lang="en-US" dirty="0"/>
              <a:t>Create another email account to use when a merchant or website requires an address</a:t>
            </a:r>
          </a:p>
          <a:p>
            <a:r>
              <a:rPr lang="en-US" dirty="0"/>
              <a:t>Do not use your social media account login information to log in to another site</a:t>
            </a:r>
          </a:p>
        </p:txBody>
      </p:sp>
    </p:spTree>
    <p:extLst>
      <p:ext uri="{BB962C8B-B14F-4D97-AF65-F5344CB8AC3E}">
        <p14:creationId xmlns:p14="http://schemas.microsoft.com/office/powerpoint/2010/main" val="60396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Risks to Computer Security and Safety </a:t>
            </a:r>
            <a:r>
              <a:rPr lang="en-US" sz="2400" b="0" dirty="0"/>
              <a:t>(5 of 5)</a:t>
            </a:r>
            <a:endParaRPr lang="en-US" dirty="0"/>
          </a:p>
        </p:txBody>
      </p:sp>
      <p:sp>
        <p:nvSpPr>
          <p:cNvPr id="3" name="Content Placeholder 2"/>
          <p:cNvSpPr>
            <a:spLocks noGrp="1"/>
          </p:cNvSpPr>
          <p:nvPr>
            <p:ph sz="quarter" idx="16"/>
          </p:nvPr>
        </p:nvSpPr>
        <p:spPr>
          <a:xfrm>
            <a:off x="742950" y="1289050"/>
            <a:ext cx="10708842" cy="1591801"/>
          </a:xfrm>
        </p:spPr>
        <p:txBody>
          <a:bodyPr/>
          <a:lstStyle/>
          <a:p>
            <a:r>
              <a:rPr lang="en-US" dirty="0"/>
              <a:t>Environmental Risks</a:t>
            </a:r>
          </a:p>
          <a:p>
            <a:pPr marL="291600" indent="-291600">
              <a:buFont typeface="Arial" panose="020B0604020202020204" pitchFamily="34" charset="0"/>
              <a:buChar char="•"/>
            </a:pPr>
            <a:r>
              <a:rPr lang="en-US" b="1" dirty="0">
                <a:solidFill>
                  <a:srgbClr val="004A78"/>
                </a:solidFill>
              </a:rPr>
              <a:t>E-waste</a:t>
            </a:r>
          </a:p>
          <a:p>
            <a:pPr marL="291600" indent="-291600">
              <a:buFont typeface="Arial" panose="020B0604020202020204" pitchFamily="34" charset="0"/>
              <a:buChar char="•"/>
            </a:pPr>
            <a:r>
              <a:rPr lang="en-US" i="1" dirty="0"/>
              <a:t>Sustainable Electronics Management (S</a:t>
            </a:r>
            <a:r>
              <a:rPr lang="en-US" sz="100" i="1" dirty="0"/>
              <a:t> </a:t>
            </a:r>
            <a:r>
              <a:rPr lang="en-US" i="1" dirty="0"/>
              <a:t>E</a:t>
            </a:r>
            <a:r>
              <a:rPr lang="en-US" sz="100" i="1" dirty="0"/>
              <a:t> </a:t>
            </a:r>
            <a:r>
              <a:rPr lang="en-US" i="1" dirty="0"/>
              <a:t>M) </a:t>
            </a:r>
            <a:r>
              <a:rPr lang="en-US" dirty="0"/>
              <a:t>promotes the reduction of e-waste</a:t>
            </a:r>
          </a:p>
        </p:txBody>
      </p:sp>
      <p:sp>
        <p:nvSpPr>
          <p:cNvPr id="4" name="Content Placeholder 3">
            <a:extLst>
              <a:ext uri="{FF2B5EF4-FFF2-40B4-BE49-F238E27FC236}">
                <a16:creationId xmlns:a16="http://schemas.microsoft.com/office/drawing/2014/main" id="{9E1F1D63-DC1A-4F87-AF83-B383CC10FCCB}"/>
              </a:ext>
            </a:extLst>
          </p:cNvPr>
          <p:cNvSpPr>
            <a:spLocks noGrp="1"/>
          </p:cNvSpPr>
          <p:nvPr>
            <p:ph sz="quarter" idx="18"/>
          </p:nvPr>
        </p:nvSpPr>
        <p:spPr>
          <a:xfrm>
            <a:off x="746559" y="3040181"/>
            <a:ext cx="10712450" cy="369538"/>
          </a:xfrm>
        </p:spPr>
        <p:txBody>
          <a:bodyPr/>
          <a:lstStyle/>
          <a:p>
            <a:r>
              <a:rPr lang="en-US" b="1" dirty="0"/>
              <a:t>Table 6-2:</a:t>
            </a:r>
            <a:r>
              <a:rPr lang="en-US" dirty="0"/>
              <a:t> S</a:t>
            </a:r>
            <a:r>
              <a:rPr lang="en-US" sz="100" dirty="0"/>
              <a:t> </a:t>
            </a:r>
            <a:r>
              <a:rPr lang="en-US" dirty="0"/>
              <a:t>E</a:t>
            </a:r>
            <a:r>
              <a:rPr lang="en-US" sz="100" dirty="0"/>
              <a:t> </a:t>
            </a:r>
            <a:r>
              <a:rPr lang="en-US" dirty="0"/>
              <a:t>M action steps</a:t>
            </a:r>
          </a:p>
        </p:txBody>
      </p:sp>
      <p:graphicFrame>
        <p:nvGraphicFramePr>
          <p:cNvPr id="5" name="Content Placeholder 4" descr="Table is accessible to screen readers"/>
          <p:cNvGraphicFramePr>
            <a:graphicFrameLocks noGrp="1"/>
          </p:cNvGraphicFramePr>
          <p:nvPr>
            <p:ph sz="quarter" idx="17"/>
            <p:extLst>
              <p:ext uri="{D42A27DB-BD31-4B8C-83A1-F6EECF244321}">
                <p14:modId xmlns:p14="http://schemas.microsoft.com/office/powerpoint/2010/main" val="275428467"/>
              </p:ext>
            </p:extLst>
          </p:nvPr>
        </p:nvGraphicFramePr>
        <p:xfrm>
          <a:off x="740208" y="3633050"/>
          <a:ext cx="10711583" cy="2183574"/>
        </p:xfrm>
        <a:graphic>
          <a:graphicData uri="http://schemas.openxmlformats.org/drawingml/2006/table">
            <a:tbl>
              <a:tblPr firstRow="1" bandRow="1">
                <a:tableStyleId>{5C22544A-7EE6-4342-B048-85BDC9FD1C3A}</a:tableStyleId>
              </a:tblPr>
              <a:tblGrid>
                <a:gridCol w="891947">
                  <a:extLst>
                    <a:ext uri="{9D8B030D-6E8A-4147-A177-3AD203B41FA5}">
                      <a16:colId xmlns:a16="http://schemas.microsoft.com/office/drawing/2014/main" val="3217033027"/>
                    </a:ext>
                  </a:extLst>
                </a:gridCol>
                <a:gridCol w="1484671">
                  <a:extLst>
                    <a:ext uri="{9D8B030D-6E8A-4147-A177-3AD203B41FA5}">
                      <a16:colId xmlns:a16="http://schemas.microsoft.com/office/drawing/2014/main" val="1902706393"/>
                    </a:ext>
                  </a:extLst>
                </a:gridCol>
                <a:gridCol w="8334965">
                  <a:extLst>
                    <a:ext uri="{9D8B030D-6E8A-4147-A177-3AD203B41FA5}">
                      <a16:colId xmlns:a16="http://schemas.microsoft.com/office/drawing/2014/main" val="2323122277"/>
                    </a:ext>
                  </a:extLst>
                </a:gridCol>
              </a:tblGrid>
              <a:tr h="428548">
                <a:tc>
                  <a:txBody>
                    <a:bodyPr/>
                    <a:lstStyle/>
                    <a:p>
                      <a:r>
                        <a:rPr lang="en-US" b="1" dirty="0">
                          <a:solidFill>
                            <a:srgbClr val="000000"/>
                          </a:solidFill>
                          <a:latin typeface="Arial" panose="020B0604020202020204" pitchFamily="34" charset="0"/>
                          <a:cs typeface="Arial" panose="020B0604020202020204" pitchFamily="34" charset="0"/>
                        </a:rPr>
                        <a:t>step</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Action</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Description</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8179301"/>
                  </a:ext>
                </a:extLst>
              </a:tr>
              <a:tr h="648052">
                <a:tc>
                  <a:txBody>
                    <a:bodyPr/>
                    <a:lstStyle/>
                    <a:p>
                      <a:r>
                        <a:rPr lang="en-US" b="0" dirty="0">
                          <a:solidFill>
                            <a:srgbClr val="000000"/>
                          </a:solidFill>
                          <a:latin typeface="Arial" panose="020B0604020202020204" pitchFamily="34" charset="0"/>
                          <a:cs typeface="Arial" panose="020B0604020202020204" pitchFamily="34" charset="0"/>
                        </a:rPr>
                        <a:t>1</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Buy green</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When purchasing new electronic equipment</a:t>
                      </a:r>
                      <a:r>
                        <a:rPr lang="en-US" baseline="0" dirty="0">
                          <a:solidFill>
                            <a:srgbClr val="000000"/>
                          </a:solidFill>
                          <a:latin typeface="Arial" panose="020B0604020202020204" pitchFamily="34" charset="0"/>
                          <a:cs typeface="Arial" panose="020B0604020202020204" pitchFamily="34" charset="0"/>
                        </a:rPr>
                        <a:t> buy only products that have been designed with environmentally preferable attributes.</a:t>
                      </a:r>
                      <a:endParaRPr lang="en-US" dirty="0">
                        <a:solidFill>
                          <a:srgbClr val="000000"/>
                        </a:solidFill>
                        <a:latin typeface="Arial" panose="020B0604020202020204" pitchFamily="34" charset="0"/>
                        <a:cs typeface="Arial" panose="020B0604020202020204" pitchFamily="34" charset="0"/>
                      </a:endParaRP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1513532"/>
                  </a:ext>
                </a:extLst>
              </a:tr>
              <a:tr h="678426">
                <a:tc>
                  <a:txBody>
                    <a:bodyPr/>
                    <a:lstStyle/>
                    <a:p>
                      <a:r>
                        <a:rPr lang="en-US" b="0" dirty="0">
                          <a:solidFill>
                            <a:srgbClr val="000000"/>
                          </a:solidFill>
                          <a:latin typeface="Arial" panose="020B0604020202020204" pitchFamily="34" charset="0"/>
                          <a:cs typeface="Arial" panose="020B0604020202020204" pitchFamily="34" charset="0"/>
                        </a:rPr>
                        <a:t>2</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Donate</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Donate used but still function equipment to school, charity,</a:t>
                      </a:r>
                      <a:r>
                        <a:rPr lang="en-US" baseline="0" dirty="0">
                          <a:solidFill>
                            <a:srgbClr val="000000"/>
                          </a:solidFill>
                          <a:latin typeface="Arial" panose="020B0604020202020204" pitchFamily="34" charset="0"/>
                          <a:cs typeface="Arial" panose="020B0604020202020204" pitchFamily="34" charset="0"/>
                        </a:rPr>
                        <a:t> or non-profit organization.</a:t>
                      </a:r>
                      <a:endParaRPr lang="en-US" dirty="0">
                        <a:solidFill>
                          <a:srgbClr val="000000"/>
                        </a:solidFill>
                        <a:latin typeface="Arial" panose="020B0604020202020204" pitchFamily="34" charset="0"/>
                        <a:cs typeface="Arial" panose="020B0604020202020204" pitchFamily="34" charset="0"/>
                      </a:endParaRP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634771"/>
                  </a:ext>
                </a:extLst>
              </a:tr>
              <a:tr h="428548">
                <a:tc>
                  <a:txBody>
                    <a:bodyPr/>
                    <a:lstStyle/>
                    <a:p>
                      <a:r>
                        <a:rPr lang="en-US" b="0" dirty="0">
                          <a:solidFill>
                            <a:srgbClr val="000000"/>
                          </a:solidFill>
                          <a:latin typeface="Arial" panose="020B0604020202020204" pitchFamily="34" charset="0"/>
                          <a:cs typeface="Arial" panose="020B0604020202020204" pitchFamily="34" charset="0"/>
                        </a:rPr>
                        <a:t>3</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Recycle </a:t>
                      </a: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rgbClr val="000000"/>
                          </a:solidFill>
                          <a:latin typeface="Arial" panose="020B0604020202020204" pitchFamily="34" charset="0"/>
                          <a:cs typeface="Arial" panose="020B0604020202020204" pitchFamily="34" charset="0"/>
                        </a:rPr>
                        <a:t>Send equipment</a:t>
                      </a:r>
                      <a:r>
                        <a:rPr lang="en-US" baseline="0" dirty="0">
                          <a:solidFill>
                            <a:srgbClr val="000000"/>
                          </a:solidFill>
                          <a:latin typeface="Arial" panose="020B0604020202020204" pitchFamily="34" charset="0"/>
                          <a:cs typeface="Arial" panose="020B0604020202020204" pitchFamily="34" charset="0"/>
                        </a:rPr>
                        <a:t> to a verified used electronics recycling center.</a:t>
                      </a:r>
                      <a:endParaRPr lang="en-US" dirty="0">
                        <a:solidFill>
                          <a:srgbClr val="000000"/>
                        </a:solidFill>
                        <a:latin typeface="Arial" panose="020B0604020202020204" pitchFamily="34" charset="0"/>
                        <a:cs typeface="Arial" panose="020B0604020202020204" pitchFamily="34" charset="0"/>
                      </a:endParaRPr>
                    </a:p>
                  </a:txBody>
                  <a:tcPr marL="90236" marR="902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286270"/>
                  </a:ext>
                </a:extLst>
              </a:tr>
            </a:tbl>
          </a:graphicData>
        </a:graphic>
      </p:graphicFrame>
    </p:spTree>
    <p:extLst>
      <p:ext uri="{BB962C8B-B14F-4D97-AF65-F5344CB8AC3E}">
        <p14:creationId xmlns:p14="http://schemas.microsoft.com/office/powerpoint/2010/main" val="393801754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BA9BA192-EF86-48DF-982C-2C526A268392}">
  <ds:schemaRefs>
    <ds:schemaRef ds:uri="http://schemas.microsoft.com/office/2006/metadata/properties"/>
    <ds:schemaRef ds:uri="a3520c62-91d1-4715-93cb-6b6cc6733a1f"/>
    <ds:schemaRef ds:uri="http://www.w3.org/XML/1998/namespace"/>
    <ds:schemaRef ds:uri="http://purl.org/dc/dcmitype/"/>
    <ds:schemaRef ds:uri="http://schemas.microsoft.com/office/2006/documentManagement/types"/>
    <ds:schemaRef ds:uri="http://purl.org/dc/elements/1.1/"/>
    <ds:schemaRef ds:uri="a4d2ff27-a226-42e2-a79e-c1ae662d212e"/>
    <ds:schemaRef ds:uri="http://schemas.openxmlformats.org/package/2006/metadata/core-properties"/>
    <ds:schemaRef ds:uri="http://schemas.microsoft.com/office/infopath/2007/PartnerControls"/>
    <ds:schemaRef ds:uri="f856fc18-c0f7-462c-a53d-fc2610d0c4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2584</TotalTime>
  <Words>1687</Words>
  <Application>Microsoft Office PowerPoint</Application>
  <PresentationFormat>Widescreen</PresentationFormat>
  <Paragraphs>211</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6</vt:lpstr>
      <vt:lpstr>Lesson Objectives</vt:lpstr>
      <vt:lpstr>Discuss Computer Safety and Health Risks</vt:lpstr>
      <vt:lpstr>The Risks to Computer Security and Safety (1 of 5)</vt:lpstr>
      <vt:lpstr>The Risks to Computer Security and Safety (2 of 5)</vt:lpstr>
      <vt:lpstr>The Risks to Computer Security and Safety (3 of 5)</vt:lpstr>
      <vt:lpstr>The Risks to Computer Security and Safety (4 of 5)</vt:lpstr>
      <vt:lpstr>The Risks to Computer Security and Safety (5 of 5)</vt:lpstr>
      <vt:lpstr>Risks to Physical, Behavioral, and Social Health (1 of 3)</vt:lpstr>
      <vt:lpstr>Risks to Physical, Behavioral, and Social Health (2 of 3)</vt:lpstr>
      <vt:lpstr>Risks to Physical, Behavioral, and Social Health (3 of 3)</vt:lpstr>
      <vt:lpstr>Describe Common Cybersecurity Attacks (1 of 2)</vt:lpstr>
      <vt:lpstr>Describe Common Cybersecurity Attacks (2 of 2)</vt:lpstr>
      <vt:lpstr>Safeguarding Computers and Data</vt:lpstr>
      <vt:lpstr>Use Common Features of Productivity Apps</vt:lpstr>
      <vt:lpstr>Protect Computer Equipment (1 of 3)</vt:lpstr>
      <vt:lpstr>Protect Computer Equipment (2 of 3)</vt:lpstr>
      <vt:lpstr>Protect Computer Equipment (3 of 3)</vt:lpstr>
      <vt:lpstr>Protect Mobile Devices and Your Privacy (1 of 2)</vt:lpstr>
      <vt:lpstr>Protect Mobile Devices and Your Privacy (2 of 2)</vt:lpstr>
      <vt:lpstr>Use Strong Authentication (1 of 3)</vt:lpstr>
      <vt:lpstr>Use Strong Authentication (2 of 3)</vt:lpstr>
      <vt:lpstr>Use Strong Authentication (3 of 3)</vt:lpstr>
      <vt:lpstr>The Benefits of Encryption</vt:lpstr>
      <vt:lpstr>Preventing Identity Theft (1 of 2)</vt:lpstr>
      <vt:lpstr>Preventing Identity Theft (2 of 2)</vt:lpstr>
      <vt:lpstr>Protect Yourself While Online (1 of 2)</vt:lpstr>
      <vt:lpstr>Protect Yourself While Online (2 of 2)</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837</cp:revision>
  <cp:lastPrinted>2016-10-03T15:29:39Z</cp:lastPrinted>
  <dcterms:created xsi:type="dcterms:W3CDTF">2018-11-09T11:15:56Z</dcterms:created>
  <dcterms:modified xsi:type="dcterms:W3CDTF">2020-02-11T04:55:55Z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