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2"/>
  </p:notesMasterIdLst>
  <p:handoutMasterIdLst>
    <p:handoutMasterId r:id="rId33"/>
  </p:handoutMasterIdLst>
  <p:sldIdLst>
    <p:sldId id="305" r:id="rId6"/>
    <p:sldId id="343" r:id="rId7"/>
    <p:sldId id="269"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2060"/>
    <a:srgbClr val="000000"/>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2" autoAdjust="0"/>
    <p:restoredTop sz="94243" autoAdjust="0"/>
  </p:normalViewPr>
  <p:slideViewPr>
    <p:cSldViewPr snapToGrid="0" snapToObjects="1">
      <p:cViewPr varScale="1">
        <p:scale>
          <a:sx n="70" d="100"/>
          <a:sy n="70" d="100"/>
        </p:scale>
        <p:origin x="58" y="221"/>
      </p:cViewPr>
      <p:guideLst/>
    </p:cSldViewPr>
  </p:slideViewPr>
  <p:outlineViewPr>
    <p:cViewPr>
      <p:scale>
        <a:sx n="50" d="100"/>
        <a:sy n="50" d="100"/>
      </p:scale>
      <p:origin x="0" y="-22507"/>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a:p>
        </p:txBody>
      </p:sp>
    </p:spTree>
    <p:extLst>
      <p:ext uri="{BB962C8B-B14F-4D97-AF65-F5344CB8AC3E}">
        <p14:creationId xmlns:p14="http://schemas.microsoft.com/office/powerpoint/2010/main" val="1425494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146581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22800" indent="-320400">
              <a:spcBef>
                <a:spcPts val="1000"/>
              </a:spcBef>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spcBef>
                <a:spcPts val="1000"/>
              </a:spcBef>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22800" indent="-320400">
              <a:spcBef>
                <a:spcPts val="1000"/>
              </a:spcBef>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spcBef>
                <a:spcPts val="1000"/>
              </a:spcBef>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CA3015CB-C6B4-4FC5-9687-C12D29ED5BA8}"/>
              </a:ext>
            </a:extLst>
          </p:cNvPr>
          <p:cNvSpPr>
            <a:spLocks noGrp="1"/>
          </p:cNvSpPr>
          <p:nvPr>
            <p:ph sz="quarter" idx="17"/>
          </p:nvPr>
        </p:nvSpPr>
        <p:spPr>
          <a:xfrm>
            <a:off x="742950" y="5708650"/>
            <a:ext cx="1797050" cy="442913"/>
          </a:xfrm>
        </p:spPr>
        <p:txBody>
          <a:bodyPr/>
          <a:lstStyle/>
          <a:p>
            <a:pPr lvl="0"/>
            <a:endParaRPr lang="en-IN" dirty="0"/>
          </a:p>
        </p:txBody>
      </p:sp>
      <p:sp>
        <p:nvSpPr>
          <p:cNvPr id="8" name="Content Placeholder 7">
            <a:extLst>
              <a:ext uri="{FF2B5EF4-FFF2-40B4-BE49-F238E27FC236}">
                <a16:creationId xmlns:a16="http://schemas.microsoft.com/office/drawing/2014/main" id="{8789A3D7-BEFD-4E80-B3EF-68308270855E}"/>
              </a:ext>
            </a:extLst>
          </p:cNvPr>
          <p:cNvSpPr>
            <a:spLocks noGrp="1"/>
          </p:cNvSpPr>
          <p:nvPr>
            <p:ph sz="quarter" idx="18"/>
          </p:nvPr>
        </p:nvSpPr>
        <p:spPr>
          <a:xfrm>
            <a:off x="3021013" y="5708650"/>
            <a:ext cx="2484437" cy="442913"/>
          </a:xfrm>
        </p:spPr>
        <p:txBody>
          <a:bodyPr/>
          <a:lstStyle/>
          <a:p>
            <a:pPr lvl="0"/>
            <a:endParaRPr lang="en-IN" dirty="0"/>
          </a:p>
        </p:txBody>
      </p:sp>
      <p:sp>
        <p:nvSpPr>
          <p:cNvPr id="10" name="Content Placeholder 9">
            <a:extLst>
              <a:ext uri="{FF2B5EF4-FFF2-40B4-BE49-F238E27FC236}">
                <a16:creationId xmlns:a16="http://schemas.microsoft.com/office/drawing/2014/main" id="{338AB186-556D-4184-889D-7E53BEB2B105}"/>
              </a:ext>
            </a:extLst>
          </p:cNvPr>
          <p:cNvSpPr>
            <a:spLocks noGrp="1"/>
          </p:cNvSpPr>
          <p:nvPr>
            <p:ph sz="quarter" idx="19"/>
          </p:nvPr>
        </p:nvSpPr>
        <p:spPr>
          <a:xfrm>
            <a:off x="6096000" y="5708650"/>
            <a:ext cx="3722688" cy="571500"/>
          </a:xfrm>
        </p:spPr>
        <p:txBody>
          <a:bodyPr/>
          <a:lstStyle/>
          <a:p>
            <a:pPr lvl="0"/>
            <a:endParaRPr lang="en-IN" dirty="0"/>
          </a:p>
        </p:txBody>
      </p:sp>
    </p:spTree>
    <p:extLst>
      <p:ext uri="{BB962C8B-B14F-4D97-AF65-F5344CB8AC3E}">
        <p14:creationId xmlns:p14="http://schemas.microsoft.com/office/powerpoint/2010/main" val="87253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5" name="Content Placeholder 4">
            <a:extLst>
              <a:ext uri="{FF2B5EF4-FFF2-40B4-BE49-F238E27FC236}">
                <a16:creationId xmlns:a16="http://schemas.microsoft.com/office/drawing/2014/main" id="{8311E4C4-5084-4807-AD83-97912C91725F}"/>
              </a:ext>
            </a:extLst>
          </p:cNvPr>
          <p:cNvSpPr>
            <a:spLocks noGrp="1"/>
          </p:cNvSpPr>
          <p:nvPr>
            <p:ph sz="quarter" idx="18"/>
          </p:nvPr>
        </p:nvSpPr>
        <p:spPr>
          <a:xfrm>
            <a:off x="1109663" y="5399088"/>
            <a:ext cx="3200400" cy="577850"/>
          </a:xfrm>
        </p:spPr>
        <p:txBody>
          <a:bodyPr/>
          <a:lstStyle/>
          <a:p>
            <a:pPr lvl="0"/>
            <a:endParaRPr lang="en-IN" dirty="0"/>
          </a:p>
        </p:txBody>
      </p:sp>
      <p:sp>
        <p:nvSpPr>
          <p:cNvPr id="8" name="Content Placeholder 7">
            <a:extLst>
              <a:ext uri="{FF2B5EF4-FFF2-40B4-BE49-F238E27FC236}">
                <a16:creationId xmlns:a16="http://schemas.microsoft.com/office/drawing/2014/main" id="{CBD4D197-3574-4308-ACC3-8CAD2D2DBDF5}"/>
              </a:ext>
            </a:extLst>
          </p:cNvPr>
          <p:cNvSpPr>
            <a:spLocks noGrp="1"/>
          </p:cNvSpPr>
          <p:nvPr>
            <p:ph sz="quarter" idx="19"/>
          </p:nvPr>
        </p:nvSpPr>
        <p:spPr>
          <a:xfrm>
            <a:off x="5257799" y="5300663"/>
            <a:ext cx="2688771" cy="676275"/>
          </a:xfrm>
        </p:spPr>
        <p:txBody>
          <a:bodyPr/>
          <a:lstStyle/>
          <a:p>
            <a:pPr lvl="0"/>
            <a:endParaRPr lang="en-IN" dirty="0"/>
          </a:p>
        </p:txBody>
      </p:sp>
    </p:spTree>
    <p:extLst>
      <p:ext uri="{BB962C8B-B14F-4D97-AF65-F5344CB8AC3E}">
        <p14:creationId xmlns:p14="http://schemas.microsoft.com/office/powerpoint/2010/main" val="256266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9" r:id="rId5"/>
    <p:sldLayoutId id="2147483725" r:id="rId6"/>
    <p:sldLayoutId id="2147483730" r:id="rId7"/>
    <p:sldLayoutId id="2147483726" r:id="rId8"/>
    <p:sldLayoutId id="2147483727" r:id="rId9"/>
    <p:sldLayoutId id="2147483728" r:id="rId10"/>
    <p:sldLayoutId id="2147483718" r:id="rId11"/>
    <p:sldLayoutId id="2147483715" r:id="rId12"/>
    <p:sldLayoutId id="2147483716" r:id="rId13"/>
    <p:sldLayoutId id="2147483719" r:id="rId14"/>
    <p:sldLayoutId id="2147483720" r:id="rId15"/>
    <p:sldLayoutId id="2147483723" r:id="rId16"/>
    <p:sldLayoutId id="2147483724" r:id="rId17"/>
    <p:sldLayoutId id="2147483713" r:id="rId18"/>
    <p:sldLayoutId id="2147483717" r:id="rId19"/>
    <p:sldLayoutId id="2147483731" r:id="rId20"/>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7060-BBBA-444A-B04D-D7DB54308297}"/>
              </a:ext>
            </a:extLst>
          </p:cNvPr>
          <p:cNvSpPr>
            <a:spLocks noGrp="1"/>
          </p:cNvSpPr>
          <p:nvPr>
            <p:ph type="title"/>
          </p:nvPr>
        </p:nvSpPr>
        <p:spPr/>
        <p:txBody>
          <a:bodyPr/>
          <a:lstStyle/>
          <a:p>
            <a:r>
              <a:rPr lang="en-US" dirty="0"/>
              <a:t>Use Native Software</a:t>
            </a:r>
            <a:endParaRPr lang="en-IN" dirty="0"/>
          </a:p>
        </p:txBody>
      </p:sp>
      <p:sp>
        <p:nvSpPr>
          <p:cNvPr id="3" name="Content Placeholder 2">
            <a:extLst>
              <a:ext uri="{FF2B5EF4-FFF2-40B4-BE49-F238E27FC236}">
                <a16:creationId xmlns:a16="http://schemas.microsoft.com/office/drawing/2014/main" id="{9E0B131D-810A-4676-9985-7209C8C03743}"/>
              </a:ext>
            </a:extLst>
          </p:cNvPr>
          <p:cNvSpPr>
            <a:spLocks noGrp="1"/>
          </p:cNvSpPr>
          <p:nvPr>
            <p:ph sz="quarter" idx="16"/>
          </p:nvPr>
        </p:nvSpPr>
        <p:spPr>
          <a:xfrm>
            <a:off x="742950" y="1289050"/>
            <a:ext cx="5461907" cy="4279900"/>
          </a:xfrm>
        </p:spPr>
        <p:txBody>
          <a:bodyPr/>
          <a:lstStyle/>
          <a:p>
            <a:r>
              <a:rPr lang="en-US" dirty="0"/>
              <a:t>Most computers and devices come with preinstalled programs and apps</a:t>
            </a:r>
          </a:p>
          <a:p>
            <a:pPr marL="622800" lvl="1" indent="-320400">
              <a:spcBef>
                <a:spcPts val="1000"/>
              </a:spcBef>
            </a:pPr>
            <a:r>
              <a:rPr lang="en-US" dirty="0"/>
              <a:t>System software</a:t>
            </a:r>
          </a:p>
          <a:p>
            <a:pPr marL="622800" lvl="1" indent="-320400">
              <a:spcBef>
                <a:spcPts val="1000"/>
              </a:spcBef>
            </a:pPr>
            <a:r>
              <a:rPr lang="en-US" dirty="0"/>
              <a:t>Games and productivity software</a:t>
            </a:r>
          </a:p>
          <a:p>
            <a:r>
              <a:rPr lang="en-US" dirty="0"/>
              <a:t>Read the license agreement before accepting terms</a:t>
            </a:r>
          </a:p>
          <a:p>
            <a:r>
              <a:rPr lang="en-US" dirty="0"/>
              <a:t>Embedded software</a:t>
            </a:r>
          </a:p>
        </p:txBody>
      </p:sp>
      <p:pic>
        <p:nvPicPr>
          <p:cNvPr id="8" name="Content Placeholder 7" descr="A closeup of a car dashboard screen shows the view from the car's backup camera.">
            <a:extLst>
              <a:ext uri="{FF2B5EF4-FFF2-40B4-BE49-F238E27FC236}">
                <a16:creationId xmlns:a16="http://schemas.microsoft.com/office/drawing/2014/main" id="{F822A9B2-7B47-4ECF-9614-A4F163E1B288}"/>
              </a:ext>
            </a:extLst>
          </p:cNvPr>
          <p:cNvPicPr>
            <a:picLocks noGrp="1" noChangeAspect="1"/>
          </p:cNvPicPr>
          <p:nvPr>
            <p:ph sz="quarter" idx="17"/>
          </p:nvPr>
        </p:nvPicPr>
        <p:blipFill>
          <a:blip r:embed="rId2"/>
          <a:stretch>
            <a:fillRect/>
          </a:stretch>
        </p:blipFill>
        <p:spPr>
          <a:xfrm>
            <a:off x="6351433" y="1362731"/>
            <a:ext cx="5297571" cy="3343548"/>
          </a:xfrm>
        </p:spPr>
      </p:pic>
    </p:spTree>
    <p:extLst>
      <p:ext uri="{BB962C8B-B14F-4D97-AF65-F5344CB8AC3E}">
        <p14:creationId xmlns:p14="http://schemas.microsoft.com/office/powerpoint/2010/main" val="424011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40D2-12DE-495C-B2A9-2358DCD15EE6}"/>
              </a:ext>
            </a:extLst>
          </p:cNvPr>
          <p:cNvSpPr>
            <a:spLocks noGrp="1"/>
          </p:cNvSpPr>
          <p:nvPr>
            <p:ph type="title"/>
          </p:nvPr>
        </p:nvSpPr>
        <p:spPr/>
        <p:txBody>
          <a:bodyPr/>
          <a:lstStyle/>
          <a:p>
            <a:r>
              <a:rPr lang="en-US" dirty="0"/>
              <a:t>Use Non-Native Software from the Public Domain</a:t>
            </a:r>
            <a:endParaRPr lang="en-IN" dirty="0"/>
          </a:p>
        </p:txBody>
      </p:sp>
      <p:sp>
        <p:nvSpPr>
          <p:cNvPr id="3" name="Content Placeholder 2">
            <a:extLst>
              <a:ext uri="{FF2B5EF4-FFF2-40B4-BE49-F238E27FC236}">
                <a16:creationId xmlns:a16="http://schemas.microsoft.com/office/drawing/2014/main" id="{3ACA5497-E4A5-4D7F-9A1C-5E41B71953B7}"/>
              </a:ext>
            </a:extLst>
          </p:cNvPr>
          <p:cNvSpPr>
            <a:spLocks noGrp="1"/>
          </p:cNvSpPr>
          <p:nvPr>
            <p:ph sz="quarter" idx="16"/>
          </p:nvPr>
        </p:nvSpPr>
        <p:spPr>
          <a:xfrm>
            <a:off x="742950" y="1289050"/>
            <a:ext cx="10706100" cy="2968318"/>
          </a:xfrm>
        </p:spPr>
        <p:txBody>
          <a:bodyPr/>
          <a:lstStyle/>
          <a:p>
            <a:r>
              <a:rPr lang="en-US" dirty="0"/>
              <a:t>Do not have restrictions on use, distribution, or modification</a:t>
            </a:r>
          </a:p>
          <a:p>
            <a:r>
              <a:rPr lang="en-US" dirty="0"/>
              <a:t>Lack of a patent, copyright, or trademark does not mean a program is public domain</a:t>
            </a:r>
          </a:p>
          <a:p>
            <a:r>
              <a:rPr lang="en-US" dirty="0"/>
              <a:t>Types of free programs</a:t>
            </a:r>
          </a:p>
          <a:p>
            <a:pPr marL="622800" lvl="1" indent="-320400">
              <a:spcBef>
                <a:spcPts val="1000"/>
              </a:spcBef>
            </a:pPr>
            <a:r>
              <a:rPr lang="en-US" dirty="0"/>
              <a:t>Freeware</a:t>
            </a:r>
          </a:p>
          <a:p>
            <a:pPr marL="622800" lvl="1" indent="-320400">
              <a:spcBef>
                <a:spcPts val="1000"/>
              </a:spcBef>
            </a:pPr>
            <a:r>
              <a:rPr lang="en-US" dirty="0"/>
              <a:t>Shareware</a:t>
            </a:r>
          </a:p>
          <a:p>
            <a:pPr marL="622800" lvl="1" indent="-320400">
              <a:spcBef>
                <a:spcPts val="1000"/>
              </a:spcBef>
            </a:pPr>
            <a:r>
              <a:rPr lang="en-US" dirty="0"/>
              <a:t>Public domain</a:t>
            </a:r>
          </a:p>
        </p:txBody>
      </p:sp>
    </p:spTree>
    <p:extLst>
      <p:ext uri="{BB962C8B-B14F-4D97-AF65-F5344CB8AC3E}">
        <p14:creationId xmlns:p14="http://schemas.microsoft.com/office/powerpoint/2010/main" val="16601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D62F-13A1-4415-B52B-4B3895E03F2D}"/>
              </a:ext>
            </a:extLst>
          </p:cNvPr>
          <p:cNvSpPr>
            <a:spLocks noGrp="1"/>
          </p:cNvSpPr>
          <p:nvPr>
            <p:ph type="title"/>
          </p:nvPr>
        </p:nvSpPr>
        <p:spPr/>
        <p:txBody>
          <a:bodyPr/>
          <a:lstStyle/>
          <a:p>
            <a:r>
              <a:rPr lang="en-US" dirty="0"/>
              <a:t>Troubleshooting Software Challenges </a:t>
            </a:r>
            <a:r>
              <a:rPr lang="en-US" sz="2400" b="0" dirty="0"/>
              <a:t>(1 of 2)</a:t>
            </a:r>
            <a:endParaRPr lang="en-IN" sz="2400" b="0" dirty="0"/>
          </a:p>
        </p:txBody>
      </p:sp>
      <p:sp>
        <p:nvSpPr>
          <p:cNvPr id="3" name="Content Placeholder 2">
            <a:extLst>
              <a:ext uri="{FF2B5EF4-FFF2-40B4-BE49-F238E27FC236}">
                <a16:creationId xmlns:a16="http://schemas.microsoft.com/office/drawing/2014/main" id="{526A4DA4-B221-45F1-B45B-697398B9F282}"/>
              </a:ext>
            </a:extLst>
          </p:cNvPr>
          <p:cNvSpPr>
            <a:spLocks noGrp="1"/>
          </p:cNvSpPr>
          <p:nvPr>
            <p:ph sz="quarter" idx="16"/>
          </p:nvPr>
        </p:nvSpPr>
        <p:spPr>
          <a:xfrm>
            <a:off x="742950" y="1289049"/>
            <a:ext cx="5973536" cy="4708979"/>
          </a:xfrm>
        </p:spPr>
        <p:txBody>
          <a:bodyPr/>
          <a:lstStyle/>
          <a:p>
            <a:r>
              <a:rPr lang="en-US" dirty="0"/>
              <a:t>When a </a:t>
            </a:r>
            <a:r>
              <a:rPr lang="en-US" b="1" dirty="0">
                <a:solidFill>
                  <a:srgbClr val="004A78"/>
                </a:solidFill>
              </a:rPr>
              <a:t>crash</a:t>
            </a:r>
            <a:r>
              <a:rPr lang="en-US" dirty="0"/>
              <a:t> occurs, try the following </a:t>
            </a:r>
            <a:r>
              <a:rPr lang="en-US" b="1" dirty="0">
                <a:solidFill>
                  <a:srgbClr val="004A78"/>
                </a:solidFill>
              </a:rPr>
              <a:t>troubleshooting</a:t>
            </a:r>
            <a:r>
              <a:rPr lang="en-US" dirty="0">
                <a:solidFill>
                  <a:srgbClr val="004A78"/>
                </a:solidFill>
              </a:rPr>
              <a:t> </a:t>
            </a:r>
            <a:r>
              <a:rPr lang="en-US" dirty="0"/>
              <a:t>steps:</a:t>
            </a:r>
          </a:p>
          <a:p>
            <a:pPr marL="622800" lvl="1" indent="-320400">
              <a:spcBef>
                <a:spcPts val="1000"/>
              </a:spcBef>
            </a:pPr>
            <a:r>
              <a:rPr lang="en-US" dirty="0"/>
              <a:t>Note any error messages that are displayed</a:t>
            </a:r>
          </a:p>
          <a:p>
            <a:pPr marL="622800" lvl="1" indent="-320400">
              <a:spcBef>
                <a:spcPts val="1000"/>
              </a:spcBef>
            </a:pPr>
            <a:r>
              <a:rPr lang="en-US" dirty="0"/>
              <a:t>Save data while working to avoid losing it</a:t>
            </a:r>
          </a:p>
          <a:p>
            <a:pPr marL="622800" lvl="1" indent="-320400">
              <a:spcBef>
                <a:spcPts val="1000"/>
              </a:spcBef>
            </a:pPr>
            <a:r>
              <a:rPr lang="en-US" dirty="0"/>
              <a:t>Restart the program</a:t>
            </a:r>
          </a:p>
          <a:p>
            <a:pPr marL="622800" lvl="1" indent="-320400">
              <a:spcBef>
                <a:spcPts val="1000"/>
              </a:spcBef>
            </a:pPr>
            <a:r>
              <a:rPr lang="en-US" dirty="0"/>
              <a:t>Reboot and try running the program again</a:t>
            </a:r>
          </a:p>
          <a:p>
            <a:pPr marL="622800" lvl="1" indent="-320400">
              <a:spcBef>
                <a:spcPts val="1000"/>
              </a:spcBef>
            </a:pPr>
            <a:r>
              <a:rPr lang="en-US" dirty="0"/>
              <a:t>Check for software updates</a:t>
            </a:r>
          </a:p>
          <a:p>
            <a:pPr marL="622800" lvl="1" indent="-320400">
              <a:spcBef>
                <a:spcPts val="1000"/>
              </a:spcBef>
            </a:pPr>
            <a:r>
              <a:rPr lang="en-US" dirty="0"/>
              <a:t>Search reliable Internet sources for known solutions</a:t>
            </a:r>
          </a:p>
          <a:p>
            <a:pPr marL="622800" lvl="1" indent="-320400">
              <a:spcBef>
                <a:spcPts val="1000"/>
              </a:spcBef>
            </a:pPr>
            <a:r>
              <a:rPr lang="en-US" dirty="0"/>
              <a:t>Scan for viruses or malware</a:t>
            </a:r>
          </a:p>
          <a:p>
            <a:pPr marL="622800" lvl="1" indent="-320400">
              <a:spcBef>
                <a:spcPts val="1000"/>
              </a:spcBef>
            </a:pPr>
            <a:r>
              <a:rPr lang="en-US" dirty="0"/>
              <a:t>Uninstall and reinstall the app</a:t>
            </a:r>
            <a:endParaRPr lang="en-IN" dirty="0"/>
          </a:p>
        </p:txBody>
      </p:sp>
      <p:pic>
        <p:nvPicPr>
          <p:cNvPr id="8" name="Content Placeholder 7" descr="A sample Google Sheets online spreadsheet with numbered rows and lettered columns displays data from an address book. Along the top is a menu bar and toolbar with icons to format the spreadsheet and perform various tasks.">
            <a:extLst>
              <a:ext uri="{FF2B5EF4-FFF2-40B4-BE49-F238E27FC236}">
                <a16:creationId xmlns:a16="http://schemas.microsoft.com/office/drawing/2014/main" id="{8E562E09-A7DA-490E-B659-E15B345BE412}"/>
              </a:ext>
            </a:extLst>
          </p:cNvPr>
          <p:cNvPicPr>
            <a:picLocks noGrp="1" noChangeAspect="1"/>
          </p:cNvPicPr>
          <p:nvPr>
            <p:ph sz="quarter" idx="17"/>
          </p:nvPr>
        </p:nvPicPr>
        <p:blipFill>
          <a:blip r:embed="rId2"/>
          <a:stretch>
            <a:fillRect/>
          </a:stretch>
        </p:blipFill>
        <p:spPr>
          <a:xfrm>
            <a:off x="7190079" y="1175166"/>
            <a:ext cx="4491127" cy="2400179"/>
          </a:xfrm>
        </p:spPr>
      </p:pic>
      <p:pic>
        <p:nvPicPr>
          <p:cNvPr id="12" name="Content Placeholder 11" descr="A laptop screen displays the message, &quot;Ransomware Attack: Your personal files are encrypted. You have eight days to submit the payment!! To retrieve the private key, you need to pay.&quot;">
            <a:extLst>
              <a:ext uri="{FF2B5EF4-FFF2-40B4-BE49-F238E27FC236}">
                <a16:creationId xmlns:a16="http://schemas.microsoft.com/office/drawing/2014/main" id="{AAB43795-1A6B-4C86-A270-F74244A9BE81}"/>
              </a:ext>
            </a:extLst>
          </p:cNvPr>
          <p:cNvPicPr>
            <a:picLocks noGrp="1" noChangeAspect="1"/>
          </p:cNvPicPr>
          <p:nvPr>
            <p:ph sz="quarter" idx="18"/>
          </p:nvPr>
        </p:nvPicPr>
        <p:blipFill>
          <a:blip r:embed="rId3"/>
          <a:stretch>
            <a:fillRect/>
          </a:stretch>
        </p:blipFill>
        <p:spPr>
          <a:xfrm>
            <a:off x="7171303" y="3887452"/>
            <a:ext cx="4532358" cy="2362773"/>
          </a:xfrm>
        </p:spPr>
      </p:pic>
    </p:spTree>
    <p:extLst>
      <p:ext uri="{BB962C8B-B14F-4D97-AF65-F5344CB8AC3E}">
        <p14:creationId xmlns:p14="http://schemas.microsoft.com/office/powerpoint/2010/main" val="157052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BBCD-9FFD-498D-A7F1-BA73219B1683}"/>
              </a:ext>
            </a:extLst>
          </p:cNvPr>
          <p:cNvSpPr>
            <a:spLocks noGrp="1"/>
          </p:cNvSpPr>
          <p:nvPr>
            <p:ph type="title"/>
          </p:nvPr>
        </p:nvSpPr>
        <p:spPr/>
        <p:txBody>
          <a:bodyPr/>
          <a:lstStyle/>
          <a:p>
            <a:r>
              <a:rPr lang="en-US" dirty="0"/>
              <a:t>Troubleshooting Software Challenges </a:t>
            </a:r>
            <a:r>
              <a:rPr lang="en-US" sz="2400" b="0" dirty="0"/>
              <a:t>(2 of 2)</a:t>
            </a:r>
            <a:endParaRPr lang="en-IN" sz="2400" dirty="0"/>
          </a:p>
        </p:txBody>
      </p:sp>
      <p:sp>
        <p:nvSpPr>
          <p:cNvPr id="3" name="Content Placeholder 2">
            <a:extLst>
              <a:ext uri="{FF2B5EF4-FFF2-40B4-BE49-F238E27FC236}">
                <a16:creationId xmlns:a16="http://schemas.microsoft.com/office/drawing/2014/main" id="{77015CE5-B459-496C-A48E-7B2693847877}"/>
              </a:ext>
            </a:extLst>
          </p:cNvPr>
          <p:cNvSpPr>
            <a:spLocks noGrp="1"/>
          </p:cNvSpPr>
          <p:nvPr>
            <p:ph sz="quarter" idx="16"/>
          </p:nvPr>
        </p:nvSpPr>
        <p:spPr>
          <a:xfrm>
            <a:off x="742950" y="1289050"/>
            <a:ext cx="10706100" cy="2575027"/>
          </a:xfrm>
        </p:spPr>
        <p:txBody>
          <a:bodyPr/>
          <a:lstStyle/>
          <a:p>
            <a:r>
              <a:rPr lang="en-US" dirty="0"/>
              <a:t>Troubleshooting tools:</a:t>
            </a:r>
          </a:p>
          <a:p>
            <a:pPr marL="622800" lvl="1" indent="-320400">
              <a:spcBef>
                <a:spcPts val="1000"/>
              </a:spcBef>
            </a:pPr>
            <a:r>
              <a:rPr lang="en-US" dirty="0"/>
              <a:t>Process managers</a:t>
            </a:r>
          </a:p>
          <a:p>
            <a:pPr marL="622800" lvl="1" indent="-320400">
              <a:spcBef>
                <a:spcPts val="1000"/>
              </a:spcBef>
            </a:pPr>
            <a:r>
              <a:rPr lang="en-US" dirty="0"/>
              <a:t>System information lists</a:t>
            </a:r>
          </a:p>
          <a:p>
            <a:pPr marL="622800" lvl="1" indent="-320400">
              <a:spcBef>
                <a:spcPts val="1000"/>
              </a:spcBef>
            </a:pPr>
            <a:r>
              <a:rPr lang="en-US" dirty="0"/>
              <a:t>Auditing tools</a:t>
            </a:r>
          </a:p>
          <a:p>
            <a:pPr marL="622800" lvl="1" indent="-320400">
              <a:spcBef>
                <a:spcPts val="1000"/>
              </a:spcBef>
            </a:pPr>
            <a:r>
              <a:rPr lang="en-US" dirty="0"/>
              <a:t>Patch finders</a:t>
            </a:r>
          </a:p>
          <a:p>
            <a:pPr marL="622800" lvl="1" indent="-320400">
              <a:spcBef>
                <a:spcPts val="1000"/>
              </a:spcBef>
            </a:pPr>
            <a:r>
              <a:rPr lang="en-US" dirty="0"/>
              <a:t>Restorers</a:t>
            </a:r>
          </a:p>
        </p:txBody>
      </p:sp>
    </p:spTree>
    <p:extLst>
      <p:ext uri="{BB962C8B-B14F-4D97-AF65-F5344CB8AC3E}">
        <p14:creationId xmlns:p14="http://schemas.microsoft.com/office/powerpoint/2010/main" val="136126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2C7C-40FE-447F-B989-C816C8E462A3}"/>
              </a:ext>
            </a:extLst>
          </p:cNvPr>
          <p:cNvSpPr>
            <a:spLocks noGrp="1"/>
          </p:cNvSpPr>
          <p:nvPr>
            <p:ph type="title"/>
          </p:nvPr>
        </p:nvSpPr>
        <p:spPr/>
        <p:txBody>
          <a:bodyPr/>
          <a:lstStyle/>
          <a:p>
            <a:r>
              <a:rPr lang="en-US" dirty="0"/>
              <a:t>Software Development and Programming</a:t>
            </a:r>
            <a:endParaRPr lang="en-IN" dirty="0"/>
          </a:p>
        </p:txBody>
      </p:sp>
      <p:sp>
        <p:nvSpPr>
          <p:cNvPr id="3" name="Content Placeholder 2">
            <a:extLst>
              <a:ext uri="{FF2B5EF4-FFF2-40B4-BE49-F238E27FC236}">
                <a16:creationId xmlns:a16="http://schemas.microsoft.com/office/drawing/2014/main" id="{34093CA2-F6D2-49E1-8733-C02267FFC391}"/>
              </a:ext>
            </a:extLst>
          </p:cNvPr>
          <p:cNvSpPr>
            <a:spLocks noGrp="1"/>
          </p:cNvSpPr>
          <p:nvPr>
            <p:ph sz="quarter" idx="16"/>
          </p:nvPr>
        </p:nvSpPr>
        <p:spPr/>
        <p:txBody>
          <a:bodyPr/>
          <a:lstStyle/>
          <a:p>
            <a:r>
              <a:rPr lang="en-US" dirty="0"/>
              <a:t>Define the key terms associated with software development</a:t>
            </a:r>
          </a:p>
          <a:p>
            <a:r>
              <a:rPr lang="en-US" dirty="0"/>
              <a:t>Define the key terms associated with object-oriented programing</a:t>
            </a:r>
          </a:p>
          <a:p>
            <a:r>
              <a:rPr lang="en-US" dirty="0"/>
              <a:t>Explain the differences between various types of software</a:t>
            </a:r>
          </a:p>
        </p:txBody>
      </p:sp>
    </p:spTree>
    <p:extLst>
      <p:ext uri="{BB962C8B-B14F-4D97-AF65-F5344CB8AC3E}">
        <p14:creationId xmlns:p14="http://schemas.microsoft.com/office/powerpoint/2010/main" val="182885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07B9-0570-47B9-B106-11295E40F92E}"/>
              </a:ext>
            </a:extLst>
          </p:cNvPr>
          <p:cNvSpPr>
            <a:spLocks noGrp="1"/>
          </p:cNvSpPr>
          <p:nvPr>
            <p:ph type="title"/>
          </p:nvPr>
        </p:nvSpPr>
        <p:spPr/>
        <p:txBody>
          <a:bodyPr/>
          <a:lstStyle/>
          <a:p>
            <a:r>
              <a:rPr lang="en-US" dirty="0"/>
              <a:t>Key Terms Associated with Software Development</a:t>
            </a:r>
            <a:endParaRPr lang="en-IN" dirty="0"/>
          </a:p>
        </p:txBody>
      </p:sp>
      <p:sp>
        <p:nvSpPr>
          <p:cNvPr id="3" name="Content Placeholder 2">
            <a:extLst>
              <a:ext uri="{FF2B5EF4-FFF2-40B4-BE49-F238E27FC236}">
                <a16:creationId xmlns:a16="http://schemas.microsoft.com/office/drawing/2014/main" id="{F9DF6500-BA90-4439-8678-A39943AB8482}"/>
              </a:ext>
            </a:extLst>
          </p:cNvPr>
          <p:cNvSpPr>
            <a:spLocks noGrp="1"/>
          </p:cNvSpPr>
          <p:nvPr>
            <p:ph sz="quarter" idx="16"/>
          </p:nvPr>
        </p:nvSpPr>
        <p:spPr>
          <a:xfrm>
            <a:off x="742950" y="1289051"/>
            <a:ext cx="10712450" cy="430892"/>
          </a:xfrm>
        </p:spPr>
        <p:txBody>
          <a:bodyPr/>
          <a:lstStyle/>
          <a:p>
            <a:pPr marL="0" indent="0">
              <a:buNone/>
            </a:pPr>
            <a:r>
              <a:rPr lang="en-US" b="1" dirty="0"/>
              <a:t>Table 8-2:</a:t>
            </a:r>
            <a:r>
              <a:rPr lang="en-US" dirty="0"/>
              <a:t> Types of License Agreements</a:t>
            </a:r>
          </a:p>
        </p:txBody>
      </p:sp>
      <p:graphicFrame>
        <p:nvGraphicFramePr>
          <p:cNvPr id="5" name="Content Placeholder 4" descr="Table is accessible to screen readers">
            <a:extLst>
              <a:ext uri="{FF2B5EF4-FFF2-40B4-BE49-F238E27FC236}">
                <a16:creationId xmlns:a16="http://schemas.microsoft.com/office/drawing/2014/main" id="{F084034D-3984-4651-81CF-075631BDE1B9}"/>
              </a:ext>
            </a:extLst>
          </p:cNvPr>
          <p:cNvGraphicFramePr>
            <a:graphicFrameLocks noGrp="1"/>
          </p:cNvGraphicFramePr>
          <p:nvPr>
            <p:ph sz="quarter" idx="17"/>
            <p:extLst>
              <p:ext uri="{D42A27DB-BD31-4B8C-83A1-F6EECF244321}">
                <p14:modId xmlns:p14="http://schemas.microsoft.com/office/powerpoint/2010/main" val="3303209553"/>
              </p:ext>
            </p:extLst>
          </p:nvPr>
        </p:nvGraphicFramePr>
        <p:xfrm>
          <a:off x="742951" y="1919060"/>
          <a:ext cx="6223906" cy="3470663"/>
        </p:xfrm>
        <a:graphic>
          <a:graphicData uri="http://schemas.openxmlformats.org/drawingml/2006/table">
            <a:tbl>
              <a:tblPr firstRow="1"/>
              <a:tblGrid>
                <a:gridCol w="2674652">
                  <a:extLst>
                    <a:ext uri="{9D8B030D-6E8A-4147-A177-3AD203B41FA5}">
                      <a16:colId xmlns:a16="http://schemas.microsoft.com/office/drawing/2014/main" val="2886270710"/>
                    </a:ext>
                  </a:extLst>
                </a:gridCol>
                <a:gridCol w="3549254">
                  <a:extLst>
                    <a:ext uri="{9D8B030D-6E8A-4147-A177-3AD203B41FA5}">
                      <a16:colId xmlns:a16="http://schemas.microsoft.com/office/drawing/2014/main" val="511708231"/>
                    </a:ext>
                  </a:extLst>
                </a:gridCol>
              </a:tblGrid>
              <a:tr h="378706">
                <a:tc>
                  <a:txBody>
                    <a:bodyPr/>
                    <a:lstStyle/>
                    <a:p>
                      <a:r>
                        <a:rPr lang="en-US" b="1" dirty="0">
                          <a:solidFill>
                            <a:srgbClr val="000000"/>
                          </a:solidFill>
                          <a:latin typeface="Arial" panose="020B0604020202020204" pitchFamily="34" charset="0"/>
                          <a:cs typeface="Arial" panose="020B0604020202020204" pitchFamily="34" charset="0"/>
                        </a:rPr>
                        <a:t>Type</a:t>
                      </a: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b="1" dirty="0">
                          <a:solidFill>
                            <a:srgbClr val="000000"/>
                          </a:solidFill>
                          <a:latin typeface="Arial" panose="020B0604020202020204" pitchFamily="34" charset="0"/>
                          <a:cs typeface="Arial" panose="020B0604020202020204" pitchFamily="34" charset="0"/>
                        </a:rPr>
                        <a:t>Description</a:t>
                      </a: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310448"/>
                  </a:ext>
                </a:extLst>
              </a:tr>
              <a:tr h="662735">
                <a:tc>
                  <a:txBody>
                    <a:bodyPr/>
                    <a:lstStyle/>
                    <a:p>
                      <a:r>
                        <a:rPr lang="en-US" b="1" dirty="0">
                          <a:solidFill>
                            <a:srgbClr val="000000"/>
                          </a:solidFill>
                          <a:latin typeface="Arial" panose="020B0604020202020204" pitchFamily="34" charset="0"/>
                          <a:cs typeface="Arial" panose="020B0604020202020204" pitchFamily="34" charset="0"/>
                        </a:rPr>
                        <a:t>Single user or</a:t>
                      </a:r>
                      <a:r>
                        <a:rPr lang="en-US" dirty="0">
                          <a:solidFill>
                            <a:srgbClr val="000000"/>
                          </a:solidFill>
                          <a:latin typeface="Arial" panose="020B0604020202020204" pitchFamily="34" charset="0"/>
                          <a:cs typeface="Arial" panose="020B0604020202020204" pitchFamily="34" charset="0"/>
                        </a:rPr>
                        <a:t> End user license agreement (E</a:t>
                      </a:r>
                      <a:r>
                        <a:rPr lang="en-US" sz="100" dirty="0">
                          <a:solidFill>
                            <a:srgbClr val="000000"/>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U</a:t>
                      </a:r>
                      <a:r>
                        <a:rPr lang="en-US" sz="100" dirty="0">
                          <a:solidFill>
                            <a:srgbClr val="000000"/>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L</a:t>
                      </a:r>
                      <a:r>
                        <a:rPr lang="en-US" sz="100" dirty="0">
                          <a:solidFill>
                            <a:srgbClr val="000000"/>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A)</a:t>
                      </a: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Grants permission for one installation</a:t>
                      </a: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160390"/>
                  </a:ext>
                </a:extLst>
              </a:tr>
              <a:tr h="662735">
                <a:tc>
                  <a:txBody>
                    <a:bodyPr/>
                    <a:lstStyle/>
                    <a:p>
                      <a:r>
                        <a:rPr lang="en-US" b="1" dirty="0">
                          <a:solidFill>
                            <a:srgbClr val="000000"/>
                          </a:solidFill>
                          <a:latin typeface="Arial" panose="020B0604020202020204" pitchFamily="34" charset="0"/>
                          <a:cs typeface="Arial" panose="020B0604020202020204" pitchFamily="34" charset="0"/>
                        </a:rPr>
                        <a:t>Multiple-user license agreement</a:t>
                      </a:r>
                      <a:endParaRPr lang="en-US" dirty="0">
                        <a:solidFill>
                          <a:srgbClr val="000000"/>
                        </a:solidFill>
                        <a:latin typeface="Arial" panose="020B0604020202020204" pitchFamily="34" charset="0"/>
                        <a:cs typeface="Arial" panose="020B0604020202020204" pitchFamily="34" charset="0"/>
                      </a:endParaRP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Lets a specified number of users access the program or app</a:t>
                      </a: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963818"/>
                  </a:ext>
                </a:extLst>
              </a:tr>
              <a:tr h="1514822">
                <a:tc>
                  <a:txBody>
                    <a:bodyPr/>
                    <a:lstStyle/>
                    <a:p>
                      <a:r>
                        <a:rPr lang="en-US" b="1" dirty="0">
                          <a:solidFill>
                            <a:srgbClr val="000000"/>
                          </a:solidFill>
                          <a:latin typeface="Arial" panose="020B0604020202020204" pitchFamily="34" charset="0"/>
                          <a:cs typeface="Arial" panose="020B0604020202020204" pitchFamily="34" charset="0"/>
                        </a:rPr>
                        <a:t>Site license</a:t>
                      </a:r>
                      <a:endParaRPr lang="en-US" dirty="0">
                        <a:solidFill>
                          <a:srgbClr val="000000"/>
                        </a:solidFill>
                        <a:latin typeface="Arial" panose="020B0604020202020204" pitchFamily="34" charset="0"/>
                        <a:cs typeface="Arial" panose="020B0604020202020204" pitchFamily="34" charset="0"/>
                      </a:endParaRP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solidFill>
                            <a:srgbClr val="000000"/>
                          </a:solidFill>
                          <a:latin typeface="Arial" panose="020B0604020202020204" pitchFamily="34" charset="0"/>
                          <a:cs typeface="Arial" panose="020B0604020202020204" pitchFamily="34" charset="0"/>
                        </a:rPr>
                        <a:t>Allows an organization to provide access to as many users as they want, either by individual installations or providing network access or Internet passwords</a:t>
                      </a:r>
                    </a:p>
                  </a:txBody>
                  <a:tcPr marL="102771" marR="10277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6182900"/>
                  </a:ext>
                </a:extLst>
              </a:tr>
            </a:tbl>
          </a:graphicData>
        </a:graphic>
      </p:graphicFrame>
      <p:pic>
        <p:nvPicPr>
          <p:cNvPr id="8" name="Content Placeholder 7" descr="A sample license agreement screen from Microsoft Word for Office 365 has lots of small print to check before accepting the agreement.">
            <a:extLst>
              <a:ext uri="{FF2B5EF4-FFF2-40B4-BE49-F238E27FC236}">
                <a16:creationId xmlns:a16="http://schemas.microsoft.com/office/drawing/2014/main" id="{25DE9FDA-A9D6-465B-812E-EAA0980452E0}"/>
              </a:ext>
            </a:extLst>
          </p:cNvPr>
          <p:cNvPicPr>
            <a:picLocks noGrp="1" noChangeAspect="1"/>
          </p:cNvPicPr>
          <p:nvPr>
            <p:ph sz="quarter" idx="18"/>
          </p:nvPr>
        </p:nvPicPr>
        <p:blipFill>
          <a:blip r:embed="rId2"/>
          <a:stretch>
            <a:fillRect/>
          </a:stretch>
        </p:blipFill>
        <p:spPr>
          <a:xfrm>
            <a:off x="7150679" y="2127995"/>
            <a:ext cx="4747278" cy="3136319"/>
          </a:xfrm>
        </p:spPr>
      </p:pic>
    </p:spTree>
    <p:extLst>
      <p:ext uri="{BB962C8B-B14F-4D97-AF65-F5344CB8AC3E}">
        <p14:creationId xmlns:p14="http://schemas.microsoft.com/office/powerpoint/2010/main" val="81946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FE29-D8D8-434D-9FEB-52A9D6FBFC7C}"/>
              </a:ext>
            </a:extLst>
          </p:cNvPr>
          <p:cNvSpPr>
            <a:spLocks noGrp="1"/>
          </p:cNvSpPr>
          <p:nvPr>
            <p:ph type="title"/>
          </p:nvPr>
        </p:nvSpPr>
        <p:spPr>
          <a:xfrm>
            <a:off x="838200" y="229838"/>
            <a:ext cx="10515600" cy="942678"/>
          </a:xfrm>
        </p:spPr>
        <p:txBody>
          <a:bodyPr/>
          <a:lstStyle/>
          <a:p>
            <a:r>
              <a:rPr lang="en-US" dirty="0"/>
              <a:t>Key Terms Associated with Object-Oriented Programming</a:t>
            </a:r>
            <a:endParaRPr lang="en-IN" dirty="0"/>
          </a:p>
        </p:txBody>
      </p:sp>
      <p:sp>
        <p:nvSpPr>
          <p:cNvPr id="5" name="Content Placeholder 4">
            <a:extLst>
              <a:ext uri="{FF2B5EF4-FFF2-40B4-BE49-F238E27FC236}">
                <a16:creationId xmlns:a16="http://schemas.microsoft.com/office/drawing/2014/main" id="{7F09F00D-4DBC-4F65-9D9A-50D4E02A341A}"/>
              </a:ext>
            </a:extLst>
          </p:cNvPr>
          <p:cNvSpPr>
            <a:spLocks noGrp="1"/>
          </p:cNvSpPr>
          <p:nvPr>
            <p:ph sz="quarter" idx="16"/>
          </p:nvPr>
        </p:nvSpPr>
        <p:spPr>
          <a:xfrm>
            <a:off x="742950" y="1289049"/>
            <a:ext cx="10706100" cy="4679131"/>
          </a:xfrm>
        </p:spPr>
        <p:txBody>
          <a:bodyPr/>
          <a:lstStyle/>
          <a:p>
            <a:r>
              <a:rPr lang="en-US" b="1" dirty="0">
                <a:solidFill>
                  <a:srgbClr val="004A78"/>
                </a:solidFill>
              </a:rPr>
              <a:t>Object-oriented programming (O</a:t>
            </a:r>
            <a:r>
              <a:rPr lang="en-US" sz="100" b="1" dirty="0">
                <a:solidFill>
                  <a:srgbClr val="004A78"/>
                </a:solidFill>
              </a:rPr>
              <a:t> </a:t>
            </a:r>
            <a:r>
              <a:rPr lang="en-US" b="1" dirty="0">
                <a:solidFill>
                  <a:srgbClr val="004A78"/>
                </a:solidFill>
              </a:rPr>
              <a:t>O</a:t>
            </a:r>
            <a:r>
              <a:rPr lang="en-US" sz="100" b="1" dirty="0">
                <a:solidFill>
                  <a:srgbClr val="004A78"/>
                </a:solidFill>
              </a:rPr>
              <a:t> </a:t>
            </a:r>
            <a:r>
              <a:rPr lang="en-US" b="1" dirty="0">
                <a:solidFill>
                  <a:srgbClr val="004A78"/>
                </a:solidFill>
              </a:rPr>
              <a:t>P)</a:t>
            </a:r>
          </a:p>
          <a:p>
            <a:pPr lvl="1"/>
            <a:r>
              <a:rPr lang="en-US" b="1" dirty="0">
                <a:solidFill>
                  <a:srgbClr val="004A78"/>
                </a:solidFill>
              </a:rPr>
              <a:t>Object</a:t>
            </a:r>
          </a:p>
          <a:p>
            <a:pPr lvl="1"/>
            <a:r>
              <a:rPr lang="en-US" b="1" dirty="0">
                <a:solidFill>
                  <a:srgbClr val="004A78"/>
                </a:solidFill>
              </a:rPr>
              <a:t>Class</a:t>
            </a:r>
          </a:p>
          <a:p>
            <a:pPr lvl="1"/>
            <a:r>
              <a:rPr lang="en-US" b="1" dirty="0">
                <a:solidFill>
                  <a:srgbClr val="004A78"/>
                </a:solidFill>
              </a:rPr>
              <a:t>Method</a:t>
            </a:r>
          </a:p>
          <a:p>
            <a:r>
              <a:rPr lang="en-US" dirty="0"/>
              <a:t>Allows for the ability to reuse and modify existing objects, which provides for faster development</a:t>
            </a:r>
          </a:p>
          <a:p>
            <a:r>
              <a:rPr lang="en-US" dirty="0"/>
              <a:t>Guidelines</a:t>
            </a:r>
          </a:p>
          <a:p>
            <a:pPr lvl="1"/>
            <a:r>
              <a:rPr lang="en-US" dirty="0"/>
              <a:t>Determine on which device the program will run</a:t>
            </a:r>
          </a:p>
          <a:p>
            <a:pPr lvl="1"/>
            <a:r>
              <a:rPr lang="en-US" dirty="0"/>
              <a:t>Explore the capabilities of each language or tool</a:t>
            </a:r>
          </a:p>
          <a:p>
            <a:pPr lvl="1"/>
            <a:r>
              <a:rPr lang="en-US" dirty="0"/>
              <a:t>Consider at which speed the program will run</a:t>
            </a:r>
          </a:p>
          <a:p>
            <a:pPr lvl="1"/>
            <a:r>
              <a:rPr lang="en-US" dirty="0"/>
              <a:t>Determine the type of environment the program offers</a:t>
            </a:r>
          </a:p>
        </p:txBody>
      </p:sp>
    </p:spTree>
    <p:extLst>
      <p:ext uri="{BB962C8B-B14F-4D97-AF65-F5344CB8AC3E}">
        <p14:creationId xmlns:p14="http://schemas.microsoft.com/office/powerpoint/2010/main" val="163768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B1C5-B063-47D0-9CA5-18EFDD91AF62}"/>
              </a:ext>
            </a:extLst>
          </p:cNvPr>
          <p:cNvSpPr>
            <a:spLocks noGrp="1"/>
          </p:cNvSpPr>
          <p:nvPr>
            <p:ph type="title"/>
          </p:nvPr>
        </p:nvSpPr>
        <p:spPr/>
        <p:txBody>
          <a:bodyPr/>
          <a:lstStyle/>
          <a:p>
            <a:r>
              <a:rPr lang="en-US" dirty="0"/>
              <a:t>Differences Between Various Types of Software</a:t>
            </a:r>
            <a:endParaRPr lang="en-IN" dirty="0"/>
          </a:p>
        </p:txBody>
      </p:sp>
      <p:sp>
        <p:nvSpPr>
          <p:cNvPr id="3" name="Content Placeholder 2">
            <a:extLst>
              <a:ext uri="{FF2B5EF4-FFF2-40B4-BE49-F238E27FC236}">
                <a16:creationId xmlns:a16="http://schemas.microsoft.com/office/drawing/2014/main" id="{1300C823-8EDC-478C-AFA2-4D5B4EF773FE}"/>
              </a:ext>
            </a:extLst>
          </p:cNvPr>
          <p:cNvSpPr>
            <a:spLocks noGrp="1"/>
          </p:cNvSpPr>
          <p:nvPr>
            <p:ph sz="quarter" idx="16"/>
          </p:nvPr>
        </p:nvSpPr>
        <p:spPr>
          <a:xfrm>
            <a:off x="742950" y="1289049"/>
            <a:ext cx="10706100" cy="4629969"/>
          </a:xfrm>
        </p:spPr>
        <p:txBody>
          <a:bodyPr/>
          <a:lstStyle/>
          <a:p>
            <a:r>
              <a:rPr lang="en-US" dirty="0"/>
              <a:t>Programs and apps by category</a:t>
            </a:r>
          </a:p>
          <a:p>
            <a:pPr lvl="1"/>
            <a:r>
              <a:rPr lang="en-US" dirty="0"/>
              <a:t>Productivity (business and personal)</a:t>
            </a:r>
          </a:p>
          <a:p>
            <a:pPr lvl="1"/>
            <a:r>
              <a:rPr lang="en-US" dirty="0"/>
              <a:t>Graphics and media</a:t>
            </a:r>
          </a:p>
          <a:p>
            <a:pPr lvl="1"/>
            <a:r>
              <a:rPr lang="en-US" dirty="0"/>
              <a:t>Personal interest</a:t>
            </a:r>
          </a:p>
          <a:p>
            <a:pPr lvl="1"/>
            <a:r>
              <a:rPr lang="en-US" dirty="0"/>
              <a:t>Communications</a:t>
            </a:r>
          </a:p>
          <a:p>
            <a:pPr lvl="1"/>
            <a:r>
              <a:rPr lang="en-US" dirty="0"/>
              <a:t>Security</a:t>
            </a:r>
          </a:p>
          <a:p>
            <a:pPr lvl="2"/>
            <a:r>
              <a:rPr lang="en-US" dirty="0"/>
              <a:t>Antivirus</a:t>
            </a:r>
          </a:p>
          <a:p>
            <a:pPr lvl="2"/>
            <a:r>
              <a:rPr lang="en-US" dirty="0"/>
              <a:t>Antispyware</a:t>
            </a:r>
          </a:p>
          <a:p>
            <a:pPr lvl="2"/>
            <a:r>
              <a:rPr lang="en-US" dirty="0"/>
              <a:t>Antispam</a:t>
            </a:r>
          </a:p>
          <a:p>
            <a:pPr lvl="2"/>
            <a:r>
              <a:rPr lang="en-US" dirty="0"/>
              <a:t>Firewall</a:t>
            </a:r>
          </a:p>
          <a:p>
            <a:pPr lvl="1"/>
            <a:r>
              <a:rPr lang="en-US" dirty="0"/>
              <a:t>File, disk, and system</a:t>
            </a:r>
          </a:p>
        </p:txBody>
      </p:sp>
    </p:spTree>
    <p:extLst>
      <p:ext uri="{BB962C8B-B14F-4D97-AF65-F5344CB8AC3E}">
        <p14:creationId xmlns:p14="http://schemas.microsoft.com/office/powerpoint/2010/main" val="324811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CDCC-2222-4D1C-B665-550FE699FA11}"/>
              </a:ext>
            </a:extLst>
          </p:cNvPr>
          <p:cNvSpPr>
            <a:spLocks noGrp="1"/>
          </p:cNvSpPr>
          <p:nvPr>
            <p:ph type="title"/>
          </p:nvPr>
        </p:nvSpPr>
        <p:spPr/>
        <p:txBody>
          <a:bodyPr/>
          <a:lstStyle/>
          <a:p>
            <a:r>
              <a:rPr lang="en-US" dirty="0"/>
              <a:t>Methods Associated with Developing Software</a:t>
            </a:r>
            <a:endParaRPr lang="en-IN" dirty="0"/>
          </a:p>
        </p:txBody>
      </p:sp>
      <p:sp>
        <p:nvSpPr>
          <p:cNvPr id="3" name="Content Placeholder 2">
            <a:extLst>
              <a:ext uri="{FF2B5EF4-FFF2-40B4-BE49-F238E27FC236}">
                <a16:creationId xmlns:a16="http://schemas.microsoft.com/office/drawing/2014/main" id="{F0C1A6C0-117C-43AD-99D5-E401F3176BE2}"/>
              </a:ext>
            </a:extLst>
          </p:cNvPr>
          <p:cNvSpPr>
            <a:spLocks noGrp="1"/>
          </p:cNvSpPr>
          <p:nvPr>
            <p:ph sz="quarter" idx="16"/>
          </p:nvPr>
        </p:nvSpPr>
        <p:spPr>
          <a:xfrm>
            <a:off x="742950" y="1289050"/>
            <a:ext cx="10706100" cy="1513144"/>
          </a:xfrm>
        </p:spPr>
        <p:txBody>
          <a:bodyPr/>
          <a:lstStyle/>
          <a:p>
            <a:r>
              <a:rPr lang="en-US" dirty="0"/>
              <a:t>Outline the key components of the software development process</a:t>
            </a:r>
          </a:p>
          <a:p>
            <a:r>
              <a:rPr lang="en-US" dirty="0"/>
              <a:t>Explain the differences between the key development methodologies</a:t>
            </a:r>
          </a:p>
          <a:p>
            <a:r>
              <a:rPr lang="en-US" dirty="0"/>
              <a:t>Discuss the phases in the system development lifecycle</a:t>
            </a:r>
          </a:p>
        </p:txBody>
      </p:sp>
    </p:spTree>
    <p:extLst>
      <p:ext uri="{BB962C8B-B14F-4D97-AF65-F5344CB8AC3E}">
        <p14:creationId xmlns:p14="http://schemas.microsoft.com/office/powerpoint/2010/main" val="341853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ACB8-570C-4C3E-9980-5B3D0875180F}"/>
              </a:ext>
            </a:extLst>
          </p:cNvPr>
          <p:cNvSpPr>
            <a:spLocks noGrp="1"/>
          </p:cNvSpPr>
          <p:nvPr>
            <p:ph type="title"/>
          </p:nvPr>
        </p:nvSpPr>
        <p:spPr/>
        <p:txBody>
          <a:bodyPr/>
          <a:lstStyle/>
          <a:p>
            <a:r>
              <a:rPr lang="en-US" sz="3200" dirty="0"/>
              <a:t>Key Components of the Development Process </a:t>
            </a:r>
            <a:r>
              <a:rPr lang="en-US" sz="2400" b="0" dirty="0"/>
              <a:t>(1 of 2)</a:t>
            </a:r>
            <a:endParaRPr lang="en-IN" sz="2400" dirty="0"/>
          </a:p>
        </p:txBody>
      </p:sp>
      <p:sp>
        <p:nvSpPr>
          <p:cNvPr id="4" name="Content Placeholder 3">
            <a:extLst>
              <a:ext uri="{FF2B5EF4-FFF2-40B4-BE49-F238E27FC236}">
                <a16:creationId xmlns:a16="http://schemas.microsoft.com/office/drawing/2014/main" id="{0A517A46-F731-40E1-84EB-D2DA879D2D99}"/>
              </a:ext>
            </a:extLst>
          </p:cNvPr>
          <p:cNvSpPr>
            <a:spLocks noGrp="1"/>
          </p:cNvSpPr>
          <p:nvPr>
            <p:ph sz="quarter" idx="16"/>
          </p:nvPr>
        </p:nvSpPr>
        <p:spPr>
          <a:xfrm>
            <a:off x="742950" y="1289051"/>
            <a:ext cx="10712450" cy="461091"/>
          </a:xfrm>
        </p:spPr>
        <p:txBody>
          <a:bodyPr/>
          <a:lstStyle/>
          <a:p>
            <a:r>
              <a:rPr lang="en-US" b="1" dirty="0"/>
              <a:t>Tables 8-4:</a:t>
            </a:r>
            <a:r>
              <a:rPr lang="en-US" dirty="0"/>
              <a:t> Development Team Roles</a:t>
            </a:r>
          </a:p>
        </p:txBody>
      </p:sp>
      <p:graphicFrame>
        <p:nvGraphicFramePr>
          <p:cNvPr id="6" name="Content Placeholder 5" descr="Table is accessible to screen readers">
            <a:extLst>
              <a:ext uri="{FF2B5EF4-FFF2-40B4-BE49-F238E27FC236}">
                <a16:creationId xmlns:a16="http://schemas.microsoft.com/office/drawing/2014/main" id="{DF1D193D-EDBC-4AE9-9E4B-D6C2F430AE77}"/>
              </a:ext>
            </a:extLst>
          </p:cNvPr>
          <p:cNvGraphicFramePr>
            <a:graphicFrameLocks noGrp="1"/>
          </p:cNvGraphicFramePr>
          <p:nvPr>
            <p:ph sz="quarter" idx="17"/>
            <p:extLst>
              <p:ext uri="{D42A27DB-BD31-4B8C-83A1-F6EECF244321}">
                <p14:modId xmlns:p14="http://schemas.microsoft.com/office/powerpoint/2010/main" val="2554090078"/>
              </p:ext>
            </p:extLst>
          </p:nvPr>
        </p:nvGraphicFramePr>
        <p:xfrm>
          <a:off x="790575" y="2001963"/>
          <a:ext cx="10610850" cy="3224780"/>
        </p:xfrm>
        <a:graphic>
          <a:graphicData uri="http://schemas.openxmlformats.org/drawingml/2006/table">
            <a:tbl>
              <a:tblPr firstRow="1"/>
              <a:tblGrid>
                <a:gridCol w="1892094">
                  <a:extLst>
                    <a:ext uri="{9D8B030D-6E8A-4147-A177-3AD203B41FA5}">
                      <a16:colId xmlns:a16="http://schemas.microsoft.com/office/drawing/2014/main" val="49709386"/>
                    </a:ext>
                  </a:extLst>
                </a:gridCol>
                <a:gridCol w="8718756">
                  <a:extLst>
                    <a:ext uri="{9D8B030D-6E8A-4147-A177-3AD203B41FA5}">
                      <a16:colId xmlns:a16="http://schemas.microsoft.com/office/drawing/2014/main" val="1349058805"/>
                    </a:ext>
                  </a:extLst>
                </a:gridCol>
              </a:tblGrid>
              <a:tr h="325321">
                <a:tc>
                  <a:txBody>
                    <a:bodyPr/>
                    <a:lstStyle/>
                    <a:p>
                      <a:r>
                        <a:rPr lang="en-US" sz="1800" b="1" dirty="0">
                          <a:solidFill>
                            <a:srgbClr val="000000"/>
                          </a:solidFill>
                          <a:latin typeface="Arial" panose="020B0604020202020204" pitchFamily="34" charset="0"/>
                          <a:cs typeface="Arial" panose="020B0604020202020204" pitchFamily="34" charset="0"/>
                        </a:rPr>
                        <a:t>Role</a:t>
                      </a: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Duties</a:t>
                      </a: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015279"/>
                  </a:ext>
                </a:extLst>
              </a:tr>
              <a:tr h="763863">
                <a:tc>
                  <a:txBody>
                    <a:bodyPr/>
                    <a:lstStyle/>
                    <a:p>
                      <a:r>
                        <a:rPr lang="en-US" sz="1800" b="1" dirty="0">
                          <a:solidFill>
                            <a:srgbClr val="000000"/>
                          </a:solidFill>
                          <a:latin typeface="Arial" panose="020B0604020202020204" pitchFamily="34" charset="0"/>
                          <a:cs typeface="Arial" panose="020B0604020202020204" pitchFamily="34" charset="0"/>
                        </a:rPr>
                        <a:t>Project manager</a:t>
                      </a:r>
                      <a:endParaRPr lang="en-US" sz="1800" dirty="0">
                        <a:solidFill>
                          <a:srgbClr val="000000"/>
                        </a:solidFill>
                        <a:latin typeface="Arial" panose="020B0604020202020204" pitchFamily="34" charset="0"/>
                        <a:cs typeface="Arial" panose="020B0604020202020204" pitchFamily="34" charset="0"/>
                      </a:endParaRP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A person dedicated to coordinating project components and ensuring that each member is progressing as planned. Oversees the product’s team, budget, and schedule. Reports to the development company’s management.</a:t>
                      </a: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9304493"/>
                  </a:ext>
                </a:extLst>
              </a:tr>
              <a:tr h="393290">
                <a:tc>
                  <a:txBody>
                    <a:bodyPr/>
                    <a:lstStyle/>
                    <a:p>
                      <a:r>
                        <a:rPr lang="en-US" sz="1800" b="1" dirty="0">
                          <a:solidFill>
                            <a:srgbClr val="000000"/>
                          </a:solidFill>
                          <a:latin typeface="Arial" panose="020B0604020202020204" pitchFamily="34" charset="0"/>
                          <a:cs typeface="Arial" panose="020B0604020202020204" pitchFamily="34" charset="0"/>
                        </a:rPr>
                        <a:t>Designer</a:t>
                      </a:r>
                      <a:endParaRPr lang="en-US" sz="1800" dirty="0">
                        <a:solidFill>
                          <a:srgbClr val="000000"/>
                        </a:solidFill>
                        <a:latin typeface="Arial" panose="020B0604020202020204" pitchFamily="34" charset="0"/>
                        <a:cs typeface="Arial" panose="020B0604020202020204" pitchFamily="34" charset="0"/>
                      </a:endParaRP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Develops the program’s user interface, including colors, fonts, and layout.</a:t>
                      </a: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92620"/>
                  </a:ext>
                </a:extLst>
              </a:tr>
              <a:tr h="383458">
                <a:tc>
                  <a:txBody>
                    <a:bodyPr/>
                    <a:lstStyle/>
                    <a:p>
                      <a:r>
                        <a:rPr lang="en-US" sz="1800" b="1" dirty="0">
                          <a:solidFill>
                            <a:srgbClr val="000000"/>
                          </a:solidFill>
                          <a:latin typeface="Arial" panose="020B0604020202020204" pitchFamily="34" charset="0"/>
                          <a:cs typeface="Arial" panose="020B0604020202020204" pitchFamily="34" charset="0"/>
                        </a:rPr>
                        <a:t>Programmer</a:t>
                      </a:r>
                      <a:endParaRPr lang="en-US" sz="1800" dirty="0">
                        <a:solidFill>
                          <a:srgbClr val="000000"/>
                        </a:solidFill>
                        <a:latin typeface="Arial" panose="020B0604020202020204" pitchFamily="34" charset="0"/>
                        <a:cs typeface="Arial" panose="020B0604020202020204" pitchFamily="34" charset="0"/>
                      </a:endParaRP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Writes code or uses a product development app to create the program’s specifications.</a:t>
                      </a: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90502"/>
                  </a:ext>
                </a:extLst>
              </a:tr>
              <a:tr h="294968">
                <a:tc>
                  <a:txBody>
                    <a:bodyPr/>
                    <a:lstStyle/>
                    <a:p>
                      <a:r>
                        <a:rPr lang="en-US" sz="1800" b="1" dirty="0">
                          <a:solidFill>
                            <a:srgbClr val="000000"/>
                          </a:solidFill>
                          <a:latin typeface="Arial" panose="020B0604020202020204" pitchFamily="34" charset="0"/>
                          <a:cs typeface="Arial" panose="020B0604020202020204" pitchFamily="34" charset="0"/>
                        </a:rPr>
                        <a:t>Testers</a:t>
                      </a:r>
                      <a:endParaRPr lang="en-US" sz="1800" dirty="0">
                        <a:solidFill>
                          <a:srgbClr val="000000"/>
                        </a:solidFill>
                        <a:latin typeface="Arial" panose="020B0604020202020204" pitchFamily="34" charset="0"/>
                        <a:cs typeface="Arial" panose="020B0604020202020204" pitchFamily="34" charset="0"/>
                      </a:endParaRP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Review every aspect and functionality of a program to ensure it works as intended.</a:t>
                      </a: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726847"/>
                  </a:ext>
                </a:extLst>
              </a:tr>
              <a:tr h="585914">
                <a:tc>
                  <a:txBody>
                    <a:bodyPr/>
                    <a:lstStyle/>
                    <a:p>
                      <a:r>
                        <a:rPr lang="en-US" sz="1800" b="1" dirty="0">
                          <a:solidFill>
                            <a:srgbClr val="000000"/>
                          </a:solidFill>
                          <a:latin typeface="Arial" panose="020B0604020202020204" pitchFamily="34" charset="0"/>
                          <a:cs typeface="Arial" panose="020B0604020202020204" pitchFamily="34" charset="0"/>
                        </a:rPr>
                        <a:t>I</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T department</a:t>
                      </a:r>
                      <a:endParaRPr lang="en-US" sz="1800" dirty="0">
                        <a:solidFill>
                          <a:srgbClr val="000000"/>
                        </a:solidFill>
                        <a:latin typeface="Arial" panose="020B0604020202020204" pitchFamily="34" charset="0"/>
                        <a:cs typeface="Arial" panose="020B0604020202020204" pitchFamily="34" charset="0"/>
                      </a:endParaRP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Interacts with customers and users of the product to assist them with any issues that arise.</a:t>
                      </a:r>
                    </a:p>
                  </a:txBody>
                  <a:tcPr marL="72522" marR="72522" marT="36261" marB="362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813134"/>
                  </a:ext>
                </a:extLst>
              </a:tr>
            </a:tbl>
          </a:graphicData>
        </a:graphic>
      </p:graphicFrame>
    </p:spTree>
    <p:extLst>
      <p:ext uri="{BB962C8B-B14F-4D97-AF65-F5344CB8AC3E}">
        <p14:creationId xmlns:p14="http://schemas.microsoft.com/office/powerpoint/2010/main" val="353259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297403"/>
            <a:ext cx="2967025" cy="566817"/>
          </a:xfrm>
        </p:spPr>
        <p:txBody>
          <a:bodyPr/>
          <a:lstStyle/>
          <a:p>
            <a:pPr algn="ctr"/>
            <a:r>
              <a:rPr lang="en-US" sz="3600" dirty="0"/>
              <a:t>Module 8</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2182761" y="3206683"/>
            <a:ext cx="8603225" cy="566817"/>
          </a:xfrm>
        </p:spPr>
        <p:txBody>
          <a:bodyPr/>
          <a:lstStyle/>
          <a:p>
            <a:pPr algn="ctr"/>
            <a:r>
              <a:rPr lang="en-IN" sz="3400" b="1" dirty="0">
                <a:solidFill>
                  <a:schemeClr val="bg1"/>
                </a:solidFill>
              </a:rPr>
              <a:t>Program and App Use and Development</a:t>
            </a:r>
            <a:endParaRPr lang="en-US" sz="3400" b="1" dirty="0">
              <a:solidFill>
                <a:schemeClr val="bg1"/>
              </a:solidFill>
            </a:endParaRP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5877-515F-441E-B4D0-5C4BD8198631}"/>
              </a:ext>
            </a:extLst>
          </p:cNvPr>
          <p:cNvSpPr>
            <a:spLocks noGrp="1"/>
          </p:cNvSpPr>
          <p:nvPr>
            <p:ph type="title"/>
          </p:nvPr>
        </p:nvSpPr>
        <p:spPr/>
        <p:txBody>
          <a:bodyPr/>
          <a:lstStyle/>
          <a:p>
            <a:r>
              <a:rPr lang="en-US" sz="3200" dirty="0"/>
              <a:t>Key Components of the Development Process </a:t>
            </a:r>
            <a:r>
              <a:rPr lang="en-US" sz="2400" b="0" dirty="0"/>
              <a:t>(2 of 2)</a:t>
            </a:r>
            <a:endParaRPr lang="en-IN" sz="2400" dirty="0"/>
          </a:p>
        </p:txBody>
      </p:sp>
      <p:sp>
        <p:nvSpPr>
          <p:cNvPr id="5" name="Content Placeholder 4">
            <a:extLst>
              <a:ext uri="{FF2B5EF4-FFF2-40B4-BE49-F238E27FC236}">
                <a16:creationId xmlns:a16="http://schemas.microsoft.com/office/drawing/2014/main" id="{480E9D57-AD34-4B29-8E06-A731B6793EC9}"/>
              </a:ext>
            </a:extLst>
          </p:cNvPr>
          <p:cNvSpPr>
            <a:spLocks noGrp="1"/>
          </p:cNvSpPr>
          <p:nvPr>
            <p:ph sz="quarter" idx="16"/>
          </p:nvPr>
        </p:nvSpPr>
        <p:spPr>
          <a:xfrm>
            <a:off x="742951" y="1289049"/>
            <a:ext cx="6104163" cy="4676321"/>
          </a:xfrm>
        </p:spPr>
        <p:txBody>
          <a:bodyPr/>
          <a:lstStyle/>
          <a:p>
            <a:r>
              <a:rPr lang="en-US" b="1" dirty="0">
                <a:solidFill>
                  <a:srgbClr val="004A78"/>
                </a:solidFill>
              </a:rPr>
              <a:t>User Experience (U</a:t>
            </a:r>
            <a:r>
              <a:rPr lang="en-US" sz="100" b="1" dirty="0">
                <a:solidFill>
                  <a:srgbClr val="004A78"/>
                </a:solidFill>
              </a:rPr>
              <a:t> </a:t>
            </a:r>
            <a:r>
              <a:rPr lang="en-US" b="1" dirty="0">
                <a:solidFill>
                  <a:srgbClr val="004A78"/>
                </a:solidFill>
              </a:rPr>
              <a:t>X)</a:t>
            </a:r>
            <a:r>
              <a:rPr lang="en-US" b="1" dirty="0">
                <a:solidFill>
                  <a:srgbClr val="1992AF"/>
                </a:solidFill>
              </a:rPr>
              <a:t> </a:t>
            </a:r>
            <a:r>
              <a:rPr lang="en-US" dirty="0"/>
              <a:t>comes into play during all aspects of the process</a:t>
            </a:r>
          </a:p>
          <a:p>
            <a:pPr lvl="1"/>
            <a:r>
              <a:rPr lang="en-US" b="1" dirty="0">
                <a:solidFill>
                  <a:srgbClr val="004A78"/>
                </a:solidFill>
              </a:rPr>
              <a:t>Wireframes</a:t>
            </a:r>
            <a:r>
              <a:rPr lang="en-US" dirty="0"/>
              <a:t> indicate how a user gets from one area of the program to another</a:t>
            </a:r>
          </a:p>
          <a:p>
            <a:r>
              <a:rPr lang="en-US" dirty="0"/>
              <a:t>General Guidelines</a:t>
            </a:r>
          </a:p>
          <a:p>
            <a:pPr lvl="1"/>
            <a:r>
              <a:rPr lang="en-US" dirty="0"/>
              <a:t>Group activities into phases</a:t>
            </a:r>
          </a:p>
          <a:p>
            <a:pPr lvl="1"/>
            <a:r>
              <a:rPr lang="en-US" dirty="0"/>
              <a:t>Involve users from whom the program is being developed</a:t>
            </a:r>
          </a:p>
          <a:p>
            <a:pPr lvl="1"/>
            <a:r>
              <a:rPr lang="en-US" dirty="0"/>
              <a:t>Consider at which speed the program will run</a:t>
            </a:r>
          </a:p>
          <a:p>
            <a:pPr lvl="1"/>
            <a:r>
              <a:rPr lang="en-US" dirty="0"/>
              <a:t>Define the standards the developers should follow to create a product with consistent results</a:t>
            </a:r>
          </a:p>
        </p:txBody>
      </p:sp>
      <p:pic>
        <p:nvPicPr>
          <p:cNvPr id="8" name="Content Placeholder 7" descr="A wireframe drawing is shown on a desk. The drawing shows a series of rough blueprint sketches of smartphone screens with red arrows showing the flow of user interaction from one button or icon press to the next. The designer holds a cardboard template the size of a large smartphone and a template of smartphone icons above the drawing.">
            <a:extLst>
              <a:ext uri="{FF2B5EF4-FFF2-40B4-BE49-F238E27FC236}">
                <a16:creationId xmlns:a16="http://schemas.microsoft.com/office/drawing/2014/main" id="{F180F700-CA26-4044-94DE-133FE65D6A02}"/>
              </a:ext>
            </a:extLst>
          </p:cNvPr>
          <p:cNvPicPr>
            <a:picLocks noGrp="1" noChangeAspect="1"/>
          </p:cNvPicPr>
          <p:nvPr>
            <p:ph sz="quarter" idx="17"/>
          </p:nvPr>
        </p:nvPicPr>
        <p:blipFill>
          <a:blip r:embed="rId2"/>
          <a:stretch>
            <a:fillRect/>
          </a:stretch>
        </p:blipFill>
        <p:spPr>
          <a:xfrm>
            <a:off x="6969059" y="1950560"/>
            <a:ext cx="4650149" cy="3887832"/>
          </a:xfrm>
        </p:spPr>
      </p:pic>
    </p:spTree>
    <p:extLst>
      <p:ext uri="{BB962C8B-B14F-4D97-AF65-F5344CB8AC3E}">
        <p14:creationId xmlns:p14="http://schemas.microsoft.com/office/powerpoint/2010/main" val="521286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7AC6-710B-4F5D-A1CD-0E57FAD91CC8}"/>
              </a:ext>
            </a:extLst>
          </p:cNvPr>
          <p:cNvSpPr>
            <a:spLocks noGrp="1"/>
          </p:cNvSpPr>
          <p:nvPr>
            <p:ph type="title"/>
          </p:nvPr>
        </p:nvSpPr>
        <p:spPr/>
        <p:txBody>
          <a:bodyPr/>
          <a:lstStyle/>
          <a:p>
            <a:r>
              <a:rPr lang="en-US" sz="3200" dirty="0"/>
              <a:t>Differences Between Key Development Methodologies</a:t>
            </a:r>
            <a:endParaRPr lang="en-IN" sz="3200" dirty="0"/>
          </a:p>
        </p:txBody>
      </p:sp>
      <p:sp>
        <p:nvSpPr>
          <p:cNvPr id="3" name="Content Placeholder 2">
            <a:extLst>
              <a:ext uri="{FF2B5EF4-FFF2-40B4-BE49-F238E27FC236}">
                <a16:creationId xmlns:a16="http://schemas.microsoft.com/office/drawing/2014/main" id="{B80D9785-9BAA-4BFF-BEF4-45F8BD890B28}"/>
              </a:ext>
            </a:extLst>
          </p:cNvPr>
          <p:cNvSpPr>
            <a:spLocks noGrp="1"/>
          </p:cNvSpPr>
          <p:nvPr>
            <p:ph sz="quarter" idx="16"/>
          </p:nvPr>
        </p:nvSpPr>
        <p:spPr>
          <a:xfrm>
            <a:off x="742949" y="1289050"/>
            <a:ext cx="4874079" cy="4279900"/>
          </a:xfrm>
        </p:spPr>
        <p:txBody>
          <a:bodyPr/>
          <a:lstStyle/>
          <a:p>
            <a:r>
              <a:rPr lang="en-US" b="1" dirty="0">
                <a:solidFill>
                  <a:srgbClr val="004A78"/>
                </a:solidFill>
              </a:rPr>
              <a:t>Predictive development</a:t>
            </a:r>
          </a:p>
          <a:p>
            <a:pPr lvl="1"/>
            <a:r>
              <a:rPr lang="en-US" b="1" dirty="0">
                <a:solidFill>
                  <a:srgbClr val="004A78"/>
                </a:solidFill>
              </a:rPr>
              <a:t>Waterfall method</a:t>
            </a:r>
          </a:p>
          <a:p>
            <a:r>
              <a:rPr lang="en-US" b="1" dirty="0">
                <a:solidFill>
                  <a:srgbClr val="004A78"/>
                </a:solidFill>
              </a:rPr>
              <a:t>Agile development</a:t>
            </a:r>
            <a:r>
              <a:rPr lang="en-US" dirty="0"/>
              <a:t>/</a:t>
            </a:r>
            <a:r>
              <a:rPr lang="en-US" b="1" dirty="0">
                <a:solidFill>
                  <a:srgbClr val="004A78"/>
                </a:solidFill>
              </a:rPr>
              <a:t>adaptive development</a:t>
            </a:r>
          </a:p>
          <a:p>
            <a:r>
              <a:rPr lang="en-US" b="1" dirty="0">
                <a:solidFill>
                  <a:srgbClr val="004A78"/>
                </a:solidFill>
              </a:rPr>
              <a:t>Rapid application development (R</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D)</a:t>
            </a:r>
          </a:p>
          <a:p>
            <a:r>
              <a:rPr lang="en-US" b="1" dirty="0">
                <a:solidFill>
                  <a:srgbClr val="004A78"/>
                </a:solidFill>
              </a:rPr>
              <a:t>DevOps</a:t>
            </a:r>
          </a:p>
        </p:txBody>
      </p:sp>
      <p:pic>
        <p:nvPicPr>
          <p:cNvPr id="8" name="Content Placeholder 7" descr="A conceptual diagram of the waterfall method of software development shows the phases of the process arranged in descending stepped rows that look like a waterfall. The steps from top to bottom are Plan, Analyze, Design, Implement, and Support and Secure. At the right end of each step is an arrow down to the next step, indicating that after one step is complete, the next step starts.">
            <a:extLst>
              <a:ext uri="{FF2B5EF4-FFF2-40B4-BE49-F238E27FC236}">
                <a16:creationId xmlns:a16="http://schemas.microsoft.com/office/drawing/2014/main" id="{E75F6661-6D9F-4654-9C54-C6FDD8F3803E}"/>
              </a:ext>
            </a:extLst>
          </p:cNvPr>
          <p:cNvPicPr>
            <a:picLocks noGrp="1" noChangeAspect="1"/>
          </p:cNvPicPr>
          <p:nvPr>
            <p:ph sz="quarter" idx="17"/>
          </p:nvPr>
        </p:nvPicPr>
        <p:blipFill>
          <a:blip r:embed="rId2"/>
          <a:stretch>
            <a:fillRect/>
          </a:stretch>
        </p:blipFill>
        <p:spPr>
          <a:xfrm>
            <a:off x="6130011" y="1213323"/>
            <a:ext cx="3737440" cy="2573316"/>
          </a:xfrm>
        </p:spPr>
      </p:pic>
      <p:pic>
        <p:nvPicPr>
          <p:cNvPr id="10" name="Content Placeholder 9" descr="A conceptual diagram of the agile method of software development shows three overall phases of development running from left to right across the bottom, Phase 1, Phase 2, and Phase 3, connected by right-facing arrows. Above each phase, a complete circular cycle of Plan, Analyze, Design, Implement, and Support and Secure is shown.">
            <a:extLst>
              <a:ext uri="{FF2B5EF4-FFF2-40B4-BE49-F238E27FC236}">
                <a16:creationId xmlns:a16="http://schemas.microsoft.com/office/drawing/2014/main" id="{D5F8136C-0614-47B5-84DB-A9ED452CAF8E}"/>
              </a:ext>
            </a:extLst>
          </p:cNvPr>
          <p:cNvPicPr>
            <a:picLocks noGrp="1" noChangeAspect="1"/>
          </p:cNvPicPr>
          <p:nvPr>
            <p:ph sz="quarter" idx="18"/>
          </p:nvPr>
        </p:nvPicPr>
        <p:blipFill>
          <a:blip r:embed="rId3"/>
          <a:stretch>
            <a:fillRect/>
          </a:stretch>
        </p:blipFill>
        <p:spPr>
          <a:xfrm>
            <a:off x="5990669" y="4036949"/>
            <a:ext cx="5398872" cy="2203801"/>
          </a:xfrm>
        </p:spPr>
      </p:pic>
    </p:spTree>
    <p:extLst>
      <p:ext uri="{BB962C8B-B14F-4D97-AF65-F5344CB8AC3E}">
        <p14:creationId xmlns:p14="http://schemas.microsoft.com/office/powerpoint/2010/main" val="2809525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1338-6A0E-4440-9039-19230EE4B8FE}"/>
              </a:ext>
            </a:extLst>
          </p:cNvPr>
          <p:cNvSpPr>
            <a:spLocks noGrp="1"/>
          </p:cNvSpPr>
          <p:nvPr>
            <p:ph type="title"/>
          </p:nvPr>
        </p:nvSpPr>
        <p:spPr/>
        <p:txBody>
          <a:bodyPr/>
          <a:lstStyle/>
          <a:p>
            <a:r>
              <a:rPr lang="en-US" dirty="0"/>
              <a:t>Phases in the System Development Lifecycle</a:t>
            </a:r>
            <a:endParaRPr lang="en-IN" dirty="0"/>
          </a:p>
        </p:txBody>
      </p:sp>
      <p:sp>
        <p:nvSpPr>
          <p:cNvPr id="4" name="Content Placeholder 3">
            <a:extLst>
              <a:ext uri="{FF2B5EF4-FFF2-40B4-BE49-F238E27FC236}">
                <a16:creationId xmlns:a16="http://schemas.microsoft.com/office/drawing/2014/main" id="{DE3B4D1D-A1C8-410F-B53B-0CD6E06FD330}"/>
              </a:ext>
            </a:extLst>
          </p:cNvPr>
          <p:cNvSpPr>
            <a:spLocks noGrp="1"/>
          </p:cNvSpPr>
          <p:nvPr>
            <p:ph sz="quarter" idx="16"/>
          </p:nvPr>
        </p:nvSpPr>
        <p:spPr>
          <a:xfrm>
            <a:off x="742950" y="1289051"/>
            <a:ext cx="10706100" cy="430892"/>
          </a:xfrm>
        </p:spPr>
        <p:txBody>
          <a:bodyPr/>
          <a:lstStyle/>
          <a:p>
            <a:r>
              <a:rPr lang="en-US" b="1" dirty="0">
                <a:solidFill>
                  <a:srgbClr val="004A78"/>
                </a:solidFill>
              </a:rPr>
              <a:t>The Software Development Life Cycle (S</a:t>
            </a:r>
            <a:r>
              <a:rPr lang="en-US" sz="100" b="1" dirty="0">
                <a:solidFill>
                  <a:srgbClr val="004A78"/>
                </a:solidFill>
              </a:rPr>
              <a:t> </a:t>
            </a:r>
            <a:r>
              <a:rPr lang="en-US" b="1" dirty="0">
                <a:solidFill>
                  <a:srgbClr val="004A78"/>
                </a:solidFill>
              </a:rPr>
              <a:t>D</a:t>
            </a:r>
            <a:r>
              <a:rPr lang="en-US" sz="100" b="1" dirty="0">
                <a:solidFill>
                  <a:srgbClr val="004A78"/>
                </a:solidFill>
              </a:rPr>
              <a:t> </a:t>
            </a:r>
            <a:r>
              <a:rPr lang="en-US" b="1" dirty="0">
                <a:solidFill>
                  <a:srgbClr val="004A78"/>
                </a:solidFill>
              </a:rPr>
              <a:t>L</a:t>
            </a:r>
            <a:r>
              <a:rPr lang="en-US" sz="100" b="1" dirty="0">
                <a:solidFill>
                  <a:srgbClr val="004A78"/>
                </a:solidFill>
              </a:rPr>
              <a:t> </a:t>
            </a:r>
            <a:r>
              <a:rPr lang="en-US" b="1" dirty="0">
                <a:solidFill>
                  <a:srgbClr val="004A78"/>
                </a:solidFill>
              </a:rPr>
              <a:t>C)</a:t>
            </a:r>
          </a:p>
        </p:txBody>
      </p:sp>
      <p:pic>
        <p:nvPicPr>
          <p:cNvPr id="11" name="Content Placeholder 10" descr="A conceptual diagram shows the phases of the Software Development Life Cycle, arranged in a circle. Curved arrows point from one stage to the next in the cycle. A textbox for each stage shows the name of the stage and a bullet list with the elements of the stage: Planning (Review and approve requests, Prioritize requests, Allocate resources, Form a team); Analysis (Do preliminary investigation, Perform detailed analysis, Create system proposal); Design (Determine technical specifications, Create prototype); Implementation (Development, Install and test the product, Train users); and Support and Security (Maintain program, Monitor performance and security). After the Support and Security phase, the cycle starts again with the Planning phase.">
            <a:extLst>
              <a:ext uri="{FF2B5EF4-FFF2-40B4-BE49-F238E27FC236}">
                <a16:creationId xmlns:a16="http://schemas.microsoft.com/office/drawing/2014/main" id="{9F42A259-F252-4F18-94C8-AD74640FAD87}"/>
              </a:ext>
            </a:extLst>
          </p:cNvPr>
          <p:cNvPicPr>
            <a:picLocks noGrp="1" noChangeAspect="1"/>
          </p:cNvPicPr>
          <p:nvPr>
            <p:ph sz="quarter" idx="17"/>
          </p:nvPr>
        </p:nvPicPr>
        <p:blipFill>
          <a:blip r:embed="rId2"/>
          <a:stretch>
            <a:fillRect/>
          </a:stretch>
        </p:blipFill>
        <p:spPr>
          <a:xfrm>
            <a:off x="3295394" y="1997649"/>
            <a:ext cx="5030619" cy="3930897"/>
          </a:xfrm>
          <a:prstGeom prst="rect">
            <a:avLst/>
          </a:prstGeom>
        </p:spPr>
      </p:pic>
    </p:spTree>
    <p:extLst>
      <p:ext uri="{BB962C8B-B14F-4D97-AF65-F5344CB8AC3E}">
        <p14:creationId xmlns:p14="http://schemas.microsoft.com/office/powerpoint/2010/main" val="1600896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AEB5-9C4D-4782-9F89-644CF306A386}"/>
              </a:ext>
            </a:extLst>
          </p:cNvPr>
          <p:cNvSpPr>
            <a:spLocks noGrp="1"/>
          </p:cNvSpPr>
          <p:nvPr>
            <p:ph type="title"/>
          </p:nvPr>
        </p:nvSpPr>
        <p:spPr/>
        <p:txBody>
          <a:bodyPr/>
          <a:lstStyle/>
          <a:p>
            <a:r>
              <a:rPr lang="en-US" sz="3200" dirty="0"/>
              <a:t>Tools and Strategies Critical to Software Development</a:t>
            </a:r>
            <a:endParaRPr lang="en-IN" sz="3200" dirty="0"/>
          </a:p>
        </p:txBody>
      </p:sp>
      <p:sp>
        <p:nvSpPr>
          <p:cNvPr id="5" name="Content Placeholder 4">
            <a:extLst>
              <a:ext uri="{FF2B5EF4-FFF2-40B4-BE49-F238E27FC236}">
                <a16:creationId xmlns:a16="http://schemas.microsoft.com/office/drawing/2014/main" id="{8B9F373A-22A5-425B-B7A1-E0F9AA7FB12F}"/>
              </a:ext>
            </a:extLst>
          </p:cNvPr>
          <p:cNvSpPr>
            <a:spLocks noGrp="1"/>
          </p:cNvSpPr>
          <p:nvPr>
            <p:ph sz="quarter" idx="16"/>
          </p:nvPr>
        </p:nvSpPr>
        <p:spPr>
          <a:xfrm>
            <a:off x="742950" y="1289050"/>
            <a:ext cx="10706100" cy="877207"/>
          </a:xfrm>
        </p:spPr>
        <p:txBody>
          <a:bodyPr/>
          <a:lstStyle/>
          <a:p>
            <a:r>
              <a:rPr lang="en-US" dirty="0"/>
              <a:t>Explain the differences between various types of programming languages</a:t>
            </a:r>
          </a:p>
          <a:p>
            <a:r>
              <a:rPr lang="en-US" dirty="0"/>
              <a:t>Explain the differences between various types of programming tools</a:t>
            </a:r>
          </a:p>
        </p:txBody>
      </p:sp>
      <p:pic>
        <p:nvPicPr>
          <p:cNvPr id="8" name="Content Placeholder 7" descr="On the left is a text quote from Mahatma Gandhi, &quot;Be the change that you wish to see in the world.&quot; On the right is what this quote looks like in binary code. The binary code contains row after row of binary numbers (ones and zeros) in groups of 8 digits. ">
            <a:extLst>
              <a:ext uri="{FF2B5EF4-FFF2-40B4-BE49-F238E27FC236}">
                <a16:creationId xmlns:a16="http://schemas.microsoft.com/office/drawing/2014/main" id="{CE0F0135-F4E3-43C1-A5BB-0E77DFD300BC}"/>
              </a:ext>
            </a:extLst>
          </p:cNvPr>
          <p:cNvPicPr>
            <a:picLocks noGrp="1" noChangeAspect="1"/>
          </p:cNvPicPr>
          <p:nvPr>
            <p:ph sz="quarter" idx="17"/>
          </p:nvPr>
        </p:nvPicPr>
        <p:blipFill>
          <a:blip r:embed="rId2"/>
          <a:stretch>
            <a:fillRect/>
          </a:stretch>
        </p:blipFill>
        <p:spPr>
          <a:xfrm>
            <a:off x="2926642" y="2648153"/>
            <a:ext cx="6669319" cy="2875462"/>
          </a:xfrm>
        </p:spPr>
      </p:pic>
    </p:spTree>
    <p:extLst>
      <p:ext uri="{BB962C8B-B14F-4D97-AF65-F5344CB8AC3E}">
        <p14:creationId xmlns:p14="http://schemas.microsoft.com/office/powerpoint/2010/main" val="248475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BE66-951B-412A-9DCD-DF0767A9EEC6}"/>
              </a:ext>
            </a:extLst>
          </p:cNvPr>
          <p:cNvSpPr>
            <a:spLocks noGrp="1"/>
          </p:cNvSpPr>
          <p:nvPr>
            <p:ph type="title"/>
          </p:nvPr>
        </p:nvSpPr>
        <p:spPr/>
        <p:txBody>
          <a:bodyPr/>
          <a:lstStyle/>
          <a:p>
            <a:r>
              <a:rPr lang="en-US" dirty="0"/>
              <a:t>Programming Languages </a:t>
            </a:r>
            <a:r>
              <a:rPr lang="en-US" sz="2400" b="0" dirty="0"/>
              <a:t>(1 of 2)</a:t>
            </a:r>
            <a:endParaRPr lang="en-IN" sz="2400" dirty="0"/>
          </a:p>
        </p:txBody>
      </p:sp>
      <p:sp>
        <p:nvSpPr>
          <p:cNvPr id="3" name="Content Placeholder 2">
            <a:extLst>
              <a:ext uri="{FF2B5EF4-FFF2-40B4-BE49-F238E27FC236}">
                <a16:creationId xmlns:a16="http://schemas.microsoft.com/office/drawing/2014/main" id="{EF378BD8-EF56-4EE8-9990-7145CDDB13AE}"/>
              </a:ext>
            </a:extLst>
          </p:cNvPr>
          <p:cNvSpPr>
            <a:spLocks noGrp="1"/>
          </p:cNvSpPr>
          <p:nvPr>
            <p:ph sz="quarter" idx="16"/>
          </p:nvPr>
        </p:nvSpPr>
        <p:spPr>
          <a:xfrm>
            <a:off x="742950" y="1289050"/>
            <a:ext cx="10706100" cy="2653685"/>
          </a:xfrm>
        </p:spPr>
        <p:txBody>
          <a:bodyPr/>
          <a:lstStyle/>
          <a:p>
            <a:r>
              <a:rPr lang="en-US" dirty="0"/>
              <a:t>Several hundred programming languages exist; each has its own </a:t>
            </a:r>
            <a:r>
              <a:rPr lang="en-US" b="1" dirty="0">
                <a:solidFill>
                  <a:srgbClr val="004A78"/>
                </a:solidFill>
              </a:rPr>
              <a:t>syntax</a:t>
            </a:r>
          </a:p>
          <a:p>
            <a:r>
              <a:rPr lang="en-US" dirty="0"/>
              <a:t>Low-level</a:t>
            </a:r>
          </a:p>
          <a:p>
            <a:pPr lvl="1"/>
            <a:r>
              <a:rPr lang="en-US" b="1" dirty="0">
                <a:solidFill>
                  <a:srgbClr val="004A78"/>
                </a:solidFill>
              </a:rPr>
              <a:t>Machine languages</a:t>
            </a:r>
          </a:p>
          <a:p>
            <a:pPr lvl="1"/>
            <a:r>
              <a:rPr lang="en-US" b="1" dirty="0">
                <a:solidFill>
                  <a:srgbClr val="004A78"/>
                </a:solidFill>
              </a:rPr>
              <a:t>Assembly languages</a:t>
            </a:r>
          </a:p>
          <a:p>
            <a:r>
              <a:rPr lang="en-US" b="1" dirty="0">
                <a:solidFill>
                  <a:srgbClr val="004A78"/>
                </a:solidFill>
              </a:rPr>
              <a:t>Procedural</a:t>
            </a:r>
          </a:p>
          <a:p>
            <a:r>
              <a:rPr lang="en-US" b="1" dirty="0">
                <a:solidFill>
                  <a:srgbClr val="004A78"/>
                </a:solidFill>
              </a:rPr>
              <a:t>4G</a:t>
            </a:r>
            <a:r>
              <a:rPr lang="en-US" sz="100" b="1" dirty="0">
                <a:solidFill>
                  <a:srgbClr val="004A78"/>
                </a:solidFill>
              </a:rPr>
              <a:t> </a:t>
            </a:r>
            <a:r>
              <a:rPr lang="en-US" b="1" dirty="0">
                <a:solidFill>
                  <a:srgbClr val="004A78"/>
                </a:solidFill>
              </a:rPr>
              <a:t>Ls</a:t>
            </a:r>
          </a:p>
        </p:txBody>
      </p:sp>
    </p:spTree>
    <p:extLst>
      <p:ext uri="{BB962C8B-B14F-4D97-AF65-F5344CB8AC3E}">
        <p14:creationId xmlns:p14="http://schemas.microsoft.com/office/powerpoint/2010/main" val="133668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DC5A-83EF-40D1-B2A4-89B541D8F783}"/>
              </a:ext>
            </a:extLst>
          </p:cNvPr>
          <p:cNvSpPr>
            <a:spLocks noGrp="1"/>
          </p:cNvSpPr>
          <p:nvPr>
            <p:ph type="title"/>
          </p:nvPr>
        </p:nvSpPr>
        <p:spPr/>
        <p:txBody>
          <a:bodyPr/>
          <a:lstStyle/>
          <a:p>
            <a:r>
              <a:rPr lang="en-US" dirty="0"/>
              <a:t>Programming Languages </a:t>
            </a:r>
            <a:r>
              <a:rPr lang="en-US" sz="2400" b="0" dirty="0"/>
              <a:t>(2 of 2)</a:t>
            </a:r>
            <a:endParaRPr lang="en-IN" sz="2400" dirty="0"/>
          </a:p>
        </p:txBody>
      </p:sp>
      <p:sp>
        <p:nvSpPr>
          <p:cNvPr id="6" name="Content Placeholder 5">
            <a:extLst>
              <a:ext uri="{FF2B5EF4-FFF2-40B4-BE49-F238E27FC236}">
                <a16:creationId xmlns:a16="http://schemas.microsoft.com/office/drawing/2014/main" id="{92B1A91F-598A-40C0-AD38-A2150E444E89}"/>
              </a:ext>
            </a:extLst>
          </p:cNvPr>
          <p:cNvSpPr>
            <a:spLocks noGrp="1"/>
          </p:cNvSpPr>
          <p:nvPr>
            <p:ph sz="quarter" idx="16"/>
          </p:nvPr>
        </p:nvSpPr>
        <p:spPr>
          <a:xfrm>
            <a:off x="742950" y="1289051"/>
            <a:ext cx="10712450" cy="377189"/>
          </a:xfrm>
        </p:spPr>
        <p:txBody>
          <a:bodyPr/>
          <a:lstStyle/>
          <a:p>
            <a:r>
              <a:rPr lang="en-US" b="1" dirty="0"/>
              <a:t>Table 8-5:</a:t>
            </a:r>
            <a:r>
              <a:rPr lang="en-US" dirty="0"/>
              <a:t> Commonly Used Programming Languages</a:t>
            </a:r>
          </a:p>
        </p:txBody>
      </p:sp>
      <p:graphicFrame>
        <p:nvGraphicFramePr>
          <p:cNvPr id="8" name="Content Placeholder 7" descr="Table is accessible to screen readers">
            <a:extLst>
              <a:ext uri="{FF2B5EF4-FFF2-40B4-BE49-F238E27FC236}">
                <a16:creationId xmlns:a16="http://schemas.microsoft.com/office/drawing/2014/main" id="{10A2F13B-FF5C-46E6-B489-7BE4D16BAFC3}"/>
              </a:ext>
            </a:extLst>
          </p:cNvPr>
          <p:cNvGraphicFramePr>
            <a:graphicFrameLocks noGrp="1"/>
          </p:cNvGraphicFramePr>
          <p:nvPr>
            <p:ph sz="quarter" idx="17"/>
            <p:extLst>
              <p:ext uri="{D42A27DB-BD31-4B8C-83A1-F6EECF244321}">
                <p14:modId xmlns:p14="http://schemas.microsoft.com/office/powerpoint/2010/main" val="835156434"/>
              </p:ext>
            </p:extLst>
          </p:nvPr>
        </p:nvGraphicFramePr>
        <p:xfrm>
          <a:off x="790575" y="1834544"/>
          <a:ext cx="10610850" cy="4371864"/>
        </p:xfrm>
        <a:graphic>
          <a:graphicData uri="http://schemas.openxmlformats.org/drawingml/2006/table">
            <a:tbl>
              <a:tblPr firstRow="1"/>
              <a:tblGrid>
                <a:gridCol w="1618923">
                  <a:extLst>
                    <a:ext uri="{9D8B030D-6E8A-4147-A177-3AD203B41FA5}">
                      <a16:colId xmlns:a16="http://schemas.microsoft.com/office/drawing/2014/main" val="1196098095"/>
                    </a:ext>
                  </a:extLst>
                </a:gridCol>
                <a:gridCol w="8991927">
                  <a:extLst>
                    <a:ext uri="{9D8B030D-6E8A-4147-A177-3AD203B41FA5}">
                      <a16:colId xmlns:a16="http://schemas.microsoft.com/office/drawing/2014/main" val="2709268902"/>
                    </a:ext>
                  </a:extLst>
                </a:gridCol>
              </a:tblGrid>
              <a:tr h="170617">
                <a:tc>
                  <a:txBody>
                    <a:bodyPr/>
                    <a:lstStyle/>
                    <a:p>
                      <a:r>
                        <a:rPr lang="en-US" sz="1600" b="1" dirty="0">
                          <a:solidFill>
                            <a:srgbClr val="000000"/>
                          </a:solidFill>
                          <a:latin typeface="Arial" panose="020B0604020202020204" pitchFamily="34" charset="0"/>
                          <a:cs typeface="Arial" panose="020B0604020202020204" pitchFamily="34" charset="0"/>
                        </a:rPr>
                        <a:t>Language</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dirty="0">
                          <a:solidFill>
                            <a:srgbClr val="000000"/>
                          </a:solidFill>
                          <a:latin typeface="Arial" panose="020B0604020202020204" pitchFamily="34" charset="0"/>
                          <a:cs typeface="Arial" panose="020B0604020202020204" pitchFamily="34" charset="0"/>
                        </a:rPr>
                        <a:t>Description</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456750"/>
                  </a:ext>
                </a:extLst>
              </a:tr>
              <a:tr h="172733">
                <a:tc>
                  <a:txBody>
                    <a:bodyPr/>
                    <a:lstStyle/>
                    <a:p>
                      <a:r>
                        <a:rPr lang="en-US" sz="1600" b="1" dirty="0">
                          <a:solidFill>
                            <a:srgbClr val="000000"/>
                          </a:solidFill>
                          <a:latin typeface="Arial" panose="020B0604020202020204" pitchFamily="34" charset="0"/>
                          <a:cs typeface="Arial" panose="020B0604020202020204" pitchFamily="34" charset="0"/>
                        </a:rPr>
                        <a:t>C</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Stable language that uses the Unix environment. Developed in 1972, but still in use today.</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57039"/>
                  </a:ext>
                </a:extLst>
              </a:tr>
              <a:tr h="172733">
                <a:tc>
                  <a:txBody>
                    <a:bodyPr/>
                    <a:lstStyle/>
                    <a:p>
                      <a:r>
                        <a:rPr lang="en-US" sz="1600" b="1" dirty="0">
                          <a:solidFill>
                            <a:srgbClr val="000000"/>
                          </a:solidFill>
                          <a:latin typeface="Arial" panose="020B0604020202020204" pitchFamily="34" charset="0"/>
                          <a:cs typeface="Arial" panose="020B0604020202020204" pitchFamily="34" charset="0"/>
                        </a:rPr>
                        <a:t>C++</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Developed in the 1980s as an alternative to C. Flexible language that includes predefined classes.</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465940"/>
                  </a:ext>
                </a:extLst>
              </a:tr>
              <a:tr h="172733">
                <a:tc>
                  <a:txBody>
                    <a:bodyPr/>
                    <a:lstStyle/>
                    <a:p>
                      <a:r>
                        <a:rPr lang="en-US" sz="1600" b="1" dirty="0">
                          <a:solidFill>
                            <a:srgbClr val="000000"/>
                          </a:solidFill>
                          <a:latin typeface="Arial" panose="020B0604020202020204" pitchFamily="34" charset="0"/>
                          <a:cs typeface="Arial" panose="020B0604020202020204" pitchFamily="34" charset="0"/>
                        </a:rPr>
                        <a:t>C#</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High-level language with English-language commands used to create apps for Microsoft platforms.</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113124"/>
                  </a:ext>
                </a:extLst>
              </a:tr>
              <a:tr h="172733">
                <a:tc>
                  <a:txBody>
                    <a:bodyPr/>
                    <a:lstStyle/>
                    <a:p>
                      <a:r>
                        <a:rPr lang="en-US" sz="1600" b="1" dirty="0">
                          <a:solidFill>
                            <a:srgbClr val="000000"/>
                          </a:solidFill>
                          <a:latin typeface="Arial" panose="020B0604020202020204" pitchFamily="34" charset="0"/>
                          <a:cs typeface="Arial" panose="020B0604020202020204" pitchFamily="34" charset="0"/>
                        </a:rPr>
                        <a:t>HTML</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The standard language used to create websites; HTML uses tags to instruct the browser.</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517672"/>
                  </a:ext>
                </a:extLst>
              </a:tr>
              <a:tr h="317603">
                <a:tc>
                  <a:txBody>
                    <a:bodyPr/>
                    <a:lstStyle/>
                    <a:p>
                      <a:r>
                        <a:rPr lang="en-US" sz="1600" b="1" dirty="0">
                          <a:solidFill>
                            <a:srgbClr val="000000"/>
                          </a:solidFill>
                          <a:latin typeface="Arial" panose="020B0604020202020204" pitchFamily="34" charset="0"/>
                          <a:cs typeface="Arial" panose="020B0604020202020204" pitchFamily="34" charset="0"/>
                        </a:rPr>
                        <a:t>Java</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Flexible O</a:t>
                      </a:r>
                      <a:r>
                        <a:rPr lang="en-US" sz="100" dirty="0">
                          <a:solidFill>
                            <a:srgbClr val="000000"/>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O</a:t>
                      </a:r>
                      <a:r>
                        <a:rPr lang="en-US" sz="100" dirty="0">
                          <a:solidFill>
                            <a:srgbClr val="000000"/>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P language commonly used to create apps for servers, as well as video games and mobile apps.</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481867"/>
                  </a:ext>
                </a:extLst>
              </a:tr>
              <a:tr h="170617">
                <a:tc>
                  <a:txBody>
                    <a:bodyPr/>
                    <a:lstStyle/>
                    <a:p>
                      <a:r>
                        <a:rPr lang="en-US" sz="1600" b="1" dirty="0">
                          <a:solidFill>
                            <a:srgbClr val="000000"/>
                          </a:solidFill>
                          <a:latin typeface="Arial" panose="020B0604020202020204" pitchFamily="34" charset="0"/>
                          <a:cs typeface="Arial" panose="020B0604020202020204" pitchFamily="34" charset="0"/>
                        </a:rPr>
                        <a:t>JavaScript</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Essential tool for creating interactive features to add to websites.</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499410"/>
                  </a:ext>
                </a:extLst>
              </a:tr>
              <a:tr h="317603">
                <a:tc>
                  <a:txBody>
                    <a:bodyPr/>
                    <a:lstStyle/>
                    <a:p>
                      <a:r>
                        <a:rPr lang="en-US" sz="1600" b="1" dirty="0">
                          <a:solidFill>
                            <a:srgbClr val="000000"/>
                          </a:solidFill>
                          <a:latin typeface="Arial" panose="020B0604020202020204" pitchFamily="34" charset="0"/>
                          <a:cs typeface="Arial" panose="020B0604020202020204" pitchFamily="34" charset="0"/>
                        </a:rPr>
                        <a:t>P</a:t>
                      </a:r>
                      <a:r>
                        <a:rPr lang="en-US" sz="100" b="1" dirty="0">
                          <a:solidFill>
                            <a:srgbClr val="000000"/>
                          </a:solidFill>
                          <a:latin typeface="Arial" panose="020B0604020202020204" pitchFamily="34" charset="0"/>
                          <a:cs typeface="Arial" panose="020B0604020202020204" pitchFamily="34" charset="0"/>
                        </a:rPr>
                        <a:t> </a:t>
                      </a:r>
                      <a:r>
                        <a:rPr lang="en-US" sz="1600" b="1" dirty="0">
                          <a:solidFill>
                            <a:srgbClr val="000000"/>
                          </a:solidFill>
                          <a:latin typeface="Arial" panose="020B0604020202020204" pitchFamily="34" charset="0"/>
                          <a:cs typeface="Arial" panose="020B0604020202020204" pitchFamily="34" charset="0"/>
                        </a:rPr>
                        <a:t>H</a:t>
                      </a:r>
                      <a:r>
                        <a:rPr lang="en-US" sz="100" b="1" dirty="0">
                          <a:solidFill>
                            <a:srgbClr val="000000"/>
                          </a:solidFill>
                          <a:latin typeface="Arial" panose="020B0604020202020204" pitchFamily="34" charset="0"/>
                          <a:cs typeface="Arial" panose="020B0604020202020204" pitchFamily="34" charset="0"/>
                        </a:rPr>
                        <a:t> </a:t>
                      </a:r>
                      <a:r>
                        <a:rPr lang="en-US" sz="1600" b="1" dirty="0">
                          <a:solidFill>
                            <a:srgbClr val="000000"/>
                          </a:solidFill>
                          <a:latin typeface="Arial" panose="020B0604020202020204" pitchFamily="34" charset="0"/>
                          <a:cs typeface="Arial" panose="020B0604020202020204" pitchFamily="34" charset="0"/>
                        </a:rPr>
                        <a:t>P</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Flexible language used by WordPress and other platforms to add functionality to websites and connect them with databases.</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956253"/>
                  </a:ext>
                </a:extLst>
              </a:tr>
              <a:tr h="317603">
                <a:tc>
                  <a:txBody>
                    <a:bodyPr/>
                    <a:lstStyle/>
                    <a:p>
                      <a:r>
                        <a:rPr lang="en-US" sz="1600" b="1" dirty="0">
                          <a:solidFill>
                            <a:srgbClr val="000000"/>
                          </a:solidFill>
                          <a:latin typeface="Arial" panose="020B0604020202020204" pitchFamily="34" charset="0"/>
                          <a:cs typeface="Arial" panose="020B0604020202020204" pitchFamily="34" charset="0"/>
                        </a:rPr>
                        <a:t>Python</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Interpreted, O</a:t>
                      </a:r>
                      <a:r>
                        <a:rPr lang="en-US" sz="100" dirty="0">
                          <a:solidFill>
                            <a:srgbClr val="000000"/>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O</a:t>
                      </a:r>
                      <a:r>
                        <a:rPr lang="en-US" sz="100" dirty="0">
                          <a:solidFill>
                            <a:srgbClr val="000000"/>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P language commonly used to create scientific modeling apps, as well as data mining.</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1971263"/>
                  </a:ext>
                </a:extLst>
              </a:tr>
              <a:tr h="317603">
                <a:tc>
                  <a:txBody>
                    <a:bodyPr/>
                    <a:lstStyle/>
                    <a:p>
                      <a:r>
                        <a:rPr lang="en-US" sz="1600" b="1" dirty="0">
                          <a:solidFill>
                            <a:srgbClr val="000000"/>
                          </a:solidFill>
                          <a:latin typeface="Arial" panose="020B0604020202020204" pitchFamily="34" charset="0"/>
                          <a:cs typeface="Arial" panose="020B0604020202020204" pitchFamily="34" charset="0"/>
                        </a:rPr>
                        <a:t>Ruby</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Object-oriented language known for using English-language commands to create apps quickly, including those for simulations and 3D modeling.</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542686"/>
                  </a:ext>
                </a:extLst>
              </a:tr>
              <a:tr h="170617">
                <a:tc>
                  <a:txBody>
                    <a:bodyPr/>
                    <a:lstStyle/>
                    <a:p>
                      <a:r>
                        <a:rPr lang="en-US" sz="1600" b="1" dirty="0">
                          <a:solidFill>
                            <a:srgbClr val="000000"/>
                          </a:solidFill>
                          <a:latin typeface="Arial" panose="020B0604020202020204" pitchFamily="34" charset="0"/>
                          <a:cs typeface="Arial" panose="020B0604020202020204" pitchFamily="34" charset="0"/>
                        </a:rPr>
                        <a:t>S</a:t>
                      </a:r>
                      <a:r>
                        <a:rPr lang="en-US" sz="100" b="1" dirty="0">
                          <a:solidFill>
                            <a:srgbClr val="000000"/>
                          </a:solidFill>
                          <a:latin typeface="Arial" panose="020B0604020202020204" pitchFamily="34" charset="0"/>
                          <a:cs typeface="Arial" panose="020B0604020202020204" pitchFamily="34" charset="0"/>
                        </a:rPr>
                        <a:t> </a:t>
                      </a:r>
                      <a:r>
                        <a:rPr lang="en-US" sz="1600" b="1" dirty="0">
                          <a:solidFill>
                            <a:srgbClr val="000000"/>
                          </a:solidFill>
                          <a:latin typeface="Arial" panose="020B0604020202020204" pitchFamily="34" charset="0"/>
                          <a:cs typeface="Arial" panose="020B0604020202020204" pitchFamily="34" charset="0"/>
                        </a:rPr>
                        <a:t>Q</a:t>
                      </a:r>
                      <a:r>
                        <a:rPr lang="en-US" sz="100" b="1" dirty="0">
                          <a:solidFill>
                            <a:srgbClr val="000000"/>
                          </a:solidFill>
                          <a:latin typeface="Arial" panose="020B0604020202020204" pitchFamily="34" charset="0"/>
                          <a:cs typeface="Arial" panose="020B0604020202020204" pitchFamily="34" charset="0"/>
                        </a:rPr>
                        <a:t> </a:t>
                      </a:r>
                      <a:r>
                        <a:rPr lang="en-US" sz="1600" b="1" dirty="0">
                          <a:solidFill>
                            <a:srgbClr val="000000"/>
                          </a:solidFill>
                          <a:latin typeface="Arial" panose="020B0604020202020204" pitchFamily="34" charset="0"/>
                          <a:cs typeface="Arial" panose="020B0604020202020204" pitchFamily="34" charset="0"/>
                        </a:rPr>
                        <a:t>L</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Used to manage, access, and search for database content.</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671808"/>
                  </a:ext>
                </a:extLst>
              </a:tr>
              <a:tr h="170617">
                <a:tc>
                  <a:txBody>
                    <a:bodyPr/>
                    <a:lstStyle/>
                    <a:p>
                      <a:r>
                        <a:rPr lang="en-US" sz="1600" b="1" dirty="0">
                          <a:solidFill>
                            <a:srgbClr val="000000"/>
                          </a:solidFill>
                          <a:latin typeface="Arial" panose="020B0604020202020204" pitchFamily="34" charset="0"/>
                          <a:cs typeface="Arial" panose="020B0604020202020204" pitchFamily="34" charset="0"/>
                        </a:rPr>
                        <a:t>Swift</a:t>
                      </a:r>
                      <a:endParaRPr lang="en-US" sz="1600" dirty="0">
                        <a:solidFill>
                          <a:srgbClr val="000000"/>
                        </a:solidFill>
                        <a:latin typeface="Arial" panose="020B0604020202020204" pitchFamily="34" charset="0"/>
                        <a:cs typeface="Arial" panose="020B0604020202020204" pitchFamily="34" charset="0"/>
                      </a:endParaRP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00"/>
                          </a:solidFill>
                          <a:latin typeface="Arial" panose="020B0604020202020204" pitchFamily="34" charset="0"/>
                          <a:cs typeface="Arial" panose="020B0604020202020204" pitchFamily="34" charset="0"/>
                        </a:rPr>
                        <a:t>Open-source language developed by Apple for use in creating apps for iOS.</a:t>
                      </a:r>
                    </a:p>
                  </a:txBody>
                  <a:tcPr marL="39201" marR="39201" marT="19601" marB="19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566046"/>
                  </a:ext>
                </a:extLst>
              </a:tr>
            </a:tbl>
          </a:graphicData>
        </a:graphic>
      </p:graphicFrame>
    </p:spTree>
    <p:extLst>
      <p:ext uri="{BB962C8B-B14F-4D97-AF65-F5344CB8AC3E}">
        <p14:creationId xmlns:p14="http://schemas.microsoft.com/office/powerpoint/2010/main" val="327711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A3CA-64AC-46AD-B401-03538641A5E1}"/>
              </a:ext>
            </a:extLst>
          </p:cNvPr>
          <p:cNvSpPr>
            <a:spLocks noGrp="1"/>
          </p:cNvSpPr>
          <p:nvPr>
            <p:ph type="title"/>
          </p:nvPr>
        </p:nvSpPr>
        <p:spPr/>
        <p:txBody>
          <a:bodyPr/>
          <a:lstStyle/>
          <a:p>
            <a:r>
              <a:rPr lang="en-US" dirty="0"/>
              <a:t>Differences Between Programming Tools</a:t>
            </a:r>
            <a:endParaRPr lang="en-IN" dirty="0"/>
          </a:p>
        </p:txBody>
      </p:sp>
      <p:sp>
        <p:nvSpPr>
          <p:cNvPr id="5" name="Content Placeholder 4">
            <a:extLst>
              <a:ext uri="{FF2B5EF4-FFF2-40B4-BE49-F238E27FC236}">
                <a16:creationId xmlns:a16="http://schemas.microsoft.com/office/drawing/2014/main" id="{00DE1F82-1880-4BF1-8F54-7C3B23C93E8B}"/>
              </a:ext>
            </a:extLst>
          </p:cNvPr>
          <p:cNvSpPr>
            <a:spLocks noGrp="1"/>
          </p:cNvSpPr>
          <p:nvPr>
            <p:ph sz="quarter" idx="16"/>
          </p:nvPr>
        </p:nvSpPr>
        <p:spPr>
          <a:xfrm>
            <a:off x="742950" y="1289050"/>
            <a:ext cx="4318907" cy="4279900"/>
          </a:xfrm>
        </p:spPr>
        <p:txBody>
          <a:bodyPr/>
          <a:lstStyle/>
          <a:p>
            <a:r>
              <a:rPr lang="en-US" b="1" dirty="0">
                <a:solidFill>
                  <a:srgbClr val="004A78"/>
                </a:solidFill>
              </a:rPr>
              <a:t>Source code editor</a:t>
            </a:r>
          </a:p>
          <a:p>
            <a:r>
              <a:rPr lang="en-US" b="1" dirty="0">
                <a:solidFill>
                  <a:srgbClr val="004A78"/>
                </a:solidFill>
              </a:rPr>
              <a:t>Debuggers</a:t>
            </a:r>
          </a:p>
          <a:p>
            <a:r>
              <a:rPr lang="en-US" b="1" dirty="0">
                <a:solidFill>
                  <a:srgbClr val="004A78"/>
                </a:solidFill>
              </a:rPr>
              <a:t>Compiler</a:t>
            </a:r>
          </a:p>
          <a:p>
            <a:r>
              <a:rPr lang="en-US" b="1" dirty="0">
                <a:solidFill>
                  <a:srgbClr val="004A78"/>
                </a:solidFill>
              </a:rPr>
              <a:t>Interpreter</a:t>
            </a:r>
          </a:p>
          <a:p>
            <a:r>
              <a:rPr lang="en-US" b="1" dirty="0">
                <a:solidFill>
                  <a:srgbClr val="004A78"/>
                </a:solidFill>
              </a:rPr>
              <a:t>Integrated development environment (I</a:t>
            </a:r>
            <a:r>
              <a:rPr lang="en-US" sz="100" b="1" dirty="0">
                <a:solidFill>
                  <a:srgbClr val="004A78"/>
                </a:solidFill>
              </a:rPr>
              <a:t> </a:t>
            </a:r>
            <a:r>
              <a:rPr lang="en-US" b="1" dirty="0">
                <a:solidFill>
                  <a:srgbClr val="004A78"/>
                </a:solidFill>
              </a:rPr>
              <a:t>D</a:t>
            </a:r>
            <a:r>
              <a:rPr lang="en-US" sz="100" b="1" dirty="0">
                <a:solidFill>
                  <a:srgbClr val="004A78"/>
                </a:solidFill>
              </a:rPr>
              <a:t> </a:t>
            </a:r>
            <a:r>
              <a:rPr lang="en-US" b="1" dirty="0">
                <a:solidFill>
                  <a:srgbClr val="004A78"/>
                </a:solidFill>
              </a:rPr>
              <a:t>E)</a:t>
            </a:r>
          </a:p>
          <a:p>
            <a:r>
              <a:rPr lang="en-US" b="1" dirty="0">
                <a:solidFill>
                  <a:srgbClr val="004A78"/>
                </a:solidFill>
              </a:rPr>
              <a:t>Code repositories</a:t>
            </a:r>
          </a:p>
        </p:txBody>
      </p:sp>
      <p:pic>
        <p:nvPicPr>
          <p:cNvPr id="8" name="Content Placeholder 7" descr="A sample screen of the Unity 3D integrated development environment (IDE) shows frames from a video game in development. On the left of the screen are graphical previews of two frames showing a road stretching ahead from different perspectives. On the right of the screen are code editors and tools for working with the graphics.">
            <a:extLst>
              <a:ext uri="{FF2B5EF4-FFF2-40B4-BE49-F238E27FC236}">
                <a16:creationId xmlns:a16="http://schemas.microsoft.com/office/drawing/2014/main" id="{98C85BDD-45F2-45FE-AA98-F1B53BE0FD91}"/>
              </a:ext>
            </a:extLst>
          </p:cNvPr>
          <p:cNvPicPr>
            <a:picLocks noGrp="1" noChangeAspect="1"/>
          </p:cNvPicPr>
          <p:nvPr>
            <p:ph sz="quarter" idx="17"/>
          </p:nvPr>
        </p:nvPicPr>
        <p:blipFill>
          <a:blip r:embed="rId2"/>
          <a:stretch>
            <a:fillRect/>
          </a:stretch>
        </p:blipFill>
        <p:spPr>
          <a:xfrm>
            <a:off x="5614266" y="1966587"/>
            <a:ext cx="6092956" cy="3635799"/>
          </a:xfrm>
        </p:spPr>
      </p:pic>
    </p:spTree>
    <p:extLst>
      <p:ext uri="{BB962C8B-B14F-4D97-AF65-F5344CB8AC3E}">
        <p14:creationId xmlns:p14="http://schemas.microsoft.com/office/powerpoint/2010/main" val="45205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742950" y="1289051"/>
            <a:ext cx="10706100" cy="1847440"/>
          </a:xfrm>
        </p:spPr>
        <p:txBody>
          <a:bodyPr/>
          <a:lstStyle/>
          <a:p>
            <a:r>
              <a:rPr lang="en-US" dirty="0">
                <a:ea typeface="Arial" pitchFamily="-111" charset="0"/>
              </a:rPr>
              <a:t>Use various kinds of legitimate software for everyday computer tasks</a:t>
            </a:r>
          </a:p>
          <a:p>
            <a:r>
              <a:rPr lang="en-US" dirty="0">
                <a:ea typeface="Arial" pitchFamily="-111" charset="0"/>
              </a:rPr>
              <a:t>Categorize the different types of software development and programming</a:t>
            </a:r>
          </a:p>
          <a:p>
            <a:r>
              <a:rPr lang="en-US" dirty="0">
                <a:ea typeface="Arial" pitchFamily="-111" charset="0"/>
              </a:rPr>
              <a:t>Describe the methods associated with developing software</a:t>
            </a:r>
          </a:p>
          <a:p>
            <a:r>
              <a:rPr lang="en-US" dirty="0">
                <a:ea typeface="Arial" pitchFamily="-111" charset="0"/>
              </a:rPr>
              <a:t>Describe the tools and strategies critical to software development</a:t>
            </a:r>
          </a:p>
        </p:txBody>
      </p:sp>
      <p:pic>
        <p:nvPicPr>
          <p:cNvPr id="8" name="Content Placeholder 7" descr="A smiling black female college student, Mia, is holding a tablet and standing in front of bookshelves in a school library. Mia's tablet connects to the library's Wi-Fi so she can help other students troubleshoot programs and apps. Her tablet has a source code editor program she uses to work on her computer science assignments. She also has a record of the site licenses the school has purchased so she can ensure she is installing programs and apps correctly.">
            <a:extLst>
              <a:ext uri="{FF2B5EF4-FFF2-40B4-BE49-F238E27FC236}">
                <a16:creationId xmlns:a16="http://schemas.microsoft.com/office/drawing/2014/main" id="{D4AAEEA6-A785-483E-ABCA-E1112E4E0E91}"/>
              </a:ext>
            </a:extLst>
          </p:cNvPr>
          <p:cNvPicPr>
            <a:picLocks noGrp="1" noChangeAspect="1"/>
          </p:cNvPicPr>
          <p:nvPr>
            <p:ph sz="quarter" idx="17"/>
          </p:nvPr>
        </p:nvPicPr>
        <p:blipFill>
          <a:blip r:embed="rId2"/>
          <a:stretch>
            <a:fillRect/>
          </a:stretch>
        </p:blipFill>
        <p:spPr>
          <a:xfrm>
            <a:off x="3527046" y="3399586"/>
            <a:ext cx="4310976" cy="2763263"/>
          </a:xfrm>
        </p:spPr>
      </p:pic>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Use Software for Everyday Tasks </a:t>
            </a:r>
            <a:r>
              <a:rPr lang="en-US" sz="2400" b="0" dirty="0"/>
              <a:t>(1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850332"/>
          </a:xfrm>
        </p:spPr>
        <p:txBody>
          <a:bodyPr/>
          <a:lstStyle/>
          <a:p>
            <a:r>
              <a:rPr lang="en-US" dirty="0"/>
              <a:t>Explain the purpose of access control technologies in digital rights management</a:t>
            </a:r>
          </a:p>
          <a:p>
            <a:r>
              <a:rPr lang="en-US" dirty="0"/>
              <a:t>Acquire legitimate software</a:t>
            </a:r>
          </a:p>
          <a:p>
            <a:r>
              <a:rPr lang="en-US" dirty="0"/>
              <a:t>Install software</a:t>
            </a:r>
          </a:p>
          <a:p>
            <a:r>
              <a:rPr lang="en-US" dirty="0"/>
              <a:t>Update software</a:t>
            </a:r>
          </a:p>
          <a:p>
            <a:r>
              <a:rPr lang="en-US" dirty="0"/>
              <a:t>Use native software</a:t>
            </a:r>
          </a:p>
        </p:txBody>
      </p:sp>
    </p:spTree>
    <p:extLst>
      <p:ext uri="{BB962C8B-B14F-4D97-AF65-F5344CB8AC3E}">
        <p14:creationId xmlns:p14="http://schemas.microsoft.com/office/powerpoint/2010/main" val="96371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2563-38F7-4BB6-9081-99B680A48846}"/>
              </a:ext>
            </a:extLst>
          </p:cNvPr>
          <p:cNvSpPr>
            <a:spLocks noGrp="1"/>
          </p:cNvSpPr>
          <p:nvPr>
            <p:ph type="title"/>
          </p:nvPr>
        </p:nvSpPr>
        <p:spPr/>
        <p:txBody>
          <a:bodyPr/>
          <a:lstStyle/>
          <a:p>
            <a:r>
              <a:rPr lang="en-US" dirty="0"/>
              <a:t>Use Software for Everyday Tasks </a:t>
            </a:r>
            <a:r>
              <a:rPr lang="en-US" sz="2400" b="0" dirty="0"/>
              <a:t>(2 of 2)</a:t>
            </a:r>
            <a:endParaRPr lang="en-IN" sz="2400" dirty="0"/>
          </a:p>
        </p:txBody>
      </p:sp>
      <p:sp>
        <p:nvSpPr>
          <p:cNvPr id="3" name="Content Placeholder 2">
            <a:extLst>
              <a:ext uri="{FF2B5EF4-FFF2-40B4-BE49-F238E27FC236}">
                <a16:creationId xmlns:a16="http://schemas.microsoft.com/office/drawing/2014/main" id="{7E8DC0A2-F0D9-49CA-8C7A-55DD7FB60F7F}"/>
              </a:ext>
            </a:extLst>
          </p:cNvPr>
          <p:cNvSpPr>
            <a:spLocks noGrp="1"/>
          </p:cNvSpPr>
          <p:nvPr>
            <p:ph sz="quarter" idx="16"/>
          </p:nvPr>
        </p:nvSpPr>
        <p:spPr>
          <a:xfrm>
            <a:off x="742950" y="1289050"/>
            <a:ext cx="10706100" cy="1267337"/>
          </a:xfrm>
        </p:spPr>
        <p:txBody>
          <a:bodyPr/>
          <a:lstStyle/>
          <a:p>
            <a:r>
              <a:rPr lang="en-US" dirty="0"/>
              <a:t>Use non-native software from the public domain</a:t>
            </a:r>
          </a:p>
          <a:p>
            <a:r>
              <a:rPr lang="en-US" dirty="0"/>
              <a:t>Explain how to troubleshoot challenges with software</a:t>
            </a:r>
          </a:p>
        </p:txBody>
      </p:sp>
    </p:spTree>
    <p:extLst>
      <p:ext uri="{BB962C8B-B14F-4D97-AF65-F5344CB8AC3E}">
        <p14:creationId xmlns:p14="http://schemas.microsoft.com/office/powerpoint/2010/main" val="166566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D3F8-6F08-4C1A-B751-476070BC7BA0}"/>
              </a:ext>
            </a:extLst>
          </p:cNvPr>
          <p:cNvSpPr>
            <a:spLocks noGrp="1"/>
          </p:cNvSpPr>
          <p:nvPr>
            <p:ph type="title"/>
          </p:nvPr>
        </p:nvSpPr>
        <p:spPr/>
        <p:txBody>
          <a:bodyPr/>
          <a:lstStyle/>
          <a:p>
            <a:r>
              <a:rPr lang="en-US" dirty="0"/>
              <a:t>Digital Rights Management</a:t>
            </a:r>
            <a:endParaRPr lang="en-IN" dirty="0"/>
          </a:p>
        </p:txBody>
      </p:sp>
      <p:sp>
        <p:nvSpPr>
          <p:cNvPr id="3" name="Content Placeholder 2">
            <a:extLst>
              <a:ext uri="{FF2B5EF4-FFF2-40B4-BE49-F238E27FC236}">
                <a16:creationId xmlns:a16="http://schemas.microsoft.com/office/drawing/2014/main" id="{D31E871E-AC0C-4E5B-9AC9-0A9E82BC8293}"/>
              </a:ext>
            </a:extLst>
          </p:cNvPr>
          <p:cNvSpPr>
            <a:spLocks noGrp="1"/>
          </p:cNvSpPr>
          <p:nvPr>
            <p:ph sz="quarter" idx="16"/>
          </p:nvPr>
        </p:nvSpPr>
        <p:spPr>
          <a:xfrm>
            <a:off x="742950" y="1289050"/>
            <a:ext cx="10706100" cy="2292350"/>
          </a:xfrm>
        </p:spPr>
        <p:txBody>
          <a:bodyPr/>
          <a:lstStyle/>
          <a:p>
            <a:r>
              <a:rPr lang="en-US" dirty="0"/>
              <a:t>Issues with copyright law lead to the development of </a:t>
            </a:r>
            <a:r>
              <a:rPr lang="en-US" b="1" dirty="0">
                <a:solidFill>
                  <a:srgbClr val="004A78"/>
                </a:solidFill>
              </a:rPr>
              <a:t>digital rights management (D</a:t>
            </a:r>
            <a:r>
              <a:rPr lang="en-US" sz="100" b="1" dirty="0">
                <a:solidFill>
                  <a:srgbClr val="004A78"/>
                </a:solidFill>
              </a:rPr>
              <a:t> </a:t>
            </a:r>
            <a:r>
              <a:rPr lang="en-US" b="1" dirty="0">
                <a:solidFill>
                  <a:srgbClr val="004A78"/>
                </a:solidFill>
              </a:rPr>
              <a:t>R</a:t>
            </a:r>
            <a:r>
              <a:rPr lang="en-US" sz="100" b="1" dirty="0">
                <a:solidFill>
                  <a:srgbClr val="004A78"/>
                </a:solidFill>
              </a:rPr>
              <a:t> </a:t>
            </a:r>
            <a:r>
              <a:rPr lang="en-US" b="1" dirty="0">
                <a:solidFill>
                  <a:srgbClr val="004A78"/>
                </a:solidFill>
              </a:rPr>
              <a:t>M)</a:t>
            </a:r>
          </a:p>
          <a:p>
            <a:pPr marL="622800" lvl="1" indent="-320400">
              <a:spcBef>
                <a:spcPts val="1000"/>
              </a:spcBef>
            </a:pPr>
            <a:r>
              <a:rPr lang="en-US" dirty="0"/>
              <a:t>A strategy designed to prevent illegal distribution of movies, music, and other digital content, including programs and apps</a:t>
            </a:r>
          </a:p>
          <a:p>
            <a:pPr marL="622800" lvl="1" indent="-320400">
              <a:spcBef>
                <a:spcPts val="1000"/>
              </a:spcBef>
            </a:pPr>
            <a:r>
              <a:rPr lang="en-US" b="1" dirty="0">
                <a:solidFill>
                  <a:srgbClr val="004A78"/>
                </a:solidFill>
              </a:rPr>
              <a:t>Access controls</a:t>
            </a:r>
          </a:p>
          <a:p>
            <a:pPr marL="622800" lvl="1" indent="-320400">
              <a:spcBef>
                <a:spcPts val="1000"/>
              </a:spcBef>
            </a:pPr>
            <a:r>
              <a:rPr lang="en-US" b="1" dirty="0">
                <a:solidFill>
                  <a:srgbClr val="004A78"/>
                </a:solidFill>
              </a:rPr>
              <a:t>License agreement</a:t>
            </a:r>
          </a:p>
        </p:txBody>
      </p:sp>
      <p:pic>
        <p:nvPicPr>
          <p:cNvPr id="8" name="Content Placeholder 7" descr="Two types of access controls are illustrated. On the left, a laptop displays a screen where the user can enter a user name and password to log in. On the right, hands are holding a smartphone with a fingerprint displayed on the screen, indicating that the user can press with a thumb or finger, using biometric controls to log in.">
            <a:extLst>
              <a:ext uri="{FF2B5EF4-FFF2-40B4-BE49-F238E27FC236}">
                <a16:creationId xmlns:a16="http://schemas.microsoft.com/office/drawing/2014/main" id="{68C06890-808A-4DF6-A321-F8A3BC512BDE}"/>
              </a:ext>
            </a:extLst>
          </p:cNvPr>
          <p:cNvPicPr>
            <a:picLocks noGrp="1" noChangeAspect="1"/>
          </p:cNvPicPr>
          <p:nvPr>
            <p:ph sz="quarter" idx="17"/>
          </p:nvPr>
        </p:nvPicPr>
        <p:blipFill>
          <a:blip r:embed="rId2"/>
          <a:stretch>
            <a:fillRect/>
          </a:stretch>
        </p:blipFill>
        <p:spPr>
          <a:xfrm>
            <a:off x="3942056" y="3696249"/>
            <a:ext cx="4717010" cy="2551828"/>
          </a:xfrm>
        </p:spPr>
      </p:pic>
    </p:spTree>
    <p:extLst>
      <p:ext uri="{BB962C8B-B14F-4D97-AF65-F5344CB8AC3E}">
        <p14:creationId xmlns:p14="http://schemas.microsoft.com/office/powerpoint/2010/main" val="424692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614-8DCE-4EFF-8043-12F9E36192C9}"/>
              </a:ext>
            </a:extLst>
          </p:cNvPr>
          <p:cNvSpPr>
            <a:spLocks noGrp="1"/>
          </p:cNvSpPr>
          <p:nvPr>
            <p:ph type="title"/>
          </p:nvPr>
        </p:nvSpPr>
        <p:spPr/>
        <p:txBody>
          <a:bodyPr/>
          <a:lstStyle/>
          <a:p>
            <a:r>
              <a:rPr lang="en-US" dirty="0"/>
              <a:t>Acquiring Legitimate Software</a:t>
            </a:r>
            <a:endParaRPr lang="en-IN" dirty="0"/>
          </a:p>
        </p:txBody>
      </p:sp>
      <p:sp>
        <p:nvSpPr>
          <p:cNvPr id="4" name="Content Placeholder 3">
            <a:extLst>
              <a:ext uri="{FF2B5EF4-FFF2-40B4-BE49-F238E27FC236}">
                <a16:creationId xmlns:a16="http://schemas.microsoft.com/office/drawing/2014/main" id="{5BFC00E3-E6F1-44A5-9695-EE79366163AC}"/>
              </a:ext>
            </a:extLst>
          </p:cNvPr>
          <p:cNvSpPr>
            <a:spLocks noGrp="1"/>
          </p:cNvSpPr>
          <p:nvPr>
            <p:ph sz="quarter" idx="16"/>
          </p:nvPr>
        </p:nvSpPr>
        <p:spPr>
          <a:xfrm>
            <a:off x="742950" y="1289051"/>
            <a:ext cx="10712450" cy="311149"/>
          </a:xfrm>
        </p:spPr>
        <p:txBody>
          <a:bodyPr/>
          <a:lstStyle/>
          <a:p>
            <a:r>
              <a:rPr lang="en-US" b="1" dirty="0"/>
              <a:t>Table 8-1:</a:t>
            </a:r>
            <a:r>
              <a:rPr lang="en-US" dirty="0"/>
              <a:t> Program and App Types</a:t>
            </a:r>
          </a:p>
        </p:txBody>
      </p:sp>
      <p:graphicFrame>
        <p:nvGraphicFramePr>
          <p:cNvPr id="6" name="Content Placeholder 5" descr="Table is accessible to screen readers">
            <a:extLst>
              <a:ext uri="{FF2B5EF4-FFF2-40B4-BE49-F238E27FC236}">
                <a16:creationId xmlns:a16="http://schemas.microsoft.com/office/drawing/2014/main" id="{43AD957C-D344-4EFD-9309-48A234A18B83}"/>
              </a:ext>
            </a:extLst>
          </p:cNvPr>
          <p:cNvGraphicFramePr>
            <a:graphicFrameLocks noGrp="1"/>
          </p:cNvGraphicFramePr>
          <p:nvPr>
            <p:ph sz="quarter" idx="17"/>
            <p:extLst>
              <p:ext uri="{D42A27DB-BD31-4B8C-83A1-F6EECF244321}">
                <p14:modId xmlns:p14="http://schemas.microsoft.com/office/powerpoint/2010/main" val="1982728920"/>
              </p:ext>
            </p:extLst>
          </p:nvPr>
        </p:nvGraphicFramePr>
        <p:xfrm>
          <a:off x="708252" y="1708187"/>
          <a:ext cx="7989434" cy="4236048"/>
        </p:xfrm>
        <a:graphic>
          <a:graphicData uri="http://schemas.openxmlformats.org/drawingml/2006/table">
            <a:tbl>
              <a:tblPr firstRow="1"/>
              <a:tblGrid>
                <a:gridCol w="3798484">
                  <a:extLst>
                    <a:ext uri="{9D8B030D-6E8A-4147-A177-3AD203B41FA5}">
                      <a16:colId xmlns:a16="http://schemas.microsoft.com/office/drawing/2014/main" val="369822102"/>
                    </a:ext>
                  </a:extLst>
                </a:gridCol>
                <a:gridCol w="4190950">
                  <a:extLst>
                    <a:ext uri="{9D8B030D-6E8A-4147-A177-3AD203B41FA5}">
                      <a16:colId xmlns:a16="http://schemas.microsoft.com/office/drawing/2014/main" val="1717606777"/>
                    </a:ext>
                  </a:extLst>
                </a:gridCol>
              </a:tblGrid>
              <a:tr h="0">
                <a:tc>
                  <a:txBody>
                    <a:bodyPr/>
                    <a:lstStyle/>
                    <a:p>
                      <a:r>
                        <a:rPr lang="en-US" sz="1200" b="1" dirty="0">
                          <a:solidFill>
                            <a:srgbClr val="000000"/>
                          </a:solidFill>
                          <a:latin typeface="Arial" panose="020B0604020202020204" pitchFamily="34" charset="0"/>
                          <a:cs typeface="Arial" panose="020B0604020202020204" pitchFamily="34" charset="0"/>
                        </a:rPr>
                        <a:t>Type</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a:solidFill>
                            <a:srgbClr val="000000"/>
                          </a:solidFill>
                          <a:latin typeface="Arial" panose="020B0604020202020204" pitchFamily="34" charset="0"/>
                          <a:cs typeface="Arial" panose="020B0604020202020204" pitchFamily="34" charset="0"/>
                        </a:rPr>
                        <a:t>Description</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0304020"/>
                  </a:ext>
                </a:extLst>
              </a:tr>
              <a:tr h="107062">
                <a:tc>
                  <a:txBody>
                    <a:bodyPr/>
                    <a:lstStyle/>
                    <a:p>
                      <a:r>
                        <a:rPr lang="en-US" sz="1200" b="1" dirty="0">
                          <a:solidFill>
                            <a:srgbClr val="000000"/>
                          </a:solidFill>
                          <a:latin typeface="Arial" panose="020B0604020202020204" pitchFamily="34" charset="0"/>
                          <a:cs typeface="Arial" panose="020B0604020202020204" pitchFamily="34" charset="0"/>
                        </a:rPr>
                        <a:t>Retail</a:t>
                      </a:r>
                      <a:endParaRPr lang="en-US" sz="1200" dirty="0">
                        <a:solidFill>
                          <a:srgbClr val="000000"/>
                        </a:solidFill>
                        <a:latin typeface="Arial" panose="020B0604020202020204" pitchFamily="34" charset="0"/>
                        <a:cs typeface="Arial" panose="020B0604020202020204" pitchFamily="34" charset="0"/>
                      </a:endParaRP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Meets the needs of a wide variety of users, such as an operating system or productivity suite</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8203388"/>
                  </a:ext>
                </a:extLst>
              </a:tr>
              <a:tr h="107062">
                <a:tc>
                  <a:txBody>
                    <a:bodyPr/>
                    <a:lstStyle/>
                    <a:p>
                      <a:r>
                        <a:rPr lang="en-US" sz="1200" b="1" dirty="0">
                          <a:solidFill>
                            <a:srgbClr val="000000"/>
                          </a:solidFill>
                          <a:latin typeface="Arial" panose="020B0604020202020204" pitchFamily="34" charset="0"/>
                          <a:cs typeface="Arial" panose="020B0604020202020204" pitchFamily="34" charset="0"/>
                        </a:rPr>
                        <a:t>Custom</a:t>
                      </a:r>
                      <a:endParaRPr lang="en-US" sz="1200" dirty="0">
                        <a:solidFill>
                          <a:srgbClr val="000000"/>
                        </a:solidFill>
                        <a:latin typeface="Arial" panose="020B0604020202020204" pitchFamily="34" charset="0"/>
                        <a:cs typeface="Arial" panose="020B0604020202020204" pitchFamily="34" charset="0"/>
                      </a:endParaRP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Created with a company or set of users’ unique needs in mind to perform functions specific to a business or industry</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8198489"/>
                  </a:ext>
                </a:extLst>
              </a:tr>
              <a:tr h="107062">
                <a:tc>
                  <a:txBody>
                    <a:bodyPr/>
                    <a:lstStyle/>
                    <a:p>
                      <a:r>
                        <a:rPr lang="en-US" sz="1200" dirty="0">
                          <a:solidFill>
                            <a:srgbClr val="000000"/>
                          </a:solidFill>
                          <a:latin typeface="Arial" panose="020B0604020202020204" pitchFamily="34" charset="0"/>
                          <a:cs typeface="Arial" panose="020B0604020202020204" pitchFamily="34" charset="0"/>
                        </a:rPr>
                        <a:t>Shareware</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Copyrighted and distributed for free for a trial period, after which you must send payment to continue using the program</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7094426"/>
                  </a:ext>
                </a:extLst>
              </a:tr>
              <a:tr h="107062">
                <a:tc>
                  <a:txBody>
                    <a:bodyPr/>
                    <a:lstStyle/>
                    <a:p>
                      <a:r>
                        <a:rPr lang="en-US" sz="1200" dirty="0">
                          <a:solidFill>
                            <a:srgbClr val="000000"/>
                          </a:solidFill>
                          <a:latin typeface="Arial" panose="020B0604020202020204" pitchFamily="34" charset="0"/>
                          <a:cs typeface="Arial" panose="020B0604020202020204" pitchFamily="34" charset="0"/>
                        </a:rPr>
                        <a:t>Freeware</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Copyrighted and provided at no cost, but the developer retains all rights to the product</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0868983"/>
                  </a:ext>
                </a:extLst>
              </a:tr>
              <a:tr h="204127">
                <a:tc>
                  <a:txBody>
                    <a:bodyPr/>
                    <a:lstStyle/>
                    <a:p>
                      <a:r>
                        <a:rPr lang="en-US" sz="1200" dirty="0">
                          <a:solidFill>
                            <a:srgbClr val="000000"/>
                          </a:solidFill>
                          <a:latin typeface="Arial" panose="020B0604020202020204" pitchFamily="34" charset="0"/>
                          <a:cs typeface="Arial" panose="020B0604020202020204" pitchFamily="34" charset="0"/>
                        </a:rPr>
                        <a:t>Open source Programs and apps (including operating systems) that have no restrictions from the copyright holder regarding modification and redistribution; users can add functionality and sell or give away their versions to others</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Provided for use, modification, and redistribution, without restrictions from the copyright holder</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4447245"/>
                  </a:ext>
                </a:extLst>
              </a:tr>
              <a:tr h="0">
                <a:tc>
                  <a:txBody>
                    <a:bodyPr/>
                    <a:lstStyle/>
                    <a:p>
                      <a:r>
                        <a:rPr lang="en-US" sz="1200" b="1" dirty="0">
                          <a:solidFill>
                            <a:srgbClr val="000000"/>
                          </a:solidFill>
                          <a:latin typeface="Arial" panose="020B0604020202020204" pitchFamily="34" charset="0"/>
                          <a:cs typeface="Arial" panose="020B0604020202020204" pitchFamily="34" charset="0"/>
                        </a:rPr>
                        <a:t>Public domain</a:t>
                      </a:r>
                      <a:endParaRPr lang="en-US" sz="1200" dirty="0">
                        <a:solidFill>
                          <a:srgbClr val="000000"/>
                        </a:solidFill>
                        <a:latin typeface="Arial" panose="020B0604020202020204" pitchFamily="34" charset="0"/>
                        <a:cs typeface="Arial" panose="020B0604020202020204" pitchFamily="34" charset="0"/>
                      </a:endParaRP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Donated for public use and has no copyright restrictions</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4157370"/>
                  </a:ext>
                </a:extLst>
              </a:tr>
              <a:tr h="107062">
                <a:tc>
                  <a:txBody>
                    <a:bodyPr/>
                    <a:lstStyle/>
                    <a:p>
                      <a:r>
                        <a:rPr lang="en-US" sz="1200" dirty="0">
                          <a:solidFill>
                            <a:srgbClr val="000000"/>
                          </a:solidFill>
                          <a:latin typeface="Arial" panose="020B0604020202020204" pitchFamily="34" charset="0"/>
                          <a:cs typeface="Arial" panose="020B0604020202020204" pitchFamily="34" charset="0"/>
                        </a:rPr>
                        <a:t>Software as a Service (SaaS) Software that is distributed online for a monthly subscription or an annual fee.</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Copyrighted software that is distributed online for a monthly subscription or an annual fee</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5638468"/>
                  </a:ext>
                </a:extLst>
              </a:tr>
              <a:tr h="107062">
                <a:tc>
                  <a:txBody>
                    <a:bodyPr/>
                    <a:lstStyle/>
                    <a:p>
                      <a:r>
                        <a:rPr lang="en-US" sz="1200" dirty="0">
                          <a:solidFill>
                            <a:srgbClr val="000000"/>
                          </a:solidFill>
                          <a:latin typeface="Arial" panose="020B0604020202020204" pitchFamily="34" charset="0"/>
                          <a:cs typeface="Arial" panose="020B0604020202020204" pitchFamily="34" charset="0"/>
                        </a:rPr>
                        <a:t>Native app An app written for a specific operating system and installed on a computer or mobile device.</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rgbClr val="000000"/>
                          </a:solidFill>
                          <a:latin typeface="Arial" panose="020B0604020202020204" pitchFamily="34" charset="0"/>
                          <a:cs typeface="Arial" panose="020B0604020202020204" pitchFamily="34" charset="0"/>
                        </a:rPr>
                        <a:t>Created and optimized to run on a specific device or platform/operating system</a:t>
                      </a:r>
                    </a:p>
                  </a:txBody>
                  <a:tcPr marL="61881" marR="61881" marT="21976" marB="219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370323"/>
                  </a:ext>
                </a:extLst>
              </a:tr>
            </a:tbl>
          </a:graphicData>
        </a:graphic>
      </p:graphicFrame>
      <p:pic>
        <p:nvPicPr>
          <p:cNvPr id="8" name="Content Placeholder 7" descr="A smartphone screen displays the Google Play Store, with many categories of apps you can download and install, such as Photography, Art and Design, Books and Reference, News, and many more.">
            <a:extLst>
              <a:ext uri="{FF2B5EF4-FFF2-40B4-BE49-F238E27FC236}">
                <a16:creationId xmlns:a16="http://schemas.microsoft.com/office/drawing/2014/main" id="{847141B1-297C-4563-808A-5A2C2D7B16AD}"/>
              </a:ext>
            </a:extLst>
          </p:cNvPr>
          <p:cNvPicPr>
            <a:picLocks noGrp="1" noChangeAspect="1"/>
          </p:cNvPicPr>
          <p:nvPr>
            <p:ph sz="quarter" idx="18"/>
          </p:nvPr>
        </p:nvPicPr>
        <p:blipFill>
          <a:blip r:embed="rId2"/>
          <a:stretch>
            <a:fillRect/>
          </a:stretch>
        </p:blipFill>
        <p:spPr>
          <a:xfrm>
            <a:off x="9179083" y="1743909"/>
            <a:ext cx="2475726" cy="4251692"/>
          </a:xfrm>
        </p:spPr>
      </p:pic>
    </p:spTree>
    <p:extLst>
      <p:ext uri="{BB962C8B-B14F-4D97-AF65-F5344CB8AC3E}">
        <p14:creationId xmlns:p14="http://schemas.microsoft.com/office/powerpoint/2010/main" val="214839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2FD0-1761-46E1-879E-95EECFB04DB0}"/>
              </a:ext>
            </a:extLst>
          </p:cNvPr>
          <p:cNvSpPr>
            <a:spLocks noGrp="1"/>
          </p:cNvSpPr>
          <p:nvPr>
            <p:ph type="title"/>
          </p:nvPr>
        </p:nvSpPr>
        <p:spPr/>
        <p:txBody>
          <a:bodyPr/>
          <a:lstStyle/>
          <a:p>
            <a:r>
              <a:rPr lang="en-US" dirty="0"/>
              <a:t>Install Software</a:t>
            </a:r>
            <a:endParaRPr lang="en-IN" dirty="0"/>
          </a:p>
        </p:txBody>
      </p:sp>
      <p:sp>
        <p:nvSpPr>
          <p:cNvPr id="5" name="Content Placeholder 4">
            <a:extLst>
              <a:ext uri="{FF2B5EF4-FFF2-40B4-BE49-F238E27FC236}">
                <a16:creationId xmlns:a16="http://schemas.microsoft.com/office/drawing/2014/main" id="{26793DB1-BCBD-438B-BB4F-87BC76088CC7}"/>
              </a:ext>
            </a:extLst>
          </p:cNvPr>
          <p:cNvSpPr>
            <a:spLocks noGrp="1"/>
          </p:cNvSpPr>
          <p:nvPr>
            <p:ph sz="quarter" idx="16"/>
          </p:nvPr>
        </p:nvSpPr>
        <p:spPr>
          <a:xfrm>
            <a:off x="742950" y="1289050"/>
            <a:ext cx="6463393" cy="3184979"/>
          </a:xfrm>
        </p:spPr>
        <p:txBody>
          <a:bodyPr/>
          <a:lstStyle/>
          <a:p>
            <a:r>
              <a:rPr lang="en-US" b="1" dirty="0">
                <a:solidFill>
                  <a:srgbClr val="004A78"/>
                </a:solidFill>
              </a:rPr>
              <a:t>Registration</a:t>
            </a:r>
            <a:r>
              <a:rPr lang="en-US" dirty="0"/>
              <a:t>:</a:t>
            </a:r>
            <a:r>
              <a:rPr lang="en-US" b="1" dirty="0">
                <a:solidFill>
                  <a:srgbClr val="1992AF"/>
                </a:solidFill>
              </a:rPr>
              <a:t> </a:t>
            </a:r>
            <a:r>
              <a:rPr lang="en-US" dirty="0"/>
              <a:t>typically optional, allows for syncing of accounts across multiple devices</a:t>
            </a:r>
          </a:p>
          <a:p>
            <a:r>
              <a:rPr lang="en-US" b="1" dirty="0">
                <a:solidFill>
                  <a:srgbClr val="004A78"/>
                </a:solidFill>
              </a:rPr>
              <a:t>Activation</a:t>
            </a:r>
            <a:r>
              <a:rPr lang="en-US" dirty="0"/>
              <a:t>:</a:t>
            </a:r>
            <a:r>
              <a:rPr lang="en-US" b="1" dirty="0">
                <a:solidFill>
                  <a:srgbClr val="1992AF"/>
                </a:solidFill>
              </a:rPr>
              <a:t> </a:t>
            </a:r>
            <a:r>
              <a:rPr lang="en-US" dirty="0"/>
              <a:t>usually required upfront or after a trial period</a:t>
            </a:r>
          </a:p>
          <a:p>
            <a:r>
              <a:rPr lang="en-US" dirty="0"/>
              <a:t>To uninstall an app, use the uninstaller tool that comes with the operating system</a:t>
            </a:r>
          </a:p>
          <a:p>
            <a:pPr marL="622800" lvl="1" indent="-320400">
              <a:spcBef>
                <a:spcPts val="1000"/>
              </a:spcBef>
            </a:pPr>
            <a:r>
              <a:rPr lang="en-US" dirty="0"/>
              <a:t>Uninstalling unused apps frees up storage space</a:t>
            </a:r>
          </a:p>
        </p:txBody>
      </p:sp>
      <p:pic>
        <p:nvPicPr>
          <p:cNvPr id="8" name="Content Placeholder 7" descr="A smartphone screen shows icons for various apps. One app was pressed and held, displaying a menu with options for the app, including the Uninstall option.">
            <a:extLst>
              <a:ext uri="{FF2B5EF4-FFF2-40B4-BE49-F238E27FC236}">
                <a16:creationId xmlns:a16="http://schemas.microsoft.com/office/drawing/2014/main" id="{34C07E6E-F883-4330-8849-85F48E32833C}"/>
              </a:ext>
            </a:extLst>
          </p:cNvPr>
          <p:cNvPicPr>
            <a:picLocks noGrp="1" noChangeAspect="1"/>
          </p:cNvPicPr>
          <p:nvPr>
            <p:ph sz="quarter" idx="17"/>
          </p:nvPr>
        </p:nvPicPr>
        <p:blipFill>
          <a:blip r:embed="rId2"/>
          <a:stretch>
            <a:fillRect/>
          </a:stretch>
        </p:blipFill>
        <p:spPr>
          <a:xfrm>
            <a:off x="8198323" y="1175763"/>
            <a:ext cx="3323732" cy="3999378"/>
          </a:xfrm>
        </p:spPr>
      </p:pic>
    </p:spTree>
    <p:extLst>
      <p:ext uri="{BB962C8B-B14F-4D97-AF65-F5344CB8AC3E}">
        <p14:creationId xmlns:p14="http://schemas.microsoft.com/office/powerpoint/2010/main" val="292320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E4A2-17AB-41FB-A3F5-3285B6797898}"/>
              </a:ext>
            </a:extLst>
          </p:cNvPr>
          <p:cNvSpPr>
            <a:spLocks noGrp="1"/>
          </p:cNvSpPr>
          <p:nvPr>
            <p:ph type="title"/>
          </p:nvPr>
        </p:nvSpPr>
        <p:spPr/>
        <p:txBody>
          <a:bodyPr/>
          <a:lstStyle/>
          <a:p>
            <a:r>
              <a:rPr lang="en-US" dirty="0"/>
              <a:t>Update Software</a:t>
            </a:r>
            <a:endParaRPr lang="en-IN" dirty="0"/>
          </a:p>
        </p:txBody>
      </p:sp>
      <p:sp>
        <p:nvSpPr>
          <p:cNvPr id="3" name="Content Placeholder 2">
            <a:extLst>
              <a:ext uri="{FF2B5EF4-FFF2-40B4-BE49-F238E27FC236}">
                <a16:creationId xmlns:a16="http://schemas.microsoft.com/office/drawing/2014/main" id="{D2082095-2914-4D0B-9FBF-F86C80DBD620}"/>
              </a:ext>
            </a:extLst>
          </p:cNvPr>
          <p:cNvSpPr>
            <a:spLocks noGrp="1"/>
          </p:cNvSpPr>
          <p:nvPr>
            <p:ph sz="quarter" idx="16"/>
          </p:nvPr>
        </p:nvSpPr>
        <p:spPr>
          <a:xfrm>
            <a:off x="742950" y="1289049"/>
            <a:ext cx="5951764" cy="4687207"/>
          </a:xfrm>
        </p:spPr>
        <p:txBody>
          <a:bodyPr/>
          <a:lstStyle/>
          <a:p>
            <a:r>
              <a:rPr lang="en-US" dirty="0"/>
              <a:t>Can provide additional functionality or address security or other issues</a:t>
            </a:r>
          </a:p>
          <a:p>
            <a:r>
              <a:rPr lang="en-US" dirty="0"/>
              <a:t>Mobile apps typically update automatically</a:t>
            </a:r>
          </a:p>
          <a:p>
            <a:pPr marL="622800" lvl="1" indent="-320400">
              <a:spcBef>
                <a:spcPts val="1000"/>
              </a:spcBef>
            </a:pPr>
            <a:r>
              <a:rPr lang="en-US" dirty="0"/>
              <a:t>Some SaaS programs allow for automatic updates as well</a:t>
            </a:r>
          </a:p>
          <a:p>
            <a:r>
              <a:rPr lang="en-US" dirty="0"/>
              <a:t>Types of updates</a:t>
            </a:r>
          </a:p>
          <a:p>
            <a:pPr marL="622800" lvl="1" indent="-320400">
              <a:spcBef>
                <a:spcPts val="1000"/>
              </a:spcBef>
            </a:pPr>
            <a:r>
              <a:rPr lang="en-US" b="1" dirty="0">
                <a:solidFill>
                  <a:srgbClr val="004A78"/>
                </a:solidFill>
              </a:rPr>
              <a:t>Patches</a:t>
            </a:r>
          </a:p>
          <a:p>
            <a:pPr marL="622800" lvl="1" indent="-320400">
              <a:spcBef>
                <a:spcPts val="1000"/>
              </a:spcBef>
            </a:pPr>
            <a:r>
              <a:rPr lang="en-US" b="1" dirty="0">
                <a:solidFill>
                  <a:srgbClr val="004A78"/>
                </a:solidFill>
              </a:rPr>
              <a:t>Service packs</a:t>
            </a:r>
          </a:p>
          <a:p>
            <a:pPr marL="622800" lvl="1" indent="-320400">
              <a:spcBef>
                <a:spcPts val="1000"/>
              </a:spcBef>
            </a:pPr>
            <a:r>
              <a:rPr lang="en-US" b="1" dirty="0">
                <a:solidFill>
                  <a:srgbClr val="004A78"/>
                </a:solidFill>
              </a:rPr>
              <a:t>Upgrades</a:t>
            </a:r>
          </a:p>
        </p:txBody>
      </p:sp>
      <p:pic>
        <p:nvPicPr>
          <p:cNvPr id="8" name="Content Placeholder 7" descr="The Product Information screen from Microsoft Office 365, showing options for automatic updates.">
            <a:extLst>
              <a:ext uri="{FF2B5EF4-FFF2-40B4-BE49-F238E27FC236}">
                <a16:creationId xmlns:a16="http://schemas.microsoft.com/office/drawing/2014/main" id="{1FA2CCC5-59C9-412D-A6B7-022FE0A07890}"/>
              </a:ext>
            </a:extLst>
          </p:cNvPr>
          <p:cNvPicPr>
            <a:picLocks noGrp="1" noChangeAspect="1"/>
          </p:cNvPicPr>
          <p:nvPr>
            <p:ph sz="quarter" idx="17"/>
          </p:nvPr>
        </p:nvPicPr>
        <p:blipFill>
          <a:blip r:embed="rId2"/>
          <a:stretch>
            <a:fillRect/>
          </a:stretch>
        </p:blipFill>
        <p:spPr>
          <a:xfrm>
            <a:off x="7192384" y="1274796"/>
            <a:ext cx="4486527" cy="4751320"/>
          </a:xfrm>
        </p:spPr>
      </p:pic>
    </p:spTree>
    <p:extLst>
      <p:ext uri="{BB962C8B-B14F-4D97-AF65-F5344CB8AC3E}">
        <p14:creationId xmlns:p14="http://schemas.microsoft.com/office/powerpoint/2010/main" val="2741166336"/>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BA9BA192-EF86-48DF-982C-2C526A268392}">
  <ds:schemaRefs>
    <ds:schemaRef ds:uri="http://schemas.microsoft.com/office/infopath/2007/PartnerControls"/>
    <ds:schemaRef ds:uri="a3520c62-91d1-4715-93cb-6b6cc6733a1f"/>
    <ds:schemaRef ds:uri="http://schemas.microsoft.com/office/2006/metadata/properties"/>
    <ds:schemaRef ds:uri="http://purl.org/dc/terms/"/>
    <ds:schemaRef ds:uri="a4d2ff27-a226-42e2-a79e-c1ae662d212e"/>
    <ds:schemaRef ds:uri="http://schemas.microsoft.com/office/2006/documentManagement/types"/>
    <ds:schemaRef ds:uri="http://www.w3.org/XML/1998/namespace"/>
    <ds:schemaRef ds:uri="http://schemas.openxmlformats.org/package/2006/metadata/core-properties"/>
    <ds:schemaRef ds:uri="f856fc18-c0f7-462c-a53d-fc2610d0c4c8"/>
    <ds:schemaRef ds:uri="http://purl.org/dc/dcmitype/"/>
    <ds:schemaRef ds:uri="http://purl.org/dc/elements/1.1/"/>
  </ds:schemaRefs>
</ds:datastoreItem>
</file>

<file path=customXml/itemProps4.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2878</TotalTime>
  <Words>1406</Words>
  <Application>Microsoft Office PowerPoint</Application>
  <PresentationFormat>Widescreen</PresentationFormat>
  <Paragraphs>203</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8</vt:lpstr>
      <vt:lpstr>Lesson Objectives</vt:lpstr>
      <vt:lpstr>Use Software for Everyday Tasks (1 of 2)</vt:lpstr>
      <vt:lpstr>Use Software for Everyday Tasks (2 of 2)</vt:lpstr>
      <vt:lpstr>Digital Rights Management</vt:lpstr>
      <vt:lpstr>Acquiring Legitimate Software</vt:lpstr>
      <vt:lpstr>Install Software</vt:lpstr>
      <vt:lpstr>Update Software</vt:lpstr>
      <vt:lpstr>Use Native Software</vt:lpstr>
      <vt:lpstr>Use Non-Native Software from the Public Domain</vt:lpstr>
      <vt:lpstr>Troubleshooting Software Challenges (1 of 2)</vt:lpstr>
      <vt:lpstr>Troubleshooting Software Challenges (2 of 2)</vt:lpstr>
      <vt:lpstr>Software Development and Programming</vt:lpstr>
      <vt:lpstr>Key Terms Associated with Software Development</vt:lpstr>
      <vt:lpstr>Key Terms Associated with Object-Oriented Programming</vt:lpstr>
      <vt:lpstr>Differences Between Various Types of Software</vt:lpstr>
      <vt:lpstr>Methods Associated with Developing Software</vt:lpstr>
      <vt:lpstr>Key Components of the Development Process (1 of 2)</vt:lpstr>
      <vt:lpstr>Key Components of the Development Process (2 of 2)</vt:lpstr>
      <vt:lpstr>Differences Between Key Development Methodologies</vt:lpstr>
      <vt:lpstr>Phases in the System Development Lifecycle</vt:lpstr>
      <vt:lpstr>Tools and Strategies Critical to Software Development</vt:lpstr>
      <vt:lpstr>Programming Languages (1 of 2)</vt:lpstr>
      <vt:lpstr>Programming Languages (2 of 2)</vt:lpstr>
      <vt:lpstr>Differences Between Programming Tools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935</cp:revision>
  <cp:lastPrinted>2016-10-03T15:29:39Z</cp:lastPrinted>
  <dcterms:created xsi:type="dcterms:W3CDTF">2018-11-09T11:15:56Z</dcterms:created>
  <dcterms:modified xsi:type="dcterms:W3CDTF">2020-02-11T06:46:38Z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