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7"/>
  </p:notesMasterIdLst>
  <p:handoutMasterIdLst>
    <p:handoutMasterId r:id="rId28"/>
  </p:handoutMasterIdLst>
  <p:sldIdLst>
    <p:sldId id="305" r:id="rId6"/>
    <p:sldId id="343"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FFFFFF"/>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243" autoAdjust="0"/>
  </p:normalViewPr>
  <p:slideViewPr>
    <p:cSldViewPr snapToGrid="0" snapToObjects="1">
      <p:cViewPr varScale="1">
        <p:scale>
          <a:sx n="78" d="100"/>
          <a:sy n="78" d="100"/>
        </p:scale>
        <p:origin x="379" y="58"/>
      </p:cViewPr>
      <p:guideLst/>
    </p:cSldViewPr>
  </p:slideViewPr>
  <p:outlineViewPr>
    <p:cViewPr>
      <p:scale>
        <a:sx n="66" d="100"/>
        <a:sy n="66" d="100"/>
      </p:scale>
      <p:origin x="0" y="-2185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3" d="100"/>
          <a:sy n="63" d="100"/>
        </p:scale>
        <p:origin x="235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a:p>
        </p:txBody>
      </p:sp>
    </p:spTree>
    <p:extLst>
      <p:ext uri="{BB962C8B-B14F-4D97-AF65-F5344CB8AC3E}">
        <p14:creationId xmlns:p14="http://schemas.microsoft.com/office/powerpoint/2010/main" val="154008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a:p>
        </p:txBody>
      </p:sp>
    </p:spTree>
    <p:extLst>
      <p:ext uri="{BB962C8B-B14F-4D97-AF65-F5344CB8AC3E}">
        <p14:creationId xmlns:p14="http://schemas.microsoft.com/office/powerpoint/2010/main" val="16464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246762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1145638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5C24E4FE-CA31-4458-9D8A-A9305F2CD9E2}"/>
              </a:ext>
            </a:extLst>
          </p:cNvPr>
          <p:cNvSpPr>
            <a:spLocks noGrp="1"/>
          </p:cNvSpPr>
          <p:nvPr>
            <p:ph sz="quarter" idx="18"/>
          </p:nvPr>
        </p:nvSpPr>
        <p:spPr>
          <a:xfrm>
            <a:off x="1144588" y="5865813"/>
            <a:ext cx="1506537" cy="322262"/>
          </a:xfrm>
        </p:spPr>
        <p:txBody>
          <a:bodyPr/>
          <a:lstStyle/>
          <a:p>
            <a:pPr lvl="0"/>
            <a:endParaRPr lang="en-IN" dirty="0"/>
          </a:p>
        </p:txBody>
      </p:sp>
      <p:sp>
        <p:nvSpPr>
          <p:cNvPr id="6" name="Content Placeholder 5">
            <a:extLst>
              <a:ext uri="{FF2B5EF4-FFF2-40B4-BE49-F238E27FC236}">
                <a16:creationId xmlns:a16="http://schemas.microsoft.com/office/drawing/2014/main" id="{140B863D-AAB5-42FA-83AC-8687861CAE40}"/>
              </a:ext>
            </a:extLst>
          </p:cNvPr>
          <p:cNvSpPr>
            <a:spLocks noGrp="1"/>
          </p:cNvSpPr>
          <p:nvPr>
            <p:ph sz="quarter" idx="19"/>
          </p:nvPr>
        </p:nvSpPr>
        <p:spPr>
          <a:xfrm>
            <a:off x="3297238" y="5865813"/>
            <a:ext cx="2060575" cy="354012"/>
          </a:xfrm>
        </p:spPr>
        <p:txBody>
          <a:bodyPr/>
          <a:lstStyle/>
          <a:p>
            <a:pPr lvl="0"/>
            <a:endParaRPr lang="en-IN" dirty="0"/>
          </a:p>
        </p:txBody>
      </p:sp>
      <p:sp>
        <p:nvSpPr>
          <p:cNvPr id="9" name="Content Placeholder 8">
            <a:extLst>
              <a:ext uri="{FF2B5EF4-FFF2-40B4-BE49-F238E27FC236}">
                <a16:creationId xmlns:a16="http://schemas.microsoft.com/office/drawing/2014/main" id="{1E63F3E4-8A84-41A7-88D4-D19C071A106E}"/>
              </a:ext>
            </a:extLst>
          </p:cNvPr>
          <p:cNvSpPr>
            <a:spLocks noGrp="1"/>
          </p:cNvSpPr>
          <p:nvPr>
            <p:ph sz="quarter" idx="20"/>
          </p:nvPr>
        </p:nvSpPr>
        <p:spPr>
          <a:xfrm>
            <a:off x="5827713" y="5834063"/>
            <a:ext cx="2254250" cy="354012"/>
          </a:xfrm>
        </p:spPr>
        <p:txBody>
          <a:bodyPr/>
          <a:lstStyle/>
          <a:p>
            <a:pPr lvl="0"/>
            <a:endParaRPr lang="en-IN" dirty="0"/>
          </a:p>
        </p:txBody>
      </p:sp>
    </p:spTree>
    <p:extLst>
      <p:ext uri="{BB962C8B-B14F-4D97-AF65-F5344CB8AC3E}">
        <p14:creationId xmlns:p14="http://schemas.microsoft.com/office/powerpoint/2010/main" val="861884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5C24E4FE-CA31-4458-9D8A-A9305F2CD9E2}"/>
              </a:ext>
            </a:extLst>
          </p:cNvPr>
          <p:cNvSpPr>
            <a:spLocks noGrp="1"/>
          </p:cNvSpPr>
          <p:nvPr>
            <p:ph sz="quarter" idx="18"/>
          </p:nvPr>
        </p:nvSpPr>
        <p:spPr>
          <a:xfrm>
            <a:off x="1144588" y="5865813"/>
            <a:ext cx="1506537" cy="322262"/>
          </a:xfrm>
        </p:spPr>
        <p:txBody>
          <a:bodyPr/>
          <a:lstStyle/>
          <a:p>
            <a:pPr lvl="0"/>
            <a:endParaRPr lang="en-IN" dirty="0"/>
          </a:p>
        </p:txBody>
      </p:sp>
      <p:sp>
        <p:nvSpPr>
          <p:cNvPr id="6" name="Content Placeholder 5">
            <a:extLst>
              <a:ext uri="{FF2B5EF4-FFF2-40B4-BE49-F238E27FC236}">
                <a16:creationId xmlns:a16="http://schemas.microsoft.com/office/drawing/2014/main" id="{140B863D-AAB5-42FA-83AC-8687861CAE40}"/>
              </a:ext>
            </a:extLst>
          </p:cNvPr>
          <p:cNvSpPr>
            <a:spLocks noGrp="1"/>
          </p:cNvSpPr>
          <p:nvPr>
            <p:ph sz="quarter" idx="19"/>
          </p:nvPr>
        </p:nvSpPr>
        <p:spPr>
          <a:xfrm>
            <a:off x="3297238" y="5865813"/>
            <a:ext cx="2060575" cy="354012"/>
          </a:xfrm>
        </p:spPr>
        <p:txBody>
          <a:bodyPr/>
          <a:lstStyle/>
          <a:p>
            <a:pPr lvl="0"/>
            <a:endParaRPr lang="en-IN" dirty="0"/>
          </a:p>
        </p:txBody>
      </p:sp>
      <p:sp>
        <p:nvSpPr>
          <p:cNvPr id="9" name="Content Placeholder 8">
            <a:extLst>
              <a:ext uri="{FF2B5EF4-FFF2-40B4-BE49-F238E27FC236}">
                <a16:creationId xmlns:a16="http://schemas.microsoft.com/office/drawing/2014/main" id="{1E63F3E4-8A84-41A7-88D4-D19C071A106E}"/>
              </a:ext>
            </a:extLst>
          </p:cNvPr>
          <p:cNvSpPr>
            <a:spLocks noGrp="1"/>
          </p:cNvSpPr>
          <p:nvPr>
            <p:ph sz="quarter" idx="20"/>
          </p:nvPr>
        </p:nvSpPr>
        <p:spPr>
          <a:xfrm>
            <a:off x="5827713" y="5834063"/>
            <a:ext cx="2254250" cy="354012"/>
          </a:xfrm>
        </p:spPr>
        <p:txBody>
          <a:bodyPr/>
          <a:lstStyle/>
          <a:p>
            <a:pPr lvl="0"/>
            <a:endParaRPr lang="en-IN" dirty="0"/>
          </a:p>
        </p:txBody>
      </p:sp>
      <p:sp>
        <p:nvSpPr>
          <p:cNvPr id="5" name="Content Placeholder 4">
            <a:extLst>
              <a:ext uri="{FF2B5EF4-FFF2-40B4-BE49-F238E27FC236}">
                <a16:creationId xmlns:a16="http://schemas.microsoft.com/office/drawing/2014/main" id="{BF55156F-E809-458A-927A-0DDF8791CFB6}"/>
              </a:ext>
            </a:extLst>
          </p:cNvPr>
          <p:cNvSpPr>
            <a:spLocks noGrp="1"/>
          </p:cNvSpPr>
          <p:nvPr>
            <p:ph sz="quarter" idx="21"/>
          </p:nvPr>
        </p:nvSpPr>
        <p:spPr>
          <a:xfrm>
            <a:off x="8491538" y="5834063"/>
            <a:ext cx="2060575" cy="385762"/>
          </a:xfrm>
        </p:spPr>
        <p:txBody>
          <a:bodyPr/>
          <a:lstStyle/>
          <a:p>
            <a:pPr lvl="0"/>
            <a:endParaRPr lang="en-IN" dirty="0"/>
          </a:p>
        </p:txBody>
      </p:sp>
    </p:spTree>
    <p:extLst>
      <p:ext uri="{BB962C8B-B14F-4D97-AF65-F5344CB8AC3E}">
        <p14:creationId xmlns:p14="http://schemas.microsoft.com/office/powerpoint/2010/main" val="1011161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352022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29" r:id="rId17"/>
    <p:sldLayoutId id="2147483730"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7.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1EF6-38B4-499B-836A-1DF93AD49333}"/>
              </a:ext>
            </a:extLst>
          </p:cNvPr>
          <p:cNvSpPr>
            <a:spLocks noGrp="1"/>
          </p:cNvSpPr>
          <p:nvPr>
            <p:ph type="title"/>
          </p:nvPr>
        </p:nvSpPr>
        <p:spPr/>
        <p:txBody>
          <a:bodyPr/>
          <a:lstStyle/>
          <a:p>
            <a:r>
              <a:rPr lang="en-US" dirty="0"/>
              <a:t>The Importance of Responsive Design</a:t>
            </a:r>
            <a:endParaRPr lang="en-IN" dirty="0"/>
          </a:p>
        </p:txBody>
      </p:sp>
      <p:sp>
        <p:nvSpPr>
          <p:cNvPr id="3" name="Text Placeholder 2">
            <a:extLst>
              <a:ext uri="{FF2B5EF4-FFF2-40B4-BE49-F238E27FC236}">
                <a16:creationId xmlns:a16="http://schemas.microsoft.com/office/drawing/2014/main" id="{AB3DDBFB-8B50-4037-AFB6-648D6CA37E09}"/>
              </a:ext>
            </a:extLst>
          </p:cNvPr>
          <p:cNvSpPr>
            <a:spLocks noGrp="1"/>
          </p:cNvSpPr>
          <p:nvPr>
            <p:ph type="body" sz="quarter" idx="17"/>
          </p:nvPr>
        </p:nvSpPr>
        <p:spPr>
          <a:xfrm>
            <a:off x="743576" y="1289304"/>
            <a:ext cx="10711543" cy="1119599"/>
          </a:xfrm>
        </p:spPr>
        <p:txBody>
          <a:bodyPr/>
          <a:lstStyle/>
          <a:p>
            <a:r>
              <a:rPr lang="en-US" dirty="0">
                <a:latin typeface="Arial" panose="020B0604020202020204" pitchFamily="34" charset="0"/>
                <a:cs typeface="Arial" panose="020B0604020202020204" pitchFamily="34" charset="0"/>
              </a:rPr>
              <a:t>Pages with </a:t>
            </a:r>
            <a:r>
              <a:rPr lang="en-US" b="1" dirty="0">
                <a:solidFill>
                  <a:srgbClr val="004A78"/>
                </a:solidFill>
                <a:latin typeface="Arial" panose="020B0604020202020204" pitchFamily="34" charset="0"/>
                <a:cs typeface="Arial" panose="020B0604020202020204" pitchFamily="34" charset="0"/>
              </a:rPr>
              <a:t>responsive design</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automatically adjust the size of their content to display appropriately relative to the size of the screen of the device on which it is displayed</a:t>
            </a:r>
          </a:p>
        </p:txBody>
      </p:sp>
      <p:pic>
        <p:nvPicPr>
          <p:cNvPr id="8" name="Content Placeholder 7" descr="The same home page of a travel agency website is displayed on four different devices: a laptop computer, desktop computer, smartphone, and tablet. The website's display is adjusted to be readable on the different sized screens.">
            <a:extLst>
              <a:ext uri="{FF2B5EF4-FFF2-40B4-BE49-F238E27FC236}">
                <a16:creationId xmlns:a16="http://schemas.microsoft.com/office/drawing/2014/main" id="{33BB5844-2522-4940-BD17-2819B6F06906}"/>
              </a:ext>
            </a:extLst>
          </p:cNvPr>
          <p:cNvPicPr>
            <a:picLocks noGrp="1" noChangeAspect="1"/>
          </p:cNvPicPr>
          <p:nvPr>
            <p:ph sz="quarter" idx="18"/>
          </p:nvPr>
        </p:nvPicPr>
        <p:blipFill>
          <a:blip r:embed="rId2"/>
          <a:stretch>
            <a:fillRect/>
          </a:stretch>
        </p:blipFill>
        <p:spPr>
          <a:xfrm>
            <a:off x="2403639" y="2663858"/>
            <a:ext cx="7168879" cy="3137860"/>
          </a:xfrm>
        </p:spPr>
      </p:pic>
    </p:spTree>
    <p:extLst>
      <p:ext uri="{BB962C8B-B14F-4D97-AF65-F5344CB8AC3E}">
        <p14:creationId xmlns:p14="http://schemas.microsoft.com/office/powerpoint/2010/main" val="167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C5DD-E3EA-4509-BA27-EBDB9498F6C6}"/>
              </a:ext>
            </a:extLst>
          </p:cNvPr>
          <p:cNvSpPr>
            <a:spLocks noGrp="1"/>
          </p:cNvSpPr>
          <p:nvPr>
            <p:ph type="title"/>
          </p:nvPr>
        </p:nvSpPr>
        <p:spPr/>
        <p:txBody>
          <a:bodyPr/>
          <a:lstStyle/>
          <a:p>
            <a:r>
              <a:rPr lang="en-US" dirty="0"/>
              <a:t>Tools for Creating Websites </a:t>
            </a:r>
            <a:r>
              <a:rPr lang="en-US" sz="2400" b="0" dirty="0"/>
              <a:t>(1 of 3)</a:t>
            </a:r>
            <a:endParaRPr lang="en-IN" sz="2400" dirty="0"/>
          </a:p>
        </p:txBody>
      </p:sp>
      <p:sp>
        <p:nvSpPr>
          <p:cNvPr id="3" name="Text Placeholder 2">
            <a:extLst>
              <a:ext uri="{FF2B5EF4-FFF2-40B4-BE49-F238E27FC236}">
                <a16:creationId xmlns:a16="http://schemas.microsoft.com/office/drawing/2014/main" id="{C99624D6-1687-4487-8079-C32A6567281B}"/>
              </a:ext>
            </a:extLst>
          </p:cNvPr>
          <p:cNvSpPr>
            <a:spLocks noGrp="1"/>
          </p:cNvSpPr>
          <p:nvPr>
            <p:ph type="body" sz="quarter" idx="17"/>
          </p:nvPr>
        </p:nvSpPr>
        <p:spPr>
          <a:xfrm>
            <a:off x="743576" y="1289304"/>
            <a:ext cx="10711543" cy="2574773"/>
          </a:xfrm>
        </p:spPr>
        <p:txBody>
          <a:bodyPr>
            <a:normAutofit lnSpcReduction="10000"/>
          </a:bodyPr>
          <a:lstStyle/>
          <a:p>
            <a:r>
              <a:rPr lang="en-US" b="1" dirty="0">
                <a:solidFill>
                  <a:srgbClr val="004A78"/>
                </a:solidFill>
                <a:latin typeface="Arial" panose="020B0604020202020204" pitchFamily="34" charset="0"/>
                <a:cs typeface="Arial" panose="020B0604020202020204" pitchFamily="34" charset="0"/>
              </a:rPr>
              <a:t>Website builder</a:t>
            </a:r>
          </a:p>
          <a:p>
            <a:pPr lvl="1"/>
            <a:r>
              <a:rPr lang="en-US" dirty="0">
                <a:latin typeface="Arial" panose="020B0604020202020204" pitchFamily="34" charset="0"/>
                <a:cs typeface="Arial" panose="020B0604020202020204" pitchFamily="34" charset="0"/>
              </a:rPr>
              <a:t>Used to create professional looking websites, by dragging and dropping predefined elements to their desired locations on a page, without coding</a:t>
            </a:r>
          </a:p>
          <a:p>
            <a:pPr lvl="1"/>
            <a:r>
              <a:rPr lang="en-US" dirty="0">
                <a:latin typeface="Arial" panose="020B0604020202020204" pitchFamily="34" charset="0"/>
                <a:cs typeface="Arial" panose="020B0604020202020204" pitchFamily="34" charset="0"/>
              </a:rPr>
              <a:t>Many include </a:t>
            </a:r>
            <a:r>
              <a:rPr lang="en-US" b="1" dirty="0">
                <a:solidFill>
                  <a:srgbClr val="004A78"/>
                </a:solidFill>
                <a:latin typeface="Arial" panose="020B0604020202020204" pitchFamily="34" charset="0"/>
                <a:cs typeface="Arial" panose="020B0604020202020204" pitchFamily="34" charset="0"/>
              </a:rPr>
              <a:t>search engine optimization (S</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E</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O)</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capabilities</a:t>
            </a:r>
          </a:p>
          <a:p>
            <a:r>
              <a:rPr lang="en-US" b="1" dirty="0">
                <a:solidFill>
                  <a:srgbClr val="004A78"/>
                </a:solidFill>
                <a:latin typeface="Arial" panose="020B0604020202020204" pitchFamily="34" charset="0"/>
                <a:cs typeface="Arial" panose="020B0604020202020204" pitchFamily="34" charset="0"/>
              </a:rPr>
              <a:t>Content management system (C</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M</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S)</a:t>
            </a:r>
          </a:p>
          <a:p>
            <a:pPr lvl="1"/>
            <a:r>
              <a:rPr lang="en-US" dirty="0">
                <a:latin typeface="Arial" panose="020B0604020202020204" pitchFamily="34" charset="0"/>
                <a:cs typeface="Arial" panose="020B0604020202020204" pitchFamily="34" charset="0"/>
              </a:rPr>
              <a:t>Allows one to create a more complex website with several contributors</a:t>
            </a:r>
          </a:p>
          <a:p>
            <a:pPr lvl="1"/>
            <a:r>
              <a:rPr lang="en-US" dirty="0">
                <a:latin typeface="Arial" panose="020B0604020202020204" pitchFamily="34" charset="0"/>
                <a:cs typeface="Arial" panose="020B0604020202020204" pitchFamily="34" charset="0"/>
              </a:rPr>
              <a:t>Often open source applications</a:t>
            </a:r>
          </a:p>
        </p:txBody>
      </p:sp>
      <p:pic>
        <p:nvPicPr>
          <p:cNvPr id="8" name="Content Placeholder 7" descr="A screenshot from the Wix website builder has a design area on the right where you can drag and drop features to create content. You can customize content by clicking and typing in the design area, and you can add your own domain name if you have the premium edition. On the left is a panel where you can use a menu to manage your website pages, or select pre-built apps to add functionality to your website.">
            <a:extLst>
              <a:ext uri="{FF2B5EF4-FFF2-40B4-BE49-F238E27FC236}">
                <a16:creationId xmlns:a16="http://schemas.microsoft.com/office/drawing/2014/main" id="{B74A309F-ADEB-4AF3-9AD9-3D44D9F19CEA}"/>
              </a:ext>
            </a:extLst>
          </p:cNvPr>
          <p:cNvPicPr>
            <a:picLocks noGrp="1" noChangeAspect="1"/>
          </p:cNvPicPr>
          <p:nvPr>
            <p:ph sz="quarter" idx="18"/>
          </p:nvPr>
        </p:nvPicPr>
        <p:blipFill>
          <a:blip r:embed="rId2"/>
          <a:stretch>
            <a:fillRect/>
          </a:stretch>
        </p:blipFill>
        <p:spPr>
          <a:xfrm>
            <a:off x="1459358" y="3950569"/>
            <a:ext cx="4357616" cy="2243100"/>
          </a:xfrm>
        </p:spPr>
      </p:pic>
      <p:pic>
        <p:nvPicPr>
          <p:cNvPr id="10" name="Content Placeholder 9" descr="A screenshot from the WordPress content management system shows features for creating a website. On the left is a dashboard column that shows many options for managing your website. Appearance options include selecting a theme and configuring navigation menus for the website. Plugin options add special features to your website, such as image sliders and media players. Users options allow multiple users, each with different roles, to contribute to the website. In the center is the Add New Page pane for adding a new page to this website. You can enter content here using a visual editor or a text editor with text formatting features like a word processor. On the right is a pane with publishing options for this website.">
            <a:extLst>
              <a:ext uri="{FF2B5EF4-FFF2-40B4-BE49-F238E27FC236}">
                <a16:creationId xmlns:a16="http://schemas.microsoft.com/office/drawing/2014/main" id="{CB73F6E3-0DC9-4B55-890E-A3CDC5E29BE6}"/>
              </a:ext>
            </a:extLst>
          </p:cNvPr>
          <p:cNvPicPr>
            <a:picLocks noGrp="1" noChangeAspect="1"/>
          </p:cNvPicPr>
          <p:nvPr>
            <p:ph sz="quarter" idx="19"/>
          </p:nvPr>
        </p:nvPicPr>
        <p:blipFill>
          <a:blip r:embed="rId3"/>
          <a:stretch>
            <a:fillRect/>
          </a:stretch>
        </p:blipFill>
        <p:spPr>
          <a:xfrm>
            <a:off x="6695238" y="3899137"/>
            <a:ext cx="4521141" cy="2334690"/>
          </a:xfrm>
        </p:spPr>
      </p:pic>
    </p:spTree>
    <p:extLst>
      <p:ext uri="{BB962C8B-B14F-4D97-AF65-F5344CB8AC3E}">
        <p14:creationId xmlns:p14="http://schemas.microsoft.com/office/powerpoint/2010/main" val="143765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1DE4C4-20E2-4B88-8294-BDF82DD57744}"/>
              </a:ext>
            </a:extLst>
          </p:cNvPr>
          <p:cNvSpPr>
            <a:spLocks noGrp="1"/>
          </p:cNvSpPr>
          <p:nvPr>
            <p:ph type="title"/>
          </p:nvPr>
        </p:nvSpPr>
        <p:spPr/>
        <p:txBody>
          <a:bodyPr/>
          <a:lstStyle/>
          <a:p>
            <a:r>
              <a:rPr lang="en-US" dirty="0"/>
              <a:t>Tools for Creating Websites </a:t>
            </a:r>
            <a:r>
              <a:rPr lang="en-US" sz="2400" b="0" dirty="0"/>
              <a:t>(2 of 3)</a:t>
            </a:r>
            <a:endParaRPr lang="en-IN" sz="2400" dirty="0"/>
          </a:p>
        </p:txBody>
      </p:sp>
      <p:sp>
        <p:nvSpPr>
          <p:cNvPr id="5" name="Content Placeholder 4">
            <a:extLst>
              <a:ext uri="{FF2B5EF4-FFF2-40B4-BE49-F238E27FC236}">
                <a16:creationId xmlns:a16="http://schemas.microsoft.com/office/drawing/2014/main" id="{7FEC65C7-A341-4A03-8DB0-0596C01B574F}"/>
              </a:ext>
            </a:extLst>
          </p:cNvPr>
          <p:cNvSpPr>
            <a:spLocks noGrp="1"/>
          </p:cNvSpPr>
          <p:nvPr>
            <p:ph sz="quarter" idx="16"/>
          </p:nvPr>
        </p:nvSpPr>
        <p:spPr>
          <a:xfrm>
            <a:off x="742950" y="1289051"/>
            <a:ext cx="10712450" cy="391967"/>
          </a:xfrm>
        </p:spPr>
        <p:txBody>
          <a:bodyPr/>
          <a:lstStyle/>
          <a:p>
            <a:r>
              <a:rPr lang="en-US" b="1" dirty="0"/>
              <a:t>Table 9-1:</a:t>
            </a:r>
            <a:r>
              <a:rPr lang="en-US" dirty="0"/>
              <a:t> HTML Comparing Website Builders and C</a:t>
            </a:r>
            <a:r>
              <a:rPr lang="en-US" sz="100" dirty="0"/>
              <a:t> </a:t>
            </a:r>
            <a:r>
              <a:rPr lang="en-US" dirty="0"/>
              <a:t>M</a:t>
            </a:r>
            <a:r>
              <a:rPr lang="en-US" sz="100" dirty="0"/>
              <a:t> </a:t>
            </a:r>
            <a:r>
              <a:rPr lang="en-US" dirty="0"/>
              <a:t>Ss</a:t>
            </a:r>
          </a:p>
        </p:txBody>
      </p:sp>
      <p:graphicFrame>
        <p:nvGraphicFramePr>
          <p:cNvPr id="7" name="Content Placeholder 7" descr="Table is accessible to screen readers">
            <a:extLst>
              <a:ext uri="{FF2B5EF4-FFF2-40B4-BE49-F238E27FC236}">
                <a16:creationId xmlns:a16="http://schemas.microsoft.com/office/drawing/2014/main" id="{E32BF7CD-D03B-46E3-A4E1-264C76069555}"/>
              </a:ext>
            </a:extLst>
          </p:cNvPr>
          <p:cNvGraphicFramePr>
            <a:graphicFrameLocks noGrp="1"/>
          </p:cNvGraphicFramePr>
          <p:nvPr>
            <p:ph sz="quarter" idx="17"/>
            <p:extLst>
              <p:ext uri="{D42A27DB-BD31-4B8C-83A1-F6EECF244321}">
                <p14:modId xmlns:p14="http://schemas.microsoft.com/office/powerpoint/2010/main" val="611750827"/>
              </p:ext>
            </p:extLst>
          </p:nvPr>
        </p:nvGraphicFramePr>
        <p:xfrm>
          <a:off x="859620" y="1876098"/>
          <a:ext cx="10472760" cy="4278896"/>
        </p:xfrm>
        <a:graphic>
          <a:graphicData uri="http://schemas.openxmlformats.org/drawingml/2006/table">
            <a:tbl>
              <a:tblPr firstRow="1"/>
              <a:tblGrid>
                <a:gridCol w="2542341">
                  <a:extLst>
                    <a:ext uri="{9D8B030D-6E8A-4147-A177-3AD203B41FA5}">
                      <a16:colId xmlns:a16="http://schemas.microsoft.com/office/drawing/2014/main" val="699174580"/>
                    </a:ext>
                  </a:extLst>
                </a:gridCol>
                <a:gridCol w="3254478">
                  <a:extLst>
                    <a:ext uri="{9D8B030D-6E8A-4147-A177-3AD203B41FA5}">
                      <a16:colId xmlns:a16="http://schemas.microsoft.com/office/drawing/2014/main" val="142253966"/>
                    </a:ext>
                  </a:extLst>
                </a:gridCol>
                <a:gridCol w="4675941">
                  <a:extLst>
                    <a:ext uri="{9D8B030D-6E8A-4147-A177-3AD203B41FA5}">
                      <a16:colId xmlns:a16="http://schemas.microsoft.com/office/drawing/2014/main" val="1326733239"/>
                    </a:ext>
                  </a:extLst>
                </a:gridCol>
              </a:tblGrid>
              <a:tr h="310036">
                <a:tc>
                  <a:txBody>
                    <a:bodyPr/>
                    <a:lstStyle/>
                    <a:p>
                      <a:endParaRPr lang="en-US" sz="1600" b="1" dirty="0">
                        <a:solidFill>
                          <a:srgbClr val="000000"/>
                        </a:solidFill>
                        <a:latin typeface="Arial" panose="020B0604020202020204" pitchFamily="34" charset="0"/>
                        <a:cs typeface="Arial" panose="020B0604020202020204" pitchFamily="34" charset="0"/>
                      </a:endParaRPr>
                    </a:p>
                  </a:txBody>
                  <a:tcPr marL="50383" marR="50383" marT="25192" marB="25192"/>
                </a:tc>
                <a:tc>
                  <a:txBody>
                    <a:bodyPr/>
                    <a:lstStyle/>
                    <a:p>
                      <a:r>
                        <a:rPr lang="en-US" sz="1600" b="1" dirty="0">
                          <a:solidFill>
                            <a:srgbClr val="000000"/>
                          </a:solidFill>
                          <a:latin typeface="Arial" panose="020B0604020202020204" pitchFamily="34" charset="0"/>
                          <a:cs typeface="Arial" panose="020B0604020202020204" pitchFamily="34" charset="0"/>
                        </a:rPr>
                        <a:t>Website builder</a:t>
                      </a:r>
                    </a:p>
                  </a:txBody>
                  <a:tcPr marL="50383" marR="50383" marT="25192" marB="25192"/>
                </a:tc>
                <a:tc>
                  <a:txBody>
                    <a:bodyPr/>
                    <a:lstStyle/>
                    <a:p>
                      <a:r>
                        <a:rPr lang="en-US" sz="1600" b="1" dirty="0">
                          <a:solidFill>
                            <a:srgbClr val="000000"/>
                          </a:solidFill>
                          <a:latin typeface="Arial" panose="020B0604020202020204" pitchFamily="34" charset="0"/>
                          <a:cs typeface="Arial" panose="020B0604020202020204" pitchFamily="34" charset="0"/>
                        </a:rPr>
                        <a:t>Content management system</a:t>
                      </a:r>
                    </a:p>
                  </a:txBody>
                  <a:tcPr marL="50383" marR="50383" marT="25192" marB="25192"/>
                </a:tc>
                <a:extLst>
                  <a:ext uri="{0D108BD9-81ED-4DB2-BD59-A6C34878D82A}">
                    <a16:rowId xmlns:a16="http://schemas.microsoft.com/office/drawing/2014/main" val="56871320"/>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Examples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Google Sites, Wix, Weebly</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WordPress, Drupal</a:t>
                      </a:r>
                    </a:p>
                  </a:txBody>
                  <a:tcPr marL="50383" marR="50383" marT="25192" marB="25192"/>
                </a:tc>
                <a:extLst>
                  <a:ext uri="{0D108BD9-81ED-4DB2-BD59-A6C34878D82A}">
                    <a16:rowId xmlns:a16="http://schemas.microsoft.com/office/drawing/2014/main" val="1815978886"/>
                  </a:ext>
                </a:extLst>
              </a:tr>
              <a:tr h="566980">
                <a:tc>
                  <a:txBody>
                    <a:bodyPr/>
                    <a:lstStyle/>
                    <a:p>
                      <a:r>
                        <a:rPr lang="en-US" sz="1600" b="1" dirty="0">
                          <a:solidFill>
                            <a:srgbClr val="000000"/>
                          </a:solidFill>
                          <a:latin typeface="Arial" panose="020B0604020202020204" pitchFamily="34" charset="0"/>
                          <a:cs typeface="Arial" panose="020B0604020202020204" pitchFamily="34" charset="0"/>
                        </a:rPr>
                        <a:t>Popular uses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Small businesses, personal websites, online stores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Blogs, websites for large businesses or organizations, online stores</a:t>
                      </a:r>
                    </a:p>
                  </a:txBody>
                  <a:tcPr marL="50383" marR="50383" marT="25192" marB="25192"/>
                </a:tc>
                <a:extLst>
                  <a:ext uri="{0D108BD9-81ED-4DB2-BD59-A6C34878D82A}">
                    <a16:rowId xmlns:a16="http://schemas.microsoft.com/office/drawing/2014/main" val="1956256541"/>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Collaboration</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Few contributors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Few or many contributors</a:t>
                      </a:r>
                    </a:p>
                  </a:txBody>
                  <a:tcPr marL="50383" marR="50383" marT="25192" marB="25192"/>
                </a:tc>
                <a:extLst>
                  <a:ext uri="{0D108BD9-81ED-4DB2-BD59-A6C34878D82A}">
                    <a16:rowId xmlns:a16="http://schemas.microsoft.com/office/drawing/2014/main" val="3594507357"/>
                  </a:ext>
                </a:extLst>
              </a:tr>
              <a:tr h="1080868">
                <a:tc>
                  <a:txBody>
                    <a:bodyPr/>
                    <a:lstStyle/>
                    <a:p>
                      <a:r>
                        <a:rPr lang="en-US" sz="1600" b="1" dirty="0">
                          <a:solidFill>
                            <a:srgbClr val="000000"/>
                          </a:solidFill>
                          <a:latin typeface="Arial" panose="020B0604020202020204" pitchFamily="34" charset="0"/>
                          <a:cs typeface="Arial" panose="020B0604020202020204" pitchFamily="34" charset="0"/>
                        </a:rPr>
                        <a:t>Setup required</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Little to none; can get a website up and running quickly</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If self-hosted, need to manage and configure a web server and install software before designing the website, or use a fully hosted version for easier setup</a:t>
                      </a:r>
                    </a:p>
                  </a:txBody>
                  <a:tcPr marL="50383" marR="50383" marT="25192" marB="25192"/>
                </a:tc>
                <a:extLst>
                  <a:ext uri="{0D108BD9-81ED-4DB2-BD59-A6C34878D82A}">
                    <a16:rowId xmlns:a16="http://schemas.microsoft.com/office/drawing/2014/main" val="1282708112"/>
                  </a:ext>
                </a:extLst>
              </a:tr>
              <a:tr h="566980">
                <a:tc>
                  <a:txBody>
                    <a:bodyPr/>
                    <a:lstStyle/>
                    <a:p>
                      <a:r>
                        <a:rPr lang="en-US" sz="1600" b="1" dirty="0">
                          <a:solidFill>
                            <a:srgbClr val="000000"/>
                          </a:solidFill>
                          <a:latin typeface="Arial" panose="020B0604020202020204" pitchFamily="34" charset="0"/>
                          <a:cs typeface="Arial" panose="020B0604020202020204" pitchFamily="34" charset="0"/>
                        </a:rPr>
                        <a:t>Templates and themes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Available from provider</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Available from provider or third-party designers free or for purchase</a:t>
                      </a:r>
                    </a:p>
                  </a:txBody>
                  <a:tcPr marL="50383" marR="50383" marT="25192" marB="25192"/>
                </a:tc>
                <a:extLst>
                  <a:ext uri="{0D108BD9-81ED-4DB2-BD59-A6C34878D82A}">
                    <a16:rowId xmlns:a16="http://schemas.microsoft.com/office/drawing/2014/main" val="982088489"/>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Ease of use</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Enter content in a visual editor</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Enter content in a visual or HTML editor</a:t>
                      </a:r>
                    </a:p>
                  </a:txBody>
                  <a:tcPr marL="50383" marR="50383" marT="25192" marB="25192"/>
                </a:tc>
                <a:extLst>
                  <a:ext uri="{0D108BD9-81ED-4DB2-BD59-A6C34878D82A}">
                    <a16:rowId xmlns:a16="http://schemas.microsoft.com/office/drawing/2014/main" val="82459628"/>
                  </a:ext>
                </a:extLst>
              </a:tr>
              <a:tr h="823924">
                <a:tc>
                  <a:txBody>
                    <a:bodyPr/>
                    <a:lstStyle/>
                    <a:p>
                      <a:r>
                        <a:rPr lang="en-US" sz="1600" b="1" dirty="0">
                          <a:solidFill>
                            <a:srgbClr val="000000"/>
                          </a:solidFill>
                          <a:latin typeface="Arial" panose="020B0604020202020204" pitchFamily="34" charset="0"/>
                          <a:cs typeface="Arial" panose="020B0604020202020204" pitchFamily="34" charset="0"/>
                        </a:rPr>
                        <a:t>Customer support</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Paid subscriptions provide tech support through chat or online forums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Self-hosted CMS users rely on a community of enthusiasts and online resources</a:t>
                      </a:r>
                    </a:p>
                  </a:txBody>
                  <a:tcPr marL="50383" marR="50383" marT="25192" marB="25192"/>
                </a:tc>
                <a:extLst>
                  <a:ext uri="{0D108BD9-81ED-4DB2-BD59-A6C34878D82A}">
                    <a16:rowId xmlns:a16="http://schemas.microsoft.com/office/drawing/2014/main" val="3630702609"/>
                  </a:ext>
                </a:extLst>
              </a:tr>
            </a:tbl>
          </a:graphicData>
        </a:graphic>
      </p:graphicFrame>
    </p:spTree>
    <p:extLst>
      <p:ext uri="{BB962C8B-B14F-4D97-AF65-F5344CB8AC3E}">
        <p14:creationId xmlns:p14="http://schemas.microsoft.com/office/powerpoint/2010/main" val="28157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4513-8571-47C4-BA17-184627580564}"/>
              </a:ext>
            </a:extLst>
          </p:cNvPr>
          <p:cNvSpPr>
            <a:spLocks noGrp="1"/>
          </p:cNvSpPr>
          <p:nvPr>
            <p:ph type="title"/>
          </p:nvPr>
        </p:nvSpPr>
        <p:spPr/>
        <p:txBody>
          <a:bodyPr/>
          <a:lstStyle/>
          <a:p>
            <a:r>
              <a:rPr lang="en-US" dirty="0"/>
              <a:t>Tools for Creating Websites </a:t>
            </a:r>
            <a:r>
              <a:rPr lang="en-US" sz="2400" b="0" dirty="0"/>
              <a:t>(3 of 3)</a:t>
            </a:r>
            <a:endParaRPr lang="en-IN" sz="2400" dirty="0"/>
          </a:p>
        </p:txBody>
      </p:sp>
      <p:sp>
        <p:nvSpPr>
          <p:cNvPr id="3" name="Text Placeholder 2">
            <a:extLst>
              <a:ext uri="{FF2B5EF4-FFF2-40B4-BE49-F238E27FC236}">
                <a16:creationId xmlns:a16="http://schemas.microsoft.com/office/drawing/2014/main" id="{415979EB-1417-447A-9130-C423A5822B6B}"/>
              </a:ext>
            </a:extLst>
          </p:cNvPr>
          <p:cNvSpPr>
            <a:spLocks noGrp="1"/>
          </p:cNvSpPr>
          <p:nvPr>
            <p:ph type="body" sz="quarter" idx="17"/>
          </p:nvPr>
        </p:nvSpPr>
        <p:spPr>
          <a:xfrm>
            <a:off x="743576" y="1289304"/>
            <a:ext cx="10711543" cy="2879573"/>
          </a:xfrm>
        </p:spPr>
        <p:txBody>
          <a:bodyPr/>
          <a:lstStyle/>
          <a:p>
            <a:r>
              <a:rPr lang="en-US" b="1" dirty="0">
                <a:solidFill>
                  <a:srgbClr val="004A78"/>
                </a:solidFill>
                <a:latin typeface="Arial" panose="020B0604020202020204" pitchFamily="34" charset="0"/>
                <a:cs typeface="Arial" panose="020B0604020202020204" pitchFamily="34" charset="0"/>
              </a:rPr>
              <a:t>Text Editor</a:t>
            </a:r>
          </a:p>
          <a:p>
            <a:pPr lvl="1"/>
            <a:r>
              <a:rPr lang="en-US" dirty="0">
                <a:latin typeface="Arial" panose="020B0604020202020204" pitchFamily="34" charset="0"/>
                <a:cs typeface="Arial" panose="020B0604020202020204" pitchFamily="34" charset="0"/>
              </a:rPr>
              <a:t>Can be used to type code for a website</a:t>
            </a:r>
          </a:p>
          <a:p>
            <a:r>
              <a:rPr lang="en-US" b="1" dirty="0">
                <a:solidFill>
                  <a:srgbClr val="004A78"/>
                </a:solidFill>
                <a:latin typeface="Arial" panose="020B0604020202020204" pitchFamily="34" charset="0"/>
                <a:cs typeface="Arial" panose="020B0604020202020204" pitchFamily="34" charset="0"/>
              </a:rPr>
              <a:t>Integrated Development Environment (I</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D</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E)</a:t>
            </a:r>
          </a:p>
          <a:p>
            <a:pPr lvl="1"/>
            <a:r>
              <a:rPr lang="en-US" dirty="0">
                <a:latin typeface="Arial" panose="020B0604020202020204" pitchFamily="34" charset="0"/>
                <a:cs typeface="Arial" panose="020B0604020202020204" pitchFamily="34" charset="0"/>
              </a:rPr>
              <a:t>Combines advanced code editing and debugging, file management, and publishing tools to simplify the process of developing websites and applications</a:t>
            </a:r>
          </a:p>
          <a:p>
            <a:pPr lvl="1"/>
            <a:r>
              <a:rPr lang="en-US" dirty="0">
                <a:latin typeface="Arial" panose="020B0604020202020204" pitchFamily="34" charset="0"/>
                <a:cs typeface="Arial" panose="020B0604020202020204" pitchFamily="34" charset="0"/>
              </a:rPr>
              <a:t>Most contain a </a:t>
            </a:r>
            <a:r>
              <a:rPr lang="en-US" b="1" dirty="0">
                <a:solidFill>
                  <a:srgbClr val="004A78"/>
                </a:solidFill>
                <a:latin typeface="Arial" panose="020B0604020202020204" pitchFamily="34" charset="0"/>
                <a:cs typeface="Arial" panose="020B0604020202020204" pitchFamily="34" charset="0"/>
              </a:rPr>
              <a:t>code editor</a:t>
            </a:r>
          </a:p>
          <a:p>
            <a:pPr lvl="1"/>
            <a:r>
              <a:rPr lang="en-US" dirty="0">
                <a:latin typeface="Arial" panose="020B0604020202020204" pitchFamily="34" charset="0"/>
                <a:cs typeface="Arial" panose="020B0604020202020204" pitchFamily="34" charset="0"/>
              </a:rPr>
              <a:t>Stores files and folders in your website in a </a:t>
            </a:r>
            <a:r>
              <a:rPr lang="en-US" b="1" dirty="0">
                <a:solidFill>
                  <a:srgbClr val="004A78"/>
                </a:solidFill>
                <a:latin typeface="Arial" panose="020B0604020202020204" pitchFamily="34" charset="0"/>
                <a:cs typeface="Arial" panose="020B0604020202020204" pitchFamily="34" charset="0"/>
              </a:rPr>
              <a:t>project</a:t>
            </a:r>
          </a:p>
        </p:txBody>
      </p:sp>
      <p:pic>
        <p:nvPicPr>
          <p:cNvPr id="8" name="Content Placeholder 7" descr="The Notepad text editor on the left displays HTML code, and this same code is displayed in the WebStorm IDE on the right. In both Notepad and WebStorm, the code appears in monospaced font, but WebStorm provides many extra tools to assist in coding. WebStorm includes a code editor screen, where the code appears in different colors than typed-in content, and line numbers locate the code in the file. A navigation pane on the left shows website project files and folders, and tabs along the top of the code display allow you to switch between files. WebStorm also includes preview buttons to display your webpage in different browsers, and coding hints. You also can collapse tags in WebStorm to follow the code more easily. ">
            <a:extLst>
              <a:ext uri="{FF2B5EF4-FFF2-40B4-BE49-F238E27FC236}">
                <a16:creationId xmlns:a16="http://schemas.microsoft.com/office/drawing/2014/main" id="{BB88D5A2-96BD-480E-9FBD-973B9C78A6F7}"/>
              </a:ext>
            </a:extLst>
          </p:cNvPr>
          <p:cNvPicPr>
            <a:picLocks noGrp="1" noChangeAspect="1"/>
          </p:cNvPicPr>
          <p:nvPr>
            <p:ph sz="quarter" idx="18"/>
          </p:nvPr>
        </p:nvPicPr>
        <p:blipFill>
          <a:blip r:embed="rId2"/>
          <a:stretch>
            <a:fillRect/>
          </a:stretch>
        </p:blipFill>
        <p:spPr>
          <a:xfrm>
            <a:off x="1721236" y="4211391"/>
            <a:ext cx="3322583" cy="1999004"/>
          </a:xfrm>
        </p:spPr>
      </p:pic>
      <p:pic>
        <p:nvPicPr>
          <p:cNvPr id="10" name="Content Placeholder 9" descr="A DreamHost online web hosting control panel has options to manage domains, WordPress sites, mail, billing, and more. From this screen, you also can install many CMS and web applications with one click.">
            <a:extLst>
              <a:ext uri="{FF2B5EF4-FFF2-40B4-BE49-F238E27FC236}">
                <a16:creationId xmlns:a16="http://schemas.microsoft.com/office/drawing/2014/main" id="{F0FB132F-E502-4D9B-9E57-CF000DE6F614}"/>
              </a:ext>
            </a:extLst>
          </p:cNvPr>
          <p:cNvPicPr>
            <a:picLocks noGrp="1" noChangeAspect="1"/>
          </p:cNvPicPr>
          <p:nvPr>
            <p:ph sz="quarter" idx="19"/>
          </p:nvPr>
        </p:nvPicPr>
        <p:blipFill>
          <a:blip r:embed="rId3"/>
          <a:stretch>
            <a:fillRect/>
          </a:stretch>
        </p:blipFill>
        <p:spPr>
          <a:xfrm>
            <a:off x="6147477" y="4309471"/>
            <a:ext cx="4068586" cy="1854209"/>
          </a:xfrm>
        </p:spPr>
      </p:pic>
    </p:spTree>
    <p:extLst>
      <p:ext uri="{BB962C8B-B14F-4D97-AF65-F5344CB8AC3E}">
        <p14:creationId xmlns:p14="http://schemas.microsoft.com/office/powerpoint/2010/main" val="305597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451E-8260-4FAF-8325-CA3FC82A8B0F}"/>
              </a:ext>
            </a:extLst>
          </p:cNvPr>
          <p:cNvSpPr>
            <a:spLocks noGrp="1"/>
          </p:cNvSpPr>
          <p:nvPr>
            <p:ph type="title"/>
          </p:nvPr>
        </p:nvSpPr>
        <p:spPr/>
        <p:txBody>
          <a:bodyPr/>
          <a:lstStyle/>
          <a:p>
            <a:r>
              <a:rPr lang="en-US" dirty="0"/>
              <a:t>Tools for Hosting and Publishing Websites</a:t>
            </a:r>
            <a:endParaRPr lang="en-IN" dirty="0"/>
          </a:p>
        </p:txBody>
      </p:sp>
      <p:sp>
        <p:nvSpPr>
          <p:cNvPr id="3" name="Text Placeholder 2">
            <a:extLst>
              <a:ext uri="{FF2B5EF4-FFF2-40B4-BE49-F238E27FC236}">
                <a16:creationId xmlns:a16="http://schemas.microsoft.com/office/drawing/2014/main" id="{F9AEF4C2-BFE0-45EB-97A2-DEACC7F79FC3}"/>
              </a:ext>
            </a:extLst>
          </p:cNvPr>
          <p:cNvSpPr>
            <a:spLocks noGrp="1"/>
          </p:cNvSpPr>
          <p:nvPr>
            <p:ph type="body" sz="quarter" idx="17"/>
          </p:nvPr>
        </p:nvSpPr>
        <p:spPr>
          <a:xfrm>
            <a:off x="740228" y="1289304"/>
            <a:ext cx="10711543" cy="4394200"/>
          </a:xfrm>
        </p:spPr>
        <p:txBody>
          <a:bodyPr/>
          <a:lstStyle/>
          <a:p>
            <a:r>
              <a:rPr lang="en-US" dirty="0">
                <a:latin typeface="Arial" panose="020B0604020202020204" pitchFamily="34" charset="0"/>
                <a:cs typeface="Arial" panose="020B0604020202020204" pitchFamily="34" charset="0"/>
              </a:rPr>
              <a:t>Select a domain name, perhaps for purchase from a </a:t>
            </a:r>
            <a:r>
              <a:rPr lang="en-US" b="1" dirty="0">
                <a:latin typeface="Arial" panose="020B0604020202020204" pitchFamily="34" charset="0"/>
                <a:cs typeface="Arial" panose="020B0604020202020204" pitchFamily="34" charset="0"/>
              </a:rPr>
              <a:t>domain registrar</a:t>
            </a:r>
          </a:p>
          <a:p>
            <a:r>
              <a:rPr lang="en-US" dirty="0">
                <a:latin typeface="Arial" panose="020B0604020202020204" pitchFamily="34" charset="0"/>
                <a:cs typeface="Arial" panose="020B0604020202020204" pitchFamily="34" charset="0"/>
              </a:rPr>
              <a:t>When selecting a domain host:</a:t>
            </a:r>
          </a:p>
          <a:p>
            <a:pPr lvl="1"/>
            <a:r>
              <a:rPr lang="en-US" dirty="0">
                <a:latin typeface="Arial" panose="020B0604020202020204" pitchFamily="34" charset="0"/>
                <a:cs typeface="Arial" panose="020B0604020202020204" pitchFamily="34" charset="0"/>
              </a:rPr>
              <a:t>Determine the amount of disk space needed</a:t>
            </a:r>
          </a:p>
          <a:p>
            <a:pPr lvl="1"/>
            <a:r>
              <a:rPr lang="en-US" dirty="0">
                <a:latin typeface="Arial" panose="020B0604020202020204" pitchFamily="34" charset="0"/>
                <a:cs typeface="Arial" panose="020B0604020202020204" pitchFamily="34" charset="0"/>
              </a:rPr>
              <a:t>Determine the amount of bandwidth needed</a:t>
            </a:r>
          </a:p>
          <a:p>
            <a:pPr lvl="1"/>
            <a:r>
              <a:rPr lang="en-US" dirty="0">
                <a:latin typeface="Arial" panose="020B0604020202020204" pitchFamily="34" charset="0"/>
                <a:cs typeface="Arial" panose="020B0604020202020204" pitchFamily="34" charset="0"/>
              </a:rPr>
              <a:t>Be sure that the operating system is compatible with software you want to host on the server</a:t>
            </a:r>
          </a:p>
          <a:p>
            <a:pPr lvl="1"/>
            <a:r>
              <a:rPr lang="en-US" dirty="0">
                <a:latin typeface="Arial" panose="020B0604020202020204" pitchFamily="34" charset="0"/>
                <a:cs typeface="Arial" panose="020B0604020202020204" pitchFamily="34" charset="0"/>
              </a:rPr>
              <a:t>Check the host’s reliability (</a:t>
            </a:r>
            <a:r>
              <a:rPr lang="en-US" b="1" dirty="0">
                <a:solidFill>
                  <a:srgbClr val="004A78"/>
                </a:solidFill>
                <a:latin typeface="Arial" panose="020B0604020202020204" pitchFamily="34" charset="0"/>
                <a:cs typeface="Arial" panose="020B0604020202020204" pitchFamily="34" charset="0"/>
              </a:rPr>
              <a:t>uptime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3371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8797-9D17-404B-95C3-0C9CB9DB372B}"/>
              </a:ext>
            </a:extLst>
          </p:cNvPr>
          <p:cNvSpPr>
            <a:spLocks noGrp="1"/>
          </p:cNvSpPr>
          <p:nvPr>
            <p:ph type="title"/>
          </p:nvPr>
        </p:nvSpPr>
        <p:spPr/>
        <p:txBody>
          <a:bodyPr/>
          <a:lstStyle/>
          <a:p>
            <a:r>
              <a:rPr lang="en-US" dirty="0"/>
              <a:t>Manage Websites Using Analytics and Data Tools</a:t>
            </a:r>
            <a:endParaRPr lang="en-IN" dirty="0"/>
          </a:p>
        </p:txBody>
      </p:sp>
      <p:sp>
        <p:nvSpPr>
          <p:cNvPr id="3" name="Text Placeholder 2">
            <a:extLst>
              <a:ext uri="{FF2B5EF4-FFF2-40B4-BE49-F238E27FC236}">
                <a16:creationId xmlns:a16="http://schemas.microsoft.com/office/drawing/2014/main" id="{2B519F56-952F-4D81-A06F-605EDEB18169}"/>
              </a:ext>
            </a:extLst>
          </p:cNvPr>
          <p:cNvSpPr>
            <a:spLocks noGrp="1"/>
          </p:cNvSpPr>
          <p:nvPr>
            <p:ph type="body" sz="quarter" idx="17"/>
          </p:nvPr>
        </p:nvSpPr>
        <p:spPr>
          <a:xfrm>
            <a:off x="743576" y="1289305"/>
            <a:ext cx="10711543" cy="922954"/>
          </a:xfrm>
        </p:spPr>
        <p:txBody>
          <a:bodyPr/>
          <a:lstStyle/>
          <a:p>
            <a:r>
              <a:rPr lang="en-US" dirty="0"/>
              <a:t>Use analytics tools and track website usage</a:t>
            </a:r>
          </a:p>
          <a:p>
            <a:r>
              <a:rPr lang="en-US" dirty="0"/>
              <a:t>Leverage XML to update and structure data</a:t>
            </a:r>
          </a:p>
        </p:txBody>
      </p:sp>
      <p:pic>
        <p:nvPicPr>
          <p:cNvPr id="8" name="Content Placeholder 7" descr="A sample Google Analytics screen graphically reports and analyzes data about website traffic. A world map shows website visitors by location, and a line graph shows visitors between October and December. Statistics include the total number of site visitors, a pie chart showing new and returning visitors, the number of pages viewed, visit duration, and the types of devices used.">
            <a:extLst>
              <a:ext uri="{FF2B5EF4-FFF2-40B4-BE49-F238E27FC236}">
                <a16:creationId xmlns:a16="http://schemas.microsoft.com/office/drawing/2014/main" id="{035F05B4-4965-4EE1-975F-3D4B103863E5}"/>
              </a:ext>
            </a:extLst>
          </p:cNvPr>
          <p:cNvPicPr>
            <a:picLocks noGrp="1" noChangeAspect="1"/>
          </p:cNvPicPr>
          <p:nvPr>
            <p:ph sz="quarter" idx="18"/>
          </p:nvPr>
        </p:nvPicPr>
        <p:blipFill>
          <a:blip r:embed="rId2"/>
          <a:stretch>
            <a:fillRect/>
          </a:stretch>
        </p:blipFill>
        <p:spPr>
          <a:xfrm>
            <a:off x="885258" y="2463410"/>
            <a:ext cx="5741789" cy="3238002"/>
          </a:xfrm>
        </p:spPr>
      </p:pic>
      <p:pic>
        <p:nvPicPr>
          <p:cNvPr id="10" name="Content Placeholder 9" descr="A Microsoft Access database table from a pet daycare center is shown at the top, with data on pets and owners. The data from this database was exported to an XML file, shown below the database. The XML file represents the data using custom tags corresponding to the table and column names in the database. At the top of the XML file, styles are added to specify how the data should appear in a browser. To the right of the database and XML screenshots, two browser screenshots show how you can apply different styles and formats to XML data to display it in a browser. One screen shows data about animals and their owners formatted as a bulleted list, and another screen shows the same data formatted as a table.">
            <a:extLst>
              <a:ext uri="{FF2B5EF4-FFF2-40B4-BE49-F238E27FC236}">
                <a16:creationId xmlns:a16="http://schemas.microsoft.com/office/drawing/2014/main" id="{EC6E2FFE-1D67-4E12-99E0-73369C80BFD9}"/>
              </a:ext>
            </a:extLst>
          </p:cNvPr>
          <p:cNvPicPr>
            <a:picLocks noGrp="1" noChangeAspect="1"/>
          </p:cNvPicPr>
          <p:nvPr>
            <p:ph sz="quarter" idx="19"/>
          </p:nvPr>
        </p:nvPicPr>
        <p:blipFill>
          <a:blip r:embed="rId3"/>
          <a:stretch>
            <a:fillRect/>
          </a:stretch>
        </p:blipFill>
        <p:spPr>
          <a:xfrm>
            <a:off x="6896857" y="2579894"/>
            <a:ext cx="4614939" cy="3169933"/>
          </a:xfrm>
        </p:spPr>
      </p:pic>
    </p:spTree>
    <p:extLst>
      <p:ext uri="{BB962C8B-B14F-4D97-AF65-F5344CB8AC3E}">
        <p14:creationId xmlns:p14="http://schemas.microsoft.com/office/powerpoint/2010/main" val="8148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48BA-ADCD-4F34-AE2B-BB0C92284461}"/>
              </a:ext>
            </a:extLst>
          </p:cNvPr>
          <p:cNvSpPr>
            <a:spLocks noGrp="1"/>
          </p:cNvSpPr>
          <p:nvPr>
            <p:ph type="title"/>
          </p:nvPr>
        </p:nvSpPr>
        <p:spPr/>
        <p:txBody>
          <a:bodyPr/>
          <a:lstStyle/>
          <a:p>
            <a:r>
              <a:rPr lang="en-US" dirty="0"/>
              <a:t>Use Analytics Tools and Track Website Usage</a:t>
            </a:r>
            <a:endParaRPr lang="en-IN" dirty="0"/>
          </a:p>
        </p:txBody>
      </p:sp>
      <p:sp>
        <p:nvSpPr>
          <p:cNvPr id="3" name="Text Placeholder 2">
            <a:extLst>
              <a:ext uri="{FF2B5EF4-FFF2-40B4-BE49-F238E27FC236}">
                <a16:creationId xmlns:a16="http://schemas.microsoft.com/office/drawing/2014/main" id="{FBA480B7-21ED-447B-AD94-5C99C79BEED1}"/>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Website analytics </a:t>
            </a:r>
            <a:r>
              <a:rPr lang="en-US" dirty="0">
                <a:latin typeface="Arial" panose="020B0604020202020204" pitchFamily="34" charset="0"/>
                <a:cs typeface="Arial" panose="020B0604020202020204" pitchFamily="34" charset="0"/>
              </a:rPr>
              <a:t>help one to understand how people use a website</a:t>
            </a:r>
          </a:p>
          <a:p>
            <a:pPr lvl="1"/>
            <a:r>
              <a:rPr lang="en-US" dirty="0">
                <a:latin typeface="Arial" panose="020B0604020202020204" pitchFamily="34" charset="0"/>
                <a:cs typeface="Arial" panose="020B0604020202020204" pitchFamily="34" charset="0"/>
              </a:rPr>
              <a:t>Who visitors are</a:t>
            </a:r>
          </a:p>
          <a:p>
            <a:pPr lvl="1"/>
            <a:r>
              <a:rPr lang="en-US" dirty="0">
                <a:latin typeface="Arial" panose="020B0604020202020204" pitchFamily="34" charset="0"/>
                <a:cs typeface="Arial" panose="020B0604020202020204" pitchFamily="34" charset="0"/>
              </a:rPr>
              <a:t>Where they are coming from</a:t>
            </a:r>
          </a:p>
          <a:p>
            <a:pPr lvl="1"/>
            <a:r>
              <a:rPr lang="en-US" dirty="0">
                <a:latin typeface="Arial" panose="020B0604020202020204" pitchFamily="34" charset="0"/>
                <a:cs typeface="Arial" panose="020B0604020202020204" pitchFamily="34" charset="0"/>
              </a:rPr>
              <a:t>How they interact with the site</a:t>
            </a:r>
          </a:p>
          <a:p>
            <a:r>
              <a:rPr lang="en-US" dirty="0">
                <a:latin typeface="Arial" panose="020B0604020202020204" pitchFamily="34" charset="0"/>
                <a:cs typeface="Arial" panose="020B0604020202020204" pitchFamily="34" charset="0"/>
              </a:rPr>
              <a:t>Google Analytics</a:t>
            </a:r>
          </a:p>
        </p:txBody>
      </p:sp>
    </p:spTree>
    <p:extLst>
      <p:ext uri="{BB962C8B-B14F-4D97-AF65-F5344CB8AC3E}">
        <p14:creationId xmlns:p14="http://schemas.microsoft.com/office/powerpoint/2010/main" val="30413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0653-4120-4AC3-B16E-6D3A5247D7DA}"/>
              </a:ext>
            </a:extLst>
          </p:cNvPr>
          <p:cNvSpPr>
            <a:spLocks noGrp="1"/>
          </p:cNvSpPr>
          <p:nvPr>
            <p:ph type="title"/>
          </p:nvPr>
        </p:nvSpPr>
        <p:spPr/>
        <p:txBody>
          <a:bodyPr/>
          <a:lstStyle/>
          <a:p>
            <a:r>
              <a:rPr lang="en-US" dirty="0"/>
              <a:t>Leverage XML to Update and Structure Data</a:t>
            </a:r>
            <a:endParaRPr lang="en-IN" dirty="0"/>
          </a:p>
        </p:txBody>
      </p:sp>
      <p:sp>
        <p:nvSpPr>
          <p:cNvPr id="4" name="Content Placeholder 3">
            <a:extLst>
              <a:ext uri="{FF2B5EF4-FFF2-40B4-BE49-F238E27FC236}">
                <a16:creationId xmlns:a16="http://schemas.microsoft.com/office/drawing/2014/main" id="{7B017436-8F5A-4611-8B46-6305FF1D07BA}"/>
              </a:ext>
            </a:extLst>
          </p:cNvPr>
          <p:cNvSpPr>
            <a:spLocks noGrp="1"/>
          </p:cNvSpPr>
          <p:nvPr>
            <p:ph sz="quarter" idx="16"/>
          </p:nvPr>
        </p:nvSpPr>
        <p:spPr>
          <a:xfrm>
            <a:off x="742950" y="1289051"/>
            <a:ext cx="10712450" cy="410440"/>
          </a:xfrm>
        </p:spPr>
        <p:txBody>
          <a:bodyPr/>
          <a:lstStyle/>
          <a:p>
            <a:r>
              <a:rPr lang="en-US" b="1" dirty="0"/>
              <a:t>Table 9-2:</a:t>
            </a:r>
            <a:r>
              <a:rPr lang="en-US" dirty="0"/>
              <a:t> HTML Compared to XML</a:t>
            </a:r>
          </a:p>
        </p:txBody>
      </p:sp>
      <p:graphicFrame>
        <p:nvGraphicFramePr>
          <p:cNvPr id="6" name="Content Placeholder 5" descr="Table is accessible to screen readers">
            <a:extLst>
              <a:ext uri="{FF2B5EF4-FFF2-40B4-BE49-F238E27FC236}">
                <a16:creationId xmlns:a16="http://schemas.microsoft.com/office/drawing/2014/main" id="{AB252D46-B413-4BBF-9AB2-03B3A94EC792}"/>
              </a:ext>
            </a:extLst>
          </p:cNvPr>
          <p:cNvGraphicFramePr>
            <a:graphicFrameLocks noGrp="1"/>
          </p:cNvGraphicFramePr>
          <p:nvPr>
            <p:ph sz="quarter" idx="17"/>
            <p:extLst>
              <p:ext uri="{D42A27DB-BD31-4B8C-83A1-F6EECF244321}">
                <p14:modId xmlns:p14="http://schemas.microsoft.com/office/powerpoint/2010/main" val="1216390150"/>
              </p:ext>
            </p:extLst>
          </p:nvPr>
        </p:nvGraphicFramePr>
        <p:xfrm>
          <a:off x="2152650" y="1951313"/>
          <a:ext cx="7886700" cy="3164236"/>
        </p:xfrm>
        <a:graphic>
          <a:graphicData uri="http://schemas.openxmlformats.org/drawingml/2006/table">
            <a:tbl>
              <a:tblPr firstRow="1"/>
              <a:tblGrid>
                <a:gridCol w="3943350">
                  <a:extLst>
                    <a:ext uri="{9D8B030D-6E8A-4147-A177-3AD203B41FA5}">
                      <a16:colId xmlns:a16="http://schemas.microsoft.com/office/drawing/2014/main" val="1022279872"/>
                    </a:ext>
                  </a:extLst>
                </a:gridCol>
                <a:gridCol w="3943350">
                  <a:extLst>
                    <a:ext uri="{9D8B030D-6E8A-4147-A177-3AD203B41FA5}">
                      <a16:colId xmlns:a16="http://schemas.microsoft.com/office/drawing/2014/main" val="3994484605"/>
                    </a:ext>
                  </a:extLst>
                </a:gridCol>
              </a:tblGrid>
              <a:tr h="408289">
                <a:tc>
                  <a:txBody>
                    <a:bodyPr/>
                    <a:lstStyle/>
                    <a:p>
                      <a:r>
                        <a:rPr lang="en-US" sz="1800" b="1" dirty="0">
                          <a:solidFill>
                            <a:srgbClr val="000000"/>
                          </a:solidFill>
                          <a:latin typeface="Arial" panose="020B0604020202020204" pitchFamily="34" charset="0"/>
                          <a:cs typeface="Arial" panose="020B0604020202020204" pitchFamily="34" charset="0"/>
                        </a:rPr>
                        <a:t>HTML</a:t>
                      </a:r>
                    </a:p>
                  </a:txBody>
                  <a:tcPr marT="46639" marB="46639"/>
                </a:tc>
                <a:tc>
                  <a:txBody>
                    <a:bodyPr/>
                    <a:lstStyle/>
                    <a:p>
                      <a:r>
                        <a:rPr lang="en-US" sz="1800" b="1" dirty="0">
                          <a:solidFill>
                            <a:srgbClr val="000000"/>
                          </a:solidFill>
                          <a:latin typeface="Arial" panose="020B0604020202020204" pitchFamily="34" charset="0"/>
                          <a:cs typeface="Arial" panose="020B0604020202020204" pitchFamily="34" charset="0"/>
                        </a:rPr>
                        <a:t>XML</a:t>
                      </a:r>
                    </a:p>
                  </a:txBody>
                  <a:tcPr marT="46639" marB="46639"/>
                </a:tc>
                <a:extLst>
                  <a:ext uri="{0D108BD9-81ED-4DB2-BD59-A6C34878D82A}">
                    <a16:rowId xmlns:a16="http://schemas.microsoft.com/office/drawing/2014/main" val="420353226"/>
                  </a:ext>
                </a:extLst>
              </a:tr>
              <a:tr h="714505">
                <a:tc>
                  <a:txBody>
                    <a:bodyPr/>
                    <a:lstStyle/>
                    <a:p>
                      <a:r>
                        <a:rPr lang="en-US" sz="1800" dirty="0">
                          <a:solidFill>
                            <a:srgbClr val="000000"/>
                          </a:solidFill>
                          <a:latin typeface="Arial" panose="020B0604020202020204" pitchFamily="34" charset="0"/>
                          <a:cs typeface="Arial" panose="020B0604020202020204" pitchFamily="34" charset="0"/>
                        </a:rPr>
                        <a:t>Describes content and how to present it in a browser</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Describes data without specifying how it will be presented</a:t>
                      </a:r>
                    </a:p>
                  </a:txBody>
                  <a:tcPr marT="46639" marB="46639"/>
                </a:tc>
                <a:extLst>
                  <a:ext uri="{0D108BD9-81ED-4DB2-BD59-A6C34878D82A}">
                    <a16:rowId xmlns:a16="http://schemas.microsoft.com/office/drawing/2014/main" val="2194319801"/>
                  </a:ext>
                </a:extLst>
              </a:tr>
              <a:tr h="714505">
                <a:tc>
                  <a:txBody>
                    <a:bodyPr/>
                    <a:lstStyle/>
                    <a:p>
                      <a:r>
                        <a:rPr lang="en-US" sz="1800" dirty="0">
                          <a:solidFill>
                            <a:srgbClr val="000000"/>
                          </a:solidFill>
                          <a:latin typeface="Arial" panose="020B0604020202020204" pitchFamily="34" charset="0"/>
                          <a:cs typeface="Arial" panose="020B0604020202020204" pitchFamily="34" charset="0"/>
                        </a:rPr>
                        <a:t>Stores layout information in a text format for a browser to interpret</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Stores data in a text format to share between applications</a:t>
                      </a:r>
                    </a:p>
                  </a:txBody>
                  <a:tcPr marT="46639" marB="46639"/>
                </a:tc>
                <a:extLst>
                  <a:ext uri="{0D108BD9-81ED-4DB2-BD59-A6C34878D82A}">
                    <a16:rowId xmlns:a16="http://schemas.microsoft.com/office/drawing/2014/main" val="3249299840"/>
                  </a:ext>
                </a:extLst>
              </a:tr>
              <a:tr h="1326937">
                <a:tc>
                  <a:txBody>
                    <a:bodyPr/>
                    <a:lstStyle/>
                    <a:p>
                      <a:r>
                        <a:rPr lang="en-US" sz="1800" dirty="0">
                          <a:solidFill>
                            <a:srgbClr val="000000"/>
                          </a:solidFill>
                          <a:latin typeface="Arial" panose="020B0604020202020204" pitchFamily="34" charset="0"/>
                          <a:cs typeface="Arial" panose="020B0604020202020204" pitchFamily="34" charset="0"/>
                        </a:rPr>
                        <a:t>Predefined tags describe placement of content on a webpage as a paragraphs, links, headings, images, and other elements</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Customized tags describe data in context (LastName, FirstName, AnimalName, AnimalBreed, AnimalType)</a:t>
                      </a:r>
                    </a:p>
                  </a:txBody>
                  <a:tcPr marT="46639" marB="46639"/>
                </a:tc>
                <a:extLst>
                  <a:ext uri="{0D108BD9-81ED-4DB2-BD59-A6C34878D82A}">
                    <a16:rowId xmlns:a16="http://schemas.microsoft.com/office/drawing/2014/main" val="2722409610"/>
                  </a:ext>
                </a:extLst>
              </a:tr>
            </a:tbl>
          </a:graphicData>
        </a:graphic>
      </p:graphicFrame>
    </p:spTree>
    <p:extLst>
      <p:ext uri="{BB962C8B-B14F-4D97-AF65-F5344CB8AC3E}">
        <p14:creationId xmlns:p14="http://schemas.microsoft.com/office/powerpoint/2010/main" val="278021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0B78-9D0C-4A28-8A7C-06A09314AC18}"/>
              </a:ext>
            </a:extLst>
          </p:cNvPr>
          <p:cNvSpPr>
            <a:spLocks noGrp="1"/>
          </p:cNvSpPr>
          <p:nvPr>
            <p:ph type="title"/>
          </p:nvPr>
        </p:nvSpPr>
        <p:spPr/>
        <p:txBody>
          <a:bodyPr/>
          <a:lstStyle/>
          <a:p>
            <a:r>
              <a:rPr lang="en-US" dirty="0"/>
              <a:t>Code and Publish a Website</a:t>
            </a:r>
            <a:endParaRPr lang="en-IN" dirty="0"/>
          </a:p>
        </p:txBody>
      </p:sp>
      <p:sp>
        <p:nvSpPr>
          <p:cNvPr id="3" name="Text Placeholder 2">
            <a:extLst>
              <a:ext uri="{FF2B5EF4-FFF2-40B4-BE49-F238E27FC236}">
                <a16:creationId xmlns:a16="http://schemas.microsoft.com/office/drawing/2014/main" id="{7BEE5A5A-C449-4C23-A0EC-063DCB19C5DA}"/>
              </a:ext>
            </a:extLst>
          </p:cNvPr>
          <p:cNvSpPr>
            <a:spLocks noGrp="1"/>
          </p:cNvSpPr>
          <p:nvPr>
            <p:ph type="body" sz="quarter" idx="17"/>
          </p:nvPr>
        </p:nvSpPr>
        <p:spPr>
          <a:xfrm>
            <a:off x="743576" y="1289304"/>
            <a:ext cx="10711543" cy="811772"/>
          </a:xfrm>
        </p:spPr>
        <p:txBody>
          <a:bodyPr/>
          <a:lstStyle/>
          <a:p>
            <a:r>
              <a:rPr lang="en-US" dirty="0"/>
              <a:t>Describe steps involved when coding and publishing a website</a:t>
            </a:r>
          </a:p>
          <a:p>
            <a:r>
              <a:rPr lang="en-US" dirty="0"/>
              <a:t>Code a website</a:t>
            </a:r>
          </a:p>
        </p:txBody>
      </p:sp>
      <p:pic>
        <p:nvPicPr>
          <p:cNvPr id="8" name="Content Placeholder 7" descr="The Café Unlimited home page (a) and breakfast page (b) text from the previous figure are shown in two forms: in a  code editor with HTML tags (on the left) and as this code would be shown in a browser (on the right). In the code editor, all of the home page and breakfast page text is contained between the begin body &lt;body&gt; and end body &lt;/body&gt; tags. For each page, the text is displayed in a browser as one long paragraph with no line breaks or formatting.">
            <a:extLst>
              <a:ext uri="{FF2B5EF4-FFF2-40B4-BE49-F238E27FC236}">
                <a16:creationId xmlns:a16="http://schemas.microsoft.com/office/drawing/2014/main" id="{7488B572-FB4A-4907-94F6-5BAFC016AFD6}"/>
              </a:ext>
            </a:extLst>
          </p:cNvPr>
          <p:cNvPicPr>
            <a:picLocks noGrp="1" noChangeAspect="1"/>
          </p:cNvPicPr>
          <p:nvPr>
            <p:ph sz="quarter" idx="18"/>
          </p:nvPr>
        </p:nvPicPr>
        <p:blipFill>
          <a:blip r:embed="rId2"/>
          <a:stretch>
            <a:fillRect/>
          </a:stretch>
        </p:blipFill>
        <p:spPr>
          <a:xfrm>
            <a:off x="3927829" y="2161883"/>
            <a:ext cx="3766532" cy="4013526"/>
          </a:xfrm>
        </p:spPr>
      </p:pic>
    </p:spTree>
    <p:extLst>
      <p:ext uri="{BB962C8B-B14F-4D97-AF65-F5344CB8AC3E}">
        <p14:creationId xmlns:p14="http://schemas.microsoft.com/office/powerpoint/2010/main" val="318261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38BA-6AE3-4D27-9000-F0A06C40857D}"/>
              </a:ext>
            </a:extLst>
          </p:cNvPr>
          <p:cNvSpPr>
            <a:spLocks noGrp="1"/>
          </p:cNvSpPr>
          <p:nvPr>
            <p:ph type="title"/>
          </p:nvPr>
        </p:nvSpPr>
        <p:spPr>
          <a:xfrm>
            <a:off x="838199" y="365125"/>
            <a:ext cx="10616919" cy="672105"/>
          </a:xfrm>
        </p:spPr>
        <p:txBody>
          <a:bodyPr/>
          <a:lstStyle/>
          <a:p>
            <a:r>
              <a:rPr lang="en-US" sz="3200" dirty="0"/>
              <a:t>Steps Involved When Coding and Publishing a Website</a:t>
            </a:r>
            <a:endParaRPr lang="en-IN" sz="3200" dirty="0"/>
          </a:p>
        </p:txBody>
      </p:sp>
      <p:sp>
        <p:nvSpPr>
          <p:cNvPr id="3" name="Text Placeholder 2">
            <a:extLst>
              <a:ext uri="{FF2B5EF4-FFF2-40B4-BE49-F238E27FC236}">
                <a16:creationId xmlns:a16="http://schemas.microsoft.com/office/drawing/2014/main" id="{095B67EC-6686-4A64-9635-847F1A5163E3}"/>
              </a:ext>
            </a:extLst>
          </p:cNvPr>
          <p:cNvSpPr>
            <a:spLocks noGrp="1"/>
          </p:cNvSpPr>
          <p:nvPr>
            <p:ph type="body" sz="quarter" idx="17"/>
          </p:nvPr>
        </p:nvSpPr>
        <p:spPr>
          <a:xfrm>
            <a:off x="743576" y="1289303"/>
            <a:ext cx="10711543" cy="4619883"/>
          </a:xfrm>
        </p:spPr>
        <p:txBody>
          <a:bodyPr/>
          <a:lstStyle/>
          <a:p>
            <a:pPr marL="0" indent="0">
              <a:buNone/>
            </a:pPr>
            <a:r>
              <a:rPr lang="en-US" dirty="0">
                <a:latin typeface="Arial" panose="020B0604020202020204" pitchFamily="34" charset="0"/>
                <a:cs typeface="Arial" panose="020B0604020202020204" pitchFamily="34" charset="0"/>
              </a:rPr>
              <a:t>Steps to code and </a:t>
            </a:r>
            <a:r>
              <a:rPr lang="en-US" b="1" dirty="0">
                <a:solidFill>
                  <a:srgbClr val="004A78"/>
                </a:solidFill>
                <a:latin typeface="Arial" panose="020B0604020202020204" pitchFamily="34" charset="0"/>
                <a:cs typeface="Arial" panose="020B0604020202020204" pitchFamily="34" charset="0"/>
              </a:rPr>
              <a:t>publish</a:t>
            </a:r>
            <a:r>
              <a:rPr lang="en-US" dirty="0">
                <a:latin typeface="Arial" panose="020B0604020202020204" pitchFamily="34" charset="0"/>
                <a:cs typeface="Arial" panose="020B0604020202020204" pitchFamily="34" charset="0"/>
              </a:rPr>
              <a:t> a website:</a:t>
            </a:r>
          </a:p>
          <a:p>
            <a:pPr marL="741600" lvl="1" indent="-403200">
              <a:buFont typeface="+mj-lt"/>
              <a:buAutoNum type="arabicPeriod"/>
            </a:pPr>
            <a:r>
              <a:rPr lang="en-US" dirty="0">
                <a:latin typeface="Arial" panose="020B0604020202020204" pitchFamily="34" charset="0"/>
                <a:cs typeface="Arial" panose="020B0604020202020204" pitchFamily="34" charset="0"/>
              </a:rPr>
              <a:t>Arrange and configure web hosting</a:t>
            </a:r>
          </a:p>
          <a:p>
            <a:pPr marL="741600" lvl="1" indent="-403200">
              <a:buFont typeface="+mj-lt"/>
              <a:buAutoNum type="arabicPeriod"/>
            </a:pPr>
            <a:r>
              <a:rPr lang="en-US" dirty="0">
                <a:latin typeface="Arial" panose="020B0604020202020204" pitchFamily="34" charset="0"/>
                <a:cs typeface="Arial" panose="020B0604020202020204" pitchFamily="34" charset="0"/>
              </a:rPr>
              <a:t>Design the website</a:t>
            </a:r>
          </a:p>
          <a:p>
            <a:pPr marL="741600" lvl="1" indent="-403200">
              <a:buFont typeface="+mj-lt"/>
              <a:buAutoNum type="arabicPeriod"/>
            </a:pPr>
            <a:r>
              <a:rPr lang="en-US" dirty="0">
                <a:latin typeface="Arial" panose="020B0604020202020204" pitchFamily="34" charset="0"/>
                <a:cs typeface="Arial" panose="020B0604020202020204" pitchFamily="34" charset="0"/>
              </a:rPr>
              <a:t>Create or obtain graphics and multimedia</a:t>
            </a:r>
          </a:p>
          <a:p>
            <a:pPr marL="741600" lvl="1" indent="-403200">
              <a:buFont typeface="+mj-lt"/>
              <a:buAutoNum type="arabicPeriod"/>
            </a:pPr>
            <a:r>
              <a:rPr lang="en-US" dirty="0">
                <a:latin typeface="Arial" panose="020B0604020202020204" pitchFamily="34" charset="0"/>
                <a:cs typeface="Arial" panose="020B0604020202020204" pitchFamily="34" charset="0"/>
              </a:rPr>
              <a:t>Code each page</a:t>
            </a:r>
          </a:p>
          <a:p>
            <a:pPr marL="741600" lvl="1" indent="-403200">
              <a:buFont typeface="+mj-lt"/>
              <a:buAutoNum type="arabicPeriod"/>
            </a:pPr>
            <a:r>
              <a:rPr lang="en-US" dirty="0">
                <a:latin typeface="Arial" panose="020B0604020202020204" pitchFamily="34" charset="0"/>
                <a:cs typeface="Arial" panose="020B0604020202020204" pitchFamily="34" charset="0"/>
              </a:rPr>
              <a:t>Preview the website in several browsers and devices with screens of various sizes to make sure the appearance and behavior is correct</a:t>
            </a:r>
          </a:p>
          <a:p>
            <a:pPr marL="741600" lvl="1" indent="-403200">
              <a:buFont typeface="+mj-lt"/>
              <a:buAutoNum type="arabicPeriod"/>
            </a:pPr>
            <a:r>
              <a:rPr lang="en-US" dirty="0">
                <a:latin typeface="Arial" panose="020B0604020202020204" pitchFamily="34" charset="0"/>
                <a:cs typeface="Arial" panose="020B0604020202020204" pitchFamily="34" charset="0"/>
              </a:rPr>
              <a:t>Publish updated the website files to a server with </a:t>
            </a:r>
            <a:r>
              <a:rPr lang="en-US" b="1" dirty="0">
                <a:solidFill>
                  <a:srgbClr val="004A78"/>
                </a:solidFill>
                <a:latin typeface="Arial" panose="020B0604020202020204" pitchFamily="34" charset="0"/>
                <a:cs typeface="Arial" panose="020B0604020202020204" pitchFamily="34" charset="0"/>
              </a:rPr>
              <a:t>F</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T</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P</a:t>
            </a:r>
          </a:p>
          <a:p>
            <a:pPr marL="741600" lvl="1" indent="-403200">
              <a:buFont typeface="+mj-lt"/>
              <a:buAutoNum type="arabicPeriod"/>
            </a:pPr>
            <a:r>
              <a:rPr lang="en-US" dirty="0">
                <a:latin typeface="Arial" panose="020B0604020202020204" pitchFamily="34" charset="0"/>
                <a:cs typeface="Arial" panose="020B0604020202020204" pitchFamily="34" charset="0"/>
              </a:rPr>
              <a:t>View the published version of your website in one or more browsers to verify that all the files were updated correctly</a:t>
            </a:r>
          </a:p>
          <a:p>
            <a:pPr marL="741600" lvl="1" indent="-403200">
              <a:buFont typeface="+mj-lt"/>
              <a:buAutoNum type="arabicPeriod"/>
            </a:pPr>
            <a:r>
              <a:rPr lang="en-US" dirty="0">
                <a:latin typeface="Arial" panose="020B0604020202020204" pitchFamily="34" charset="0"/>
                <a:cs typeface="Arial" panose="020B0604020202020204" pitchFamily="34" charset="0"/>
              </a:rPr>
              <a:t>Repeat steps 4–7 as you add more content to your website</a:t>
            </a:r>
          </a:p>
        </p:txBody>
      </p:sp>
    </p:spTree>
    <p:extLst>
      <p:ext uri="{BB962C8B-B14F-4D97-AF65-F5344CB8AC3E}">
        <p14:creationId xmlns:p14="http://schemas.microsoft.com/office/powerpoint/2010/main" val="162912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9</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2182761" y="3206683"/>
            <a:ext cx="8603225" cy="566817"/>
          </a:xfrm>
        </p:spPr>
        <p:txBody>
          <a:bodyPr/>
          <a:lstStyle/>
          <a:p>
            <a:pPr algn="ctr"/>
            <a:r>
              <a:rPr lang="en-IN" sz="3400" b="1" dirty="0">
                <a:solidFill>
                  <a:schemeClr val="bg1"/>
                </a:solidFill>
              </a:rPr>
              <a:t>Web Development</a:t>
            </a:r>
            <a:endParaRPr lang="en-US"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E36B-0092-44C3-AB3E-90BB6D27FB74}"/>
              </a:ext>
            </a:extLst>
          </p:cNvPr>
          <p:cNvSpPr>
            <a:spLocks noGrp="1"/>
          </p:cNvSpPr>
          <p:nvPr>
            <p:ph type="title"/>
          </p:nvPr>
        </p:nvSpPr>
        <p:spPr/>
        <p:txBody>
          <a:bodyPr/>
          <a:lstStyle/>
          <a:p>
            <a:r>
              <a:rPr lang="en-US" dirty="0"/>
              <a:t>Code a Website </a:t>
            </a:r>
            <a:r>
              <a:rPr lang="en-US" sz="2400" b="0" dirty="0"/>
              <a:t>(1 of 2)</a:t>
            </a:r>
            <a:endParaRPr lang="en-IN" sz="2400" dirty="0"/>
          </a:p>
        </p:txBody>
      </p:sp>
      <p:sp>
        <p:nvSpPr>
          <p:cNvPr id="3" name="Text Placeholder 2">
            <a:extLst>
              <a:ext uri="{FF2B5EF4-FFF2-40B4-BE49-F238E27FC236}">
                <a16:creationId xmlns:a16="http://schemas.microsoft.com/office/drawing/2014/main" id="{47FA9EC2-54C7-4016-8C34-081280DE7A00}"/>
              </a:ext>
            </a:extLst>
          </p:cNvPr>
          <p:cNvSpPr>
            <a:spLocks noGrp="1"/>
          </p:cNvSpPr>
          <p:nvPr>
            <p:ph type="body" sz="quarter" idx="17"/>
          </p:nvPr>
        </p:nvSpPr>
        <p:spPr>
          <a:xfrm>
            <a:off x="743576" y="1289304"/>
            <a:ext cx="10711543" cy="1689870"/>
          </a:xfrm>
        </p:spPr>
        <p:txBody>
          <a:bodyPr/>
          <a:lstStyle/>
          <a:p>
            <a:r>
              <a:rPr lang="en-US" dirty="0">
                <a:latin typeface="Arial" panose="020B0604020202020204" pitchFamily="34" charset="0"/>
                <a:cs typeface="Arial" panose="020B0604020202020204" pitchFamily="34" charset="0"/>
              </a:rPr>
              <a:t>HTML tags and attributes: written in lowercase characters, enclosed with angle brackets</a:t>
            </a:r>
          </a:p>
          <a:p>
            <a:r>
              <a:rPr lang="en-US" dirty="0">
                <a:latin typeface="Arial" panose="020B0604020202020204" pitchFamily="34" charset="0"/>
                <a:cs typeface="Arial" panose="020B0604020202020204" pitchFamily="34" charset="0"/>
              </a:rPr>
              <a:t>Structure of an HTML page</a:t>
            </a:r>
          </a:p>
          <a:p>
            <a:r>
              <a:rPr lang="en-US" dirty="0">
                <a:latin typeface="Arial" panose="020B0604020202020204" pitchFamily="34" charset="0"/>
                <a:cs typeface="Arial" panose="020B0604020202020204" pitchFamily="34" charset="0"/>
              </a:rPr>
              <a:t>Webpage files names</a:t>
            </a:r>
          </a:p>
        </p:txBody>
      </p:sp>
      <p:pic>
        <p:nvPicPr>
          <p:cNvPr id="8" name="Content Placeholder 7" descr="The HTML structure for a basic webpage is shown. Each line of code is enclosed in angle brackets. The first line of code is the 'DOCTYPE html' tag that indicates this is an HTML 5 webpage. The next line is the opening html tag, which is the word 'html' enclosed in angle brackets. The last line of the code is a closing html tag, indicated by a slash before the 'html' and also enclosed in angle brackets. All the rest of the code including the head and body sections comes between the opening html tag and the closing html tag. In the head section, a title tag is indented, giving the page title that will display on a browser tab. The body section includes comment tags that give information to make it easier to follow the HTML code. A comment tag begins with an open angle bracket, and exclamation point, and a double dash, followed by the text of the comment, such as Page content begins here. After the text of the comment, the comment closes with another double dash and a close angle bracket.">
            <a:extLst>
              <a:ext uri="{FF2B5EF4-FFF2-40B4-BE49-F238E27FC236}">
                <a16:creationId xmlns:a16="http://schemas.microsoft.com/office/drawing/2014/main" id="{FDB9C570-4E08-44CD-A675-ABB27913C3DE}"/>
              </a:ext>
            </a:extLst>
          </p:cNvPr>
          <p:cNvPicPr>
            <a:picLocks noGrp="1" noChangeAspect="1"/>
          </p:cNvPicPr>
          <p:nvPr>
            <p:ph sz="quarter" idx="18"/>
          </p:nvPr>
        </p:nvPicPr>
        <p:blipFill>
          <a:blip r:embed="rId2"/>
          <a:stretch>
            <a:fillRect/>
          </a:stretch>
        </p:blipFill>
        <p:spPr>
          <a:xfrm>
            <a:off x="681789" y="3052092"/>
            <a:ext cx="3919790" cy="1574347"/>
          </a:xfrm>
        </p:spPr>
      </p:pic>
      <p:pic>
        <p:nvPicPr>
          <p:cNvPr id="17" name="Content Placeholder 16" descr="An HTML anchor &lt;a&gt; tag illustrates the use of attributes within tags. The tag line reads from left to right: Open angle bracket, letter a (for opening anchor tag), space, href (for href attribute) equal sign begin quote http colon double forward slash google dot com end quote (href attribute's value within quotation marks, in this case a web address), space, the word target (for target attribute) equal sign begin quote underscore blank close quote (target attribute's value within quotation marks, in this case underscore and the word blank), close angle bracket (end of attributes), Google (link text), and finally open angle bracket slash, letter a, close angle bracket (the closing anchor tag).">
            <a:extLst>
              <a:ext uri="{FF2B5EF4-FFF2-40B4-BE49-F238E27FC236}">
                <a16:creationId xmlns:a16="http://schemas.microsoft.com/office/drawing/2014/main" id="{6C8AC802-FADA-45FB-A29D-0CA3477F24C7}"/>
              </a:ext>
            </a:extLst>
          </p:cNvPr>
          <p:cNvPicPr>
            <a:picLocks noGrp="1" noChangeAspect="1"/>
          </p:cNvPicPr>
          <p:nvPr>
            <p:ph sz="quarter" idx="19"/>
          </p:nvPr>
        </p:nvPicPr>
        <p:blipFill>
          <a:blip r:embed="rId3"/>
          <a:stretch>
            <a:fillRect/>
          </a:stretch>
        </p:blipFill>
        <p:spPr>
          <a:xfrm>
            <a:off x="805810" y="4702063"/>
            <a:ext cx="4402378" cy="1530007"/>
          </a:xfrm>
        </p:spPr>
      </p:pic>
      <p:pic>
        <p:nvPicPr>
          <p:cNvPr id="20" name="Content Placeholder 19" descr="&quot;HTML tags for heading levels from Level 1 to Level 6 are shown on the left with how this code appears in a browser displayed on the right. A Level 1 heading displays in the browser with the  largest type size, a Level 2 heading displays in the next largest size, and so on down to a Level 6 head which displays in a very small type size. The HTML code for the Level 1 Heading is as follows:&#10;&lt;h1&gt;Level 1 Heading&lt;/h1&gt; &#10;which displays in the browser with large bold type and the text, Level 1 Heading. The Level 2 through Level 6 HTML code is similar, but using h2, h3, h4, et cetera instead of h1, and the text Level 2 Heading, Level 3 Heading, et cetera instead of Level 1 Heading. &#10;The opening tag for headings consists of an open angle bracket, the letter h, the number of the heading level, and a close angle bracket. Then comes the text of the heading, followed by a closing heading tag consisting of an open angle bracket, a forward slash, the letter h, the level of the heading, and a close angle bracket. &quot;">
            <a:extLst>
              <a:ext uri="{FF2B5EF4-FFF2-40B4-BE49-F238E27FC236}">
                <a16:creationId xmlns:a16="http://schemas.microsoft.com/office/drawing/2014/main" id="{0422DF56-8E2C-4BEE-99E3-8F3A0B1AD81C}"/>
              </a:ext>
            </a:extLst>
          </p:cNvPr>
          <p:cNvPicPr>
            <a:picLocks noGrp="1" noChangeAspect="1"/>
          </p:cNvPicPr>
          <p:nvPr>
            <p:ph sz="quarter" idx="20"/>
          </p:nvPr>
        </p:nvPicPr>
        <p:blipFill>
          <a:blip r:embed="rId4"/>
          <a:stretch>
            <a:fillRect/>
          </a:stretch>
        </p:blipFill>
        <p:spPr>
          <a:xfrm>
            <a:off x="6535538" y="3052222"/>
            <a:ext cx="4594523" cy="2869699"/>
          </a:xfrm>
        </p:spPr>
      </p:pic>
    </p:spTree>
    <p:extLst>
      <p:ext uri="{BB962C8B-B14F-4D97-AF65-F5344CB8AC3E}">
        <p14:creationId xmlns:p14="http://schemas.microsoft.com/office/powerpoint/2010/main" val="313573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0D5B-01B6-457A-9402-2CB29F55A1A6}"/>
              </a:ext>
            </a:extLst>
          </p:cNvPr>
          <p:cNvSpPr>
            <a:spLocks noGrp="1"/>
          </p:cNvSpPr>
          <p:nvPr>
            <p:ph type="title"/>
          </p:nvPr>
        </p:nvSpPr>
        <p:spPr/>
        <p:txBody>
          <a:bodyPr/>
          <a:lstStyle/>
          <a:p>
            <a:r>
              <a:rPr lang="en-US" dirty="0"/>
              <a:t>Code a Website </a:t>
            </a:r>
            <a:r>
              <a:rPr lang="en-US" sz="2400" b="0" dirty="0"/>
              <a:t>(2 of 2)</a:t>
            </a:r>
            <a:endParaRPr lang="en-IN" sz="2400" dirty="0"/>
          </a:p>
        </p:txBody>
      </p:sp>
      <p:sp>
        <p:nvSpPr>
          <p:cNvPr id="3" name="Text Placeholder 2">
            <a:extLst>
              <a:ext uri="{FF2B5EF4-FFF2-40B4-BE49-F238E27FC236}">
                <a16:creationId xmlns:a16="http://schemas.microsoft.com/office/drawing/2014/main" id="{5C534752-5256-47E8-AFA6-83B336566C35}"/>
              </a:ext>
            </a:extLst>
          </p:cNvPr>
          <p:cNvSpPr>
            <a:spLocks noGrp="1"/>
          </p:cNvSpPr>
          <p:nvPr>
            <p:ph type="body" sz="quarter" idx="17"/>
          </p:nvPr>
        </p:nvSpPr>
        <p:spPr>
          <a:xfrm>
            <a:off x="743578" y="1289303"/>
            <a:ext cx="5686720" cy="4383909"/>
          </a:xfrm>
        </p:spPr>
        <p:txBody>
          <a:bodyPr>
            <a:normAutofit lnSpcReduction="10000"/>
          </a:bodyPr>
          <a:lstStyle/>
          <a:p>
            <a:r>
              <a:rPr lang="en-US" dirty="0">
                <a:latin typeface="Arial" panose="020B0604020202020204" pitchFamily="34" charset="0"/>
                <a:cs typeface="Arial" panose="020B0604020202020204" pitchFamily="34" charset="0"/>
              </a:rPr>
              <a:t>Add titles, headings, paragraphs, and line breaks</a:t>
            </a:r>
          </a:p>
          <a:p>
            <a:r>
              <a:rPr lang="en-US" dirty="0">
                <a:latin typeface="Arial" panose="020B0604020202020204" pitchFamily="34" charset="0"/>
                <a:cs typeface="Arial" panose="020B0604020202020204" pitchFamily="34" charset="0"/>
              </a:rPr>
              <a:t>Add images</a:t>
            </a:r>
          </a:p>
          <a:p>
            <a:r>
              <a:rPr lang="en-US" dirty="0">
                <a:latin typeface="Arial" panose="020B0604020202020204" pitchFamily="34" charset="0"/>
                <a:cs typeface="Arial" panose="020B0604020202020204" pitchFamily="34" charset="0"/>
              </a:rPr>
              <a:t>Add links</a:t>
            </a:r>
          </a:p>
          <a:p>
            <a:r>
              <a:rPr lang="en-US" dirty="0">
                <a:latin typeface="Arial" panose="020B0604020202020204" pitchFamily="34" charset="0"/>
                <a:cs typeface="Arial" panose="020B0604020202020204" pitchFamily="34" charset="0"/>
              </a:rPr>
              <a:t>Add unordered and ordered lists</a:t>
            </a:r>
          </a:p>
          <a:p>
            <a:r>
              <a:rPr lang="en-US" dirty="0">
                <a:latin typeface="Arial" panose="020B0604020202020204" pitchFamily="34" charset="0"/>
                <a:cs typeface="Arial" panose="020B0604020202020204" pitchFamily="34" charset="0"/>
              </a:rPr>
              <a:t>Add multimedia content</a:t>
            </a:r>
          </a:p>
          <a:p>
            <a:r>
              <a:rPr lang="en-US" dirty="0">
                <a:latin typeface="Arial" panose="020B0604020202020204" pitchFamily="34" charset="0"/>
                <a:cs typeface="Arial" panose="020B0604020202020204" pitchFamily="34" charset="0"/>
              </a:rPr>
              <a:t>Check the validity of the HTML code</a:t>
            </a:r>
          </a:p>
          <a:p>
            <a:r>
              <a:rPr lang="en-US" dirty="0">
                <a:latin typeface="Arial" panose="020B0604020202020204" pitchFamily="34" charset="0"/>
                <a:cs typeface="Arial" panose="020B0604020202020204" pitchFamily="34" charset="0"/>
              </a:rPr>
              <a:t>Publish the website online</a:t>
            </a:r>
          </a:p>
          <a:p>
            <a:r>
              <a:rPr lang="en-US" dirty="0">
                <a:latin typeface="Arial" panose="020B0604020202020204" pitchFamily="34" charset="0"/>
                <a:cs typeface="Arial" panose="020B0604020202020204" pitchFamily="34" charset="0"/>
              </a:rPr>
              <a:t>Modify the website’s appearance using CSS</a:t>
            </a:r>
          </a:p>
          <a:p>
            <a:r>
              <a:rPr lang="en-US" dirty="0">
                <a:latin typeface="Arial" panose="020B0604020202020204" pitchFamily="34" charset="0"/>
                <a:cs typeface="Arial" panose="020B0604020202020204" pitchFamily="34" charset="0"/>
              </a:rPr>
              <a:t>Control the webpage using JavaScript</a:t>
            </a:r>
          </a:p>
        </p:txBody>
      </p:sp>
      <p:pic>
        <p:nvPicPr>
          <p:cNvPr id="9" name="Content Placeholder 8" descr="The w3schools home page shows a list of HTML and CSS tutorials and reference materials. Tutorials include an interactive editor that lets you try each tutorial step online.">
            <a:extLst>
              <a:ext uri="{FF2B5EF4-FFF2-40B4-BE49-F238E27FC236}">
                <a16:creationId xmlns:a16="http://schemas.microsoft.com/office/drawing/2014/main" id="{3162D156-B807-40A8-923D-1F0BEDD99B43}"/>
              </a:ext>
            </a:extLst>
          </p:cNvPr>
          <p:cNvPicPr>
            <a:picLocks noGrp="1" noChangeAspect="1"/>
          </p:cNvPicPr>
          <p:nvPr>
            <p:ph sz="quarter" idx="18"/>
          </p:nvPr>
        </p:nvPicPr>
        <p:blipFill>
          <a:blip r:embed="rId3"/>
          <a:stretch>
            <a:fillRect/>
          </a:stretch>
        </p:blipFill>
        <p:spPr>
          <a:xfrm>
            <a:off x="6649322" y="1304370"/>
            <a:ext cx="3076917" cy="1351828"/>
          </a:xfrm>
        </p:spPr>
      </p:pic>
      <p:pic>
        <p:nvPicPr>
          <p:cNvPr id="11" name="Content Placeholder 10" descr="The two pages of the completed Café Unlimited website are shown: the home page and the breakfast page. Both pages have a site banner at the top with the text, CAFÉ unlimited, in bright colors. Both pages include links to website pages, H1 (main) headings, paragraph text, unordered (bulleted) lists, and colored page backgrounds. The home page also includes images of pancakes and blueberry muffins, and a map showing the location of the cafe. The breakfast page includes a video of a pancake cooking on a griddle, and H2 subheadings under the Pancakes, Eggs, and Sides and Specials H1 headings.">
            <a:extLst>
              <a:ext uri="{FF2B5EF4-FFF2-40B4-BE49-F238E27FC236}">
                <a16:creationId xmlns:a16="http://schemas.microsoft.com/office/drawing/2014/main" id="{C6DD5A8E-8D32-4FBD-BFC2-48E339C283F1}"/>
              </a:ext>
            </a:extLst>
          </p:cNvPr>
          <p:cNvPicPr>
            <a:picLocks noGrp="1" noChangeAspect="1"/>
          </p:cNvPicPr>
          <p:nvPr>
            <p:ph sz="quarter" idx="19"/>
          </p:nvPr>
        </p:nvPicPr>
        <p:blipFill>
          <a:blip r:embed="rId4"/>
          <a:stretch>
            <a:fillRect/>
          </a:stretch>
        </p:blipFill>
        <p:spPr>
          <a:xfrm>
            <a:off x="9974037" y="1187550"/>
            <a:ext cx="1817930" cy="1585469"/>
          </a:xfrm>
        </p:spPr>
      </p:pic>
      <p:pic>
        <p:nvPicPr>
          <p:cNvPr id="13" name="Content Placeholder 12" descr="The JavaScript code for buttons to make the text font size on the home page bigger or smaller was added. Two screenshots of the portion of the page containing these buttons are shown. On the left, the Welcome heading and text below it is shown in a larger size. If you click the Smaller button, you will see smaller text, as shown on the right in this figure. If you click the Bigger button, you will see larger text as shown on the left.">
            <a:extLst>
              <a:ext uri="{FF2B5EF4-FFF2-40B4-BE49-F238E27FC236}">
                <a16:creationId xmlns:a16="http://schemas.microsoft.com/office/drawing/2014/main" id="{97144EF9-14AA-460A-99D6-178E679DE83C}"/>
              </a:ext>
            </a:extLst>
          </p:cNvPr>
          <p:cNvPicPr>
            <a:picLocks noGrp="1" noChangeAspect="1"/>
          </p:cNvPicPr>
          <p:nvPr>
            <p:ph sz="quarter" idx="20"/>
          </p:nvPr>
        </p:nvPicPr>
        <p:blipFill>
          <a:blip r:embed="rId5"/>
          <a:stretch>
            <a:fillRect/>
          </a:stretch>
        </p:blipFill>
        <p:spPr>
          <a:xfrm>
            <a:off x="6572624" y="3407750"/>
            <a:ext cx="3931246" cy="1089150"/>
          </a:xfrm>
        </p:spPr>
      </p:pic>
      <p:pic>
        <p:nvPicPr>
          <p:cNvPr id="15" name="Content Placeholder 14" descr="The completed Café Unlimited home page is shown on the left and the completed breakfast page is shown on the right. Both pages have a site banner at the top with the text, CAFÉ unlimited, in bright colors. Both pages include links to website pages, H1 (main) headings, paragraph text, unordered (bulleted) lists, and colored page backgrounds. The home page also includes images of pancakes and blueberry muffins, Bigger and Smaller buttons to change the text font size, and an embedded map from Google Maps showing the location of the cafe. The breakfast page includes an embedded YouTube video of a pancake cooking on a griddle, and H2 subheadings under the Pancakes, Eggs, and Sides and Specials H1 headings.">
            <a:extLst>
              <a:ext uri="{FF2B5EF4-FFF2-40B4-BE49-F238E27FC236}">
                <a16:creationId xmlns:a16="http://schemas.microsoft.com/office/drawing/2014/main" id="{C5F6A43F-4B83-4158-B025-1D9FA7309BDA}"/>
              </a:ext>
            </a:extLst>
          </p:cNvPr>
          <p:cNvPicPr>
            <a:picLocks noGrp="1" noChangeAspect="1"/>
          </p:cNvPicPr>
          <p:nvPr>
            <p:ph sz="quarter" idx="21"/>
          </p:nvPr>
        </p:nvPicPr>
        <p:blipFill>
          <a:blip r:embed="rId6"/>
          <a:stretch>
            <a:fillRect/>
          </a:stretch>
        </p:blipFill>
        <p:spPr>
          <a:xfrm>
            <a:off x="10637028" y="3390128"/>
            <a:ext cx="1394217" cy="1316506"/>
          </a:xfrm>
        </p:spPr>
      </p:pic>
    </p:spTree>
    <p:extLst>
      <p:ext uri="{BB962C8B-B14F-4D97-AF65-F5344CB8AC3E}">
        <p14:creationId xmlns:p14="http://schemas.microsoft.com/office/powerpoint/2010/main" val="411067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5E7C-1E3A-4AD0-8EEC-FA95D4ECF912}"/>
              </a:ext>
            </a:extLst>
          </p:cNvPr>
          <p:cNvSpPr>
            <a:spLocks noGrp="1"/>
          </p:cNvSpPr>
          <p:nvPr>
            <p:ph type="title"/>
          </p:nvPr>
        </p:nvSpPr>
        <p:spPr/>
        <p:txBody>
          <a:bodyPr/>
          <a:lstStyle/>
          <a:p>
            <a:r>
              <a:rPr lang="en-US" dirty="0"/>
              <a:t>Lesson Objectives</a:t>
            </a:r>
            <a:endParaRPr lang="en-IN" dirty="0"/>
          </a:p>
        </p:txBody>
      </p:sp>
      <p:sp>
        <p:nvSpPr>
          <p:cNvPr id="3" name="Text Placeholder 2">
            <a:extLst>
              <a:ext uri="{FF2B5EF4-FFF2-40B4-BE49-F238E27FC236}">
                <a16:creationId xmlns:a16="http://schemas.microsoft.com/office/drawing/2014/main" id="{65B58FF2-882C-4DC9-883A-E51C849EF951}"/>
              </a:ext>
            </a:extLst>
          </p:cNvPr>
          <p:cNvSpPr>
            <a:spLocks noGrp="1"/>
          </p:cNvSpPr>
          <p:nvPr>
            <p:ph type="body" sz="quarter" idx="17"/>
          </p:nvPr>
        </p:nvSpPr>
        <p:spPr>
          <a:xfrm>
            <a:off x="743576" y="1289304"/>
            <a:ext cx="10711543" cy="2106999"/>
          </a:xfrm>
        </p:spPr>
        <p:txBody>
          <a:bodyPr/>
          <a:lstStyle/>
          <a:p>
            <a:r>
              <a:rPr lang="en-US" dirty="0">
                <a:latin typeface="Arial" panose="020B0604020202020204" pitchFamily="34" charset="0"/>
                <a:ea typeface="Arial" pitchFamily="-111" charset="0"/>
                <a:cs typeface="Arial" panose="020B0604020202020204" pitchFamily="34" charset="0"/>
              </a:rPr>
              <a:t>Explain the uses of HTML5, CSS3, and JavaScript when developing websites</a:t>
            </a:r>
          </a:p>
          <a:p>
            <a:r>
              <a:rPr lang="en-US" dirty="0">
                <a:latin typeface="Arial" panose="020B0604020202020204" pitchFamily="34" charset="0"/>
                <a:ea typeface="Arial" pitchFamily="-111" charset="0"/>
                <a:cs typeface="Arial" panose="020B0604020202020204" pitchFamily="34" charset="0"/>
              </a:rPr>
              <a:t>Explain strategies for creating and developing websites</a:t>
            </a:r>
          </a:p>
          <a:p>
            <a:r>
              <a:rPr lang="en-US" dirty="0">
                <a:latin typeface="Arial" panose="020B0604020202020204" pitchFamily="34" charset="0"/>
                <a:ea typeface="Arial" pitchFamily="-111" charset="0"/>
                <a:cs typeface="Arial" panose="020B0604020202020204" pitchFamily="34" charset="0"/>
              </a:rPr>
              <a:t>Manage websites using analytics and data tools</a:t>
            </a:r>
          </a:p>
          <a:p>
            <a:r>
              <a:rPr lang="en-US" dirty="0">
                <a:latin typeface="Arial" panose="020B0604020202020204" pitchFamily="34" charset="0"/>
                <a:ea typeface="Arial" pitchFamily="-111" charset="0"/>
                <a:cs typeface="Arial" panose="020B0604020202020204" pitchFamily="34" charset="0"/>
              </a:rPr>
              <a:t>Code and publish a website</a:t>
            </a:r>
          </a:p>
        </p:txBody>
      </p:sp>
      <p:pic>
        <p:nvPicPr>
          <p:cNvPr id="8" name="Content Placeholder 7" descr="A young man with beard and glasses, Yusuf Mu'abid, is sitting at a desk working on a laptop. Behind the laptop are two large monitors displaying programming code. Yusuf is coding a website using HTML, CSS, and JavaScript. He uses his laptop to upload changed content to a web server so that visitors can see the changes on his website.">
            <a:extLst>
              <a:ext uri="{FF2B5EF4-FFF2-40B4-BE49-F238E27FC236}">
                <a16:creationId xmlns:a16="http://schemas.microsoft.com/office/drawing/2014/main" id="{C591A8CB-431C-4C11-A198-6427DAABBD68}"/>
              </a:ext>
            </a:extLst>
          </p:cNvPr>
          <p:cNvPicPr>
            <a:picLocks noGrp="1" noChangeAspect="1"/>
          </p:cNvPicPr>
          <p:nvPr>
            <p:ph sz="quarter" idx="18"/>
          </p:nvPr>
        </p:nvPicPr>
        <p:blipFill>
          <a:blip r:embed="rId2"/>
          <a:stretch>
            <a:fillRect/>
          </a:stretch>
        </p:blipFill>
        <p:spPr>
          <a:xfrm>
            <a:off x="3351708" y="3489963"/>
            <a:ext cx="4387833" cy="2812541"/>
          </a:xfrm>
        </p:spPr>
      </p:pic>
    </p:spTree>
    <p:extLst>
      <p:ext uri="{BB962C8B-B14F-4D97-AF65-F5344CB8AC3E}">
        <p14:creationId xmlns:p14="http://schemas.microsoft.com/office/powerpoint/2010/main" val="54396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663C-5F29-4425-8900-C3DF2561D530}"/>
              </a:ext>
            </a:extLst>
          </p:cNvPr>
          <p:cNvSpPr>
            <a:spLocks noGrp="1"/>
          </p:cNvSpPr>
          <p:nvPr>
            <p:ph type="title"/>
          </p:nvPr>
        </p:nvSpPr>
        <p:spPr/>
        <p:txBody>
          <a:bodyPr/>
          <a:lstStyle/>
          <a:p>
            <a:r>
              <a:rPr lang="en-US" dirty="0"/>
              <a:t>Explain the Uses of HTML5, CSS3, and Javascript</a:t>
            </a:r>
            <a:endParaRPr lang="en-IN" dirty="0"/>
          </a:p>
        </p:txBody>
      </p:sp>
      <p:sp>
        <p:nvSpPr>
          <p:cNvPr id="3" name="Content Placeholder 2">
            <a:extLst>
              <a:ext uri="{FF2B5EF4-FFF2-40B4-BE49-F238E27FC236}">
                <a16:creationId xmlns:a16="http://schemas.microsoft.com/office/drawing/2014/main" id="{4E0FA994-C54C-4DC5-BF0A-2D185F576C10}"/>
              </a:ext>
            </a:extLst>
          </p:cNvPr>
          <p:cNvSpPr>
            <a:spLocks noGrp="1"/>
          </p:cNvSpPr>
          <p:nvPr>
            <p:ph sz="quarter" idx="16"/>
          </p:nvPr>
        </p:nvSpPr>
        <p:spPr/>
        <p:txBody>
          <a:bodyPr/>
          <a:lstStyle/>
          <a:p>
            <a:r>
              <a:rPr lang="en-US" dirty="0"/>
              <a:t>Explain how to use HTML</a:t>
            </a:r>
          </a:p>
          <a:p>
            <a:r>
              <a:rPr lang="en-US" dirty="0"/>
              <a:t>Explain how to use CSS</a:t>
            </a:r>
          </a:p>
          <a:p>
            <a:r>
              <a:rPr lang="en-US" dirty="0"/>
              <a:t>Explain how to use JavaScript and scripting tools</a:t>
            </a:r>
          </a:p>
        </p:txBody>
      </p:sp>
    </p:spTree>
    <p:extLst>
      <p:ext uri="{BB962C8B-B14F-4D97-AF65-F5344CB8AC3E}">
        <p14:creationId xmlns:p14="http://schemas.microsoft.com/office/powerpoint/2010/main" val="101071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FA5-A2E6-40B2-A9C3-9317E125A13A}"/>
              </a:ext>
            </a:extLst>
          </p:cNvPr>
          <p:cNvSpPr>
            <a:spLocks noGrp="1"/>
          </p:cNvSpPr>
          <p:nvPr>
            <p:ph type="title"/>
          </p:nvPr>
        </p:nvSpPr>
        <p:spPr/>
        <p:txBody>
          <a:bodyPr/>
          <a:lstStyle/>
          <a:p>
            <a:r>
              <a:rPr lang="en-US" dirty="0"/>
              <a:t>Explain How to Use HTML</a:t>
            </a:r>
            <a:endParaRPr lang="en-IN" dirty="0"/>
          </a:p>
        </p:txBody>
      </p:sp>
      <p:sp>
        <p:nvSpPr>
          <p:cNvPr id="3" name="Text Placeholder 2">
            <a:extLst>
              <a:ext uri="{FF2B5EF4-FFF2-40B4-BE49-F238E27FC236}">
                <a16:creationId xmlns:a16="http://schemas.microsoft.com/office/drawing/2014/main" id="{158EB734-69F7-4A6A-9422-FD4D60AE0ECB}"/>
              </a:ext>
            </a:extLst>
          </p:cNvPr>
          <p:cNvSpPr>
            <a:spLocks noGrp="1"/>
          </p:cNvSpPr>
          <p:nvPr>
            <p:ph type="body" sz="quarter" idx="17"/>
          </p:nvPr>
        </p:nvSpPr>
        <p:spPr>
          <a:xfrm>
            <a:off x="743576" y="1289304"/>
            <a:ext cx="10711543" cy="2338799"/>
          </a:xfrm>
        </p:spPr>
        <p:txBody>
          <a:bodyPr/>
          <a:lstStyle/>
          <a:p>
            <a:r>
              <a:rPr lang="en-US" dirty="0">
                <a:latin typeface="Arial" panose="020B0604020202020204" pitchFamily="34" charset="0"/>
                <a:cs typeface="Arial" panose="020B0604020202020204" pitchFamily="34" charset="0"/>
              </a:rPr>
              <a:t>A webpage contains </a:t>
            </a:r>
            <a:r>
              <a:rPr lang="en-US" b="1" dirty="0">
                <a:solidFill>
                  <a:srgbClr val="004A78"/>
                </a:solidFill>
                <a:latin typeface="Arial" panose="020B0604020202020204" pitchFamily="34" charset="0"/>
                <a:cs typeface="Arial" panose="020B0604020202020204" pitchFamily="34" charset="0"/>
              </a:rPr>
              <a:t>tags</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written in </a:t>
            </a:r>
            <a:r>
              <a:rPr lang="en-US" b="1" dirty="0">
                <a:solidFill>
                  <a:srgbClr val="004A78"/>
                </a:solidFill>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to describe the content of information</a:t>
            </a:r>
          </a:p>
          <a:p>
            <a:pPr lvl="1"/>
            <a:r>
              <a:rPr lang="en-US" dirty="0">
                <a:latin typeface="Arial" panose="020B0604020202020204" pitchFamily="34" charset="0"/>
                <a:cs typeface="Arial" panose="020B0604020202020204" pitchFamily="34" charset="0"/>
              </a:rPr>
              <a:t>Webpages can contain headings, paragraphs, hyperlinks, lists, images, videos, forms, buttons, and other elements</a:t>
            </a:r>
          </a:p>
          <a:p>
            <a:pPr lvl="1"/>
            <a:r>
              <a:rPr lang="en-US" dirty="0">
                <a:latin typeface="Arial" panose="020B0604020202020204" pitchFamily="34" charset="0"/>
                <a:cs typeface="Arial" panose="020B0604020202020204" pitchFamily="34" charset="0"/>
              </a:rPr>
              <a:t>HTML 5 is the current version</a:t>
            </a:r>
          </a:p>
          <a:p>
            <a:r>
              <a:rPr lang="en-US" dirty="0">
                <a:latin typeface="Arial" panose="020B0604020202020204" pitchFamily="34" charset="0"/>
                <a:cs typeface="Arial" panose="020B0604020202020204" pitchFamily="34" charset="0"/>
              </a:rPr>
              <a:t>HTML code can be written by hand or by using tools</a:t>
            </a:r>
          </a:p>
        </p:txBody>
      </p:sp>
      <p:pic>
        <p:nvPicPr>
          <p:cNvPr id="8" name="Content Placeholder 7" descr="Two related screens are shown: on the left is the source code for the Café Unlimited home page, and on the right is the webpage as it appears in a browser. Lines of code are connected to their related features on the webpage: a blue and yellow site banner across the top of the page that says Cafe Unlimited, a repeating page background image of small yellow squares, hyperlinks to other pages in the website, images of pancakes and blueberry muffins, buttons to adjust the text size, a Level 1 heading, and paragraph text.">
            <a:extLst>
              <a:ext uri="{FF2B5EF4-FFF2-40B4-BE49-F238E27FC236}">
                <a16:creationId xmlns:a16="http://schemas.microsoft.com/office/drawing/2014/main" id="{4B258A58-8CFF-4008-B832-DC3D5AAFBDE7}"/>
              </a:ext>
            </a:extLst>
          </p:cNvPr>
          <p:cNvPicPr>
            <a:picLocks noGrp="1" noChangeAspect="1"/>
          </p:cNvPicPr>
          <p:nvPr>
            <p:ph sz="quarter" idx="18"/>
          </p:nvPr>
        </p:nvPicPr>
        <p:blipFill>
          <a:blip r:embed="rId2"/>
          <a:stretch>
            <a:fillRect/>
          </a:stretch>
        </p:blipFill>
        <p:spPr>
          <a:xfrm>
            <a:off x="3051452" y="3684141"/>
            <a:ext cx="5460292" cy="2542176"/>
          </a:xfrm>
        </p:spPr>
      </p:pic>
    </p:spTree>
    <p:extLst>
      <p:ext uri="{BB962C8B-B14F-4D97-AF65-F5344CB8AC3E}">
        <p14:creationId xmlns:p14="http://schemas.microsoft.com/office/powerpoint/2010/main" val="38644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37BB-A57E-4AAB-AEB8-AC5D64A009E6}"/>
              </a:ext>
            </a:extLst>
          </p:cNvPr>
          <p:cNvSpPr>
            <a:spLocks noGrp="1"/>
          </p:cNvSpPr>
          <p:nvPr>
            <p:ph type="title"/>
          </p:nvPr>
        </p:nvSpPr>
        <p:spPr/>
        <p:txBody>
          <a:bodyPr/>
          <a:lstStyle/>
          <a:p>
            <a:r>
              <a:rPr lang="en-US" dirty="0"/>
              <a:t>Explain How to Use CSS</a:t>
            </a:r>
            <a:endParaRPr lang="en-IN" dirty="0"/>
          </a:p>
        </p:txBody>
      </p:sp>
      <p:sp>
        <p:nvSpPr>
          <p:cNvPr id="3" name="Text Placeholder 2">
            <a:extLst>
              <a:ext uri="{FF2B5EF4-FFF2-40B4-BE49-F238E27FC236}">
                <a16:creationId xmlns:a16="http://schemas.microsoft.com/office/drawing/2014/main" id="{677983BD-52E2-41D3-9263-E21A1052C151}"/>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CSS</a:t>
            </a:r>
            <a:r>
              <a:rPr lang="en-US" dirty="0">
                <a:latin typeface="Arial" panose="020B0604020202020204" pitchFamily="34" charset="0"/>
                <a:cs typeface="Arial" panose="020B0604020202020204" pitchFamily="34" charset="0"/>
              </a:rPr>
              <a:t> describes how content on a webpage will be displayed in a browser</a:t>
            </a:r>
          </a:p>
          <a:p>
            <a:r>
              <a:rPr lang="en-US" dirty="0">
                <a:latin typeface="Arial" panose="020B0604020202020204" pitchFamily="34" charset="0"/>
                <a:cs typeface="Arial" panose="020B0604020202020204" pitchFamily="34" charset="0"/>
              </a:rPr>
              <a:t>Web developers use CSS to specify colors, position, alignment, fonts, background images, and other features</a:t>
            </a:r>
          </a:p>
        </p:txBody>
      </p:sp>
    </p:spTree>
    <p:extLst>
      <p:ext uri="{BB962C8B-B14F-4D97-AF65-F5344CB8AC3E}">
        <p14:creationId xmlns:p14="http://schemas.microsoft.com/office/powerpoint/2010/main" val="257608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65AE-7234-4515-AFE8-B5C0A093041C}"/>
              </a:ext>
            </a:extLst>
          </p:cNvPr>
          <p:cNvSpPr>
            <a:spLocks noGrp="1"/>
          </p:cNvSpPr>
          <p:nvPr>
            <p:ph type="title"/>
          </p:nvPr>
        </p:nvSpPr>
        <p:spPr/>
        <p:txBody>
          <a:bodyPr/>
          <a:lstStyle/>
          <a:p>
            <a:r>
              <a:rPr lang="en-US" dirty="0"/>
              <a:t>Explain How to Use JavaScript and Scripting Tools</a:t>
            </a:r>
            <a:endParaRPr lang="en-IN" dirty="0"/>
          </a:p>
        </p:txBody>
      </p:sp>
      <p:sp>
        <p:nvSpPr>
          <p:cNvPr id="3" name="Text Placeholder 2">
            <a:extLst>
              <a:ext uri="{FF2B5EF4-FFF2-40B4-BE49-F238E27FC236}">
                <a16:creationId xmlns:a16="http://schemas.microsoft.com/office/drawing/2014/main" id="{E17CA2A6-F910-4A4E-906C-93BE3B3BE800}"/>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JavaScript </a:t>
            </a:r>
            <a:r>
              <a:rPr lang="en-US" dirty="0">
                <a:latin typeface="Arial" panose="020B0604020202020204" pitchFamily="34" charset="0"/>
                <a:cs typeface="Arial" panose="020B0604020202020204" pitchFamily="34" charset="0"/>
              </a:rPr>
              <a:t>is a popular language for writing client-side scripts</a:t>
            </a:r>
          </a:p>
          <a:p>
            <a:pPr lvl="1"/>
            <a:r>
              <a:rPr lang="en-US" dirty="0">
                <a:latin typeface="Arial" panose="020B0604020202020204" pitchFamily="34" charset="0"/>
                <a:cs typeface="Arial" panose="020B0604020202020204" pitchFamily="34" charset="0"/>
              </a:rPr>
              <a:t>Code written in JavaScript can check to make sure that you do not miss any of the required values</a:t>
            </a:r>
            <a:endParaRPr lang="en-US" b="1" dirty="0">
              <a:solidFill>
                <a:srgbClr val="1992A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99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13CF-C08F-4F5F-BB8B-BA097BFCCB8C}"/>
              </a:ext>
            </a:extLst>
          </p:cNvPr>
          <p:cNvSpPr>
            <a:spLocks noGrp="1"/>
          </p:cNvSpPr>
          <p:nvPr>
            <p:ph type="title"/>
          </p:nvPr>
        </p:nvSpPr>
        <p:spPr>
          <a:xfrm>
            <a:off x="838200" y="282887"/>
            <a:ext cx="10515600" cy="836580"/>
          </a:xfrm>
        </p:spPr>
        <p:txBody>
          <a:bodyPr/>
          <a:lstStyle/>
          <a:p>
            <a:r>
              <a:rPr lang="en-US" sz="3200" dirty="0"/>
              <a:t>Explain Strategies for Creating and Publishing Websites</a:t>
            </a:r>
            <a:endParaRPr lang="en-IN" sz="3200" dirty="0"/>
          </a:p>
        </p:txBody>
      </p:sp>
      <p:sp>
        <p:nvSpPr>
          <p:cNvPr id="3" name="Text Placeholder 2">
            <a:extLst>
              <a:ext uri="{FF2B5EF4-FFF2-40B4-BE49-F238E27FC236}">
                <a16:creationId xmlns:a16="http://schemas.microsoft.com/office/drawing/2014/main" id="{575A2262-9A4B-4D8D-A5CE-A16CF385AAA9}"/>
              </a:ext>
            </a:extLst>
          </p:cNvPr>
          <p:cNvSpPr>
            <a:spLocks noGrp="1"/>
          </p:cNvSpPr>
          <p:nvPr>
            <p:ph type="body" sz="quarter" idx="17"/>
          </p:nvPr>
        </p:nvSpPr>
        <p:spPr>
          <a:xfrm>
            <a:off x="743576" y="1289304"/>
            <a:ext cx="10711543" cy="1827522"/>
          </a:xfrm>
        </p:spPr>
        <p:txBody>
          <a:bodyPr/>
          <a:lstStyle/>
          <a:p>
            <a:r>
              <a:rPr lang="en-US" dirty="0"/>
              <a:t>Describe when to use static and dynamic websites</a:t>
            </a:r>
          </a:p>
          <a:p>
            <a:r>
              <a:rPr lang="en-US" dirty="0"/>
              <a:t>Describe the importance of responsive design</a:t>
            </a:r>
          </a:p>
          <a:p>
            <a:r>
              <a:rPr lang="en-US" dirty="0"/>
              <a:t>Describe tools for creating websites</a:t>
            </a:r>
          </a:p>
          <a:p>
            <a:r>
              <a:rPr lang="en-US" dirty="0"/>
              <a:t>Use tools to aid hosting and publishing websites</a:t>
            </a:r>
          </a:p>
        </p:txBody>
      </p:sp>
      <p:pic>
        <p:nvPicPr>
          <p:cNvPr id="8" name="Content Placeholder 7" descr="&quot;The text of the home page and the breakfast page are shown as Notepad text documents. &#10;&#10;Home page text is as follows: &#10;&#10;Welcome&#10;&#10;Welcome to Cafe Unlimited. We serve award-winning breakfasts and lunches, with unlimited coffee, tea, and soft drinks. Freshly baked muffins, signature omelets, healthy salads, delicious burgers and hearty sandwiches are just some of the delicious items on our menu. We were voted the #1 Breakfast and Lunch restaurant downtown!&#10;&#10;We want to make you feel at home from the minute you walk in the door. Be part of the Cafe Unlimited family! Have a great meal, relax, socialize, and come back again soon!&#10;&#10;We offer delivery on UberEats. Download the app and place your order today. Please contact us about catering services.&#10;&#10;We are located at 20 Channel Center Street in Boston, MA. We are open:&#10;Saturday and Sunday, 7 am to 2 pm&#10;Monday through Friday, 6 am to 2 pm&#10;&#10;Visit our contact page for directions and contact information.&#10;&#10;Find Us, Follow Us&#10;&#10;Follow us on Facebook and Twitter. Check out our reviews on Yelp. &#10;&#10;Find us in Channel Center.&#10;&#10;Cafe Unlimited &#10;617-555-1234 &#10;cafeunlimited@example.com&#10;[end of home page text]&#10;&#10;The breakfast page text is as follows:&#10;&#10;Pancakes&#10;The Short Stack&#10;Three fluffy pancakes served with powdered sugar, maple syrup, and butter.&#10;&#10;The Blueberry Stack&#10;Three golden brown pancakes prepared on the griddle with fresh Maine blueberries.&#10;&#10;The Chocolate Dream&#10;Three large pancakes with warm chocolate chips, served with whipped cream and chocolate sauce for a decadent breakfast treat.&#10;&#10;Eggs&#10;The Classic&#10;One or two eggs, cooked any style, with hash brown potatoes and your choice of toast.&#10;&#10;The Omelet&#10;We'll combine your choice of fresh meats, vegetables, and cheeses with three large eggs to make your favorite omelet. Served with hash brown potatoes and your choice of toast.&#10;&#10;Sides and Specials&#10;Add any of these sides or specials to your breakfast:&#10;&#10;Bagel and Cream Cheese&#10;Freshly baked blueberry muffins&#10;Bacon or Sausage&#10;Fresh Fruit Salad &#10;[end of breakfast page text]&quot;">
            <a:extLst>
              <a:ext uri="{FF2B5EF4-FFF2-40B4-BE49-F238E27FC236}">
                <a16:creationId xmlns:a16="http://schemas.microsoft.com/office/drawing/2014/main" id="{0C231180-4DD1-44D3-BB62-5A0DCD52701D}"/>
              </a:ext>
            </a:extLst>
          </p:cNvPr>
          <p:cNvPicPr>
            <a:picLocks noGrp="1" noChangeAspect="1"/>
          </p:cNvPicPr>
          <p:nvPr>
            <p:ph sz="quarter" idx="18"/>
          </p:nvPr>
        </p:nvPicPr>
        <p:blipFill>
          <a:blip r:embed="rId2"/>
          <a:stretch>
            <a:fillRect/>
          </a:stretch>
        </p:blipFill>
        <p:spPr>
          <a:xfrm>
            <a:off x="3212812" y="3345239"/>
            <a:ext cx="4370657" cy="2866016"/>
          </a:xfrm>
        </p:spPr>
      </p:pic>
    </p:spTree>
    <p:extLst>
      <p:ext uri="{BB962C8B-B14F-4D97-AF65-F5344CB8AC3E}">
        <p14:creationId xmlns:p14="http://schemas.microsoft.com/office/powerpoint/2010/main" val="42860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DF9-625F-4D6F-8438-9C1C6D70ACBE}"/>
              </a:ext>
            </a:extLst>
          </p:cNvPr>
          <p:cNvSpPr>
            <a:spLocks noGrp="1"/>
          </p:cNvSpPr>
          <p:nvPr>
            <p:ph type="title"/>
          </p:nvPr>
        </p:nvSpPr>
        <p:spPr/>
        <p:txBody>
          <a:bodyPr/>
          <a:lstStyle/>
          <a:p>
            <a:r>
              <a:rPr lang="en-US" dirty="0"/>
              <a:t>Statics and Dynamic Websites</a:t>
            </a:r>
            <a:endParaRPr lang="en-IN" dirty="0"/>
          </a:p>
        </p:txBody>
      </p:sp>
      <p:sp>
        <p:nvSpPr>
          <p:cNvPr id="3" name="Text Placeholder 2">
            <a:extLst>
              <a:ext uri="{FF2B5EF4-FFF2-40B4-BE49-F238E27FC236}">
                <a16:creationId xmlns:a16="http://schemas.microsoft.com/office/drawing/2014/main" id="{2068A5AB-94F9-4335-8DA1-3C820C507512}"/>
              </a:ext>
            </a:extLst>
          </p:cNvPr>
          <p:cNvSpPr>
            <a:spLocks noGrp="1"/>
          </p:cNvSpPr>
          <p:nvPr>
            <p:ph type="body" sz="quarter" idx="17"/>
          </p:nvPr>
        </p:nvSpPr>
        <p:spPr>
          <a:xfrm>
            <a:off x="743576" y="1289305"/>
            <a:ext cx="10711543" cy="1522722"/>
          </a:xfrm>
        </p:spPr>
        <p:txBody>
          <a:bodyPr/>
          <a:lstStyle/>
          <a:p>
            <a:r>
              <a:rPr lang="en-US" b="1" dirty="0">
                <a:solidFill>
                  <a:srgbClr val="004A78"/>
                </a:solidFill>
                <a:latin typeface="Arial" panose="020B0604020202020204" pitchFamily="34" charset="0"/>
                <a:cs typeface="Arial" panose="020B0604020202020204" pitchFamily="34" charset="0"/>
              </a:rPr>
              <a:t>Static</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websites provide basic information that is unlikely to change frequently and are usually coded in HTML</a:t>
            </a:r>
          </a:p>
          <a:p>
            <a:r>
              <a:rPr lang="en-US" b="1" dirty="0">
                <a:solidFill>
                  <a:srgbClr val="004A78"/>
                </a:solidFill>
                <a:latin typeface="Arial" panose="020B0604020202020204" pitchFamily="34" charset="0"/>
                <a:cs typeface="Arial" panose="020B0604020202020204" pitchFamily="34" charset="0"/>
              </a:rPr>
              <a:t>Dynamic</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websites are more complex and often are created using server-side </a:t>
            </a:r>
            <a:r>
              <a:rPr lang="en-US" b="1" dirty="0">
                <a:solidFill>
                  <a:srgbClr val="004A78"/>
                </a:solidFill>
                <a:latin typeface="Arial" panose="020B0604020202020204" pitchFamily="34" charset="0"/>
                <a:cs typeface="Arial" panose="020B0604020202020204" pitchFamily="34" charset="0"/>
              </a:rPr>
              <a:t>scripting language</a:t>
            </a:r>
          </a:p>
        </p:txBody>
      </p:sp>
      <p:pic>
        <p:nvPicPr>
          <p:cNvPr id="8" name="Content Placeholder 7" descr="A conceptual diagram shows the steps involved in running a server-side script, flowing in a process from one step to the next. (1) A user enters a user name and password to sign in to a website (shows icons for a user computer and smartphone). (2) The website sends the user name and password over the Internet to a script running on the web server (shows cloud icon for the Internet). (3) The web server runs a server-side script to compare the user name and password stored in a database on the server (shows server icons). (4) If the information matches, the user receives access. Otherwise, the website denies access (icon of laptop receiving information).">
            <a:extLst>
              <a:ext uri="{FF2B5EF4-FFF2-40B4-BE49-F238E27FC236}">
                <a16:creationId xmlns:a16="http://schemas.microsoft.com/office/drawing/2014/main" id="{EFB8A661-CC77-4E4C-9D17-0EF82D6F2E02}"/>
              </a:ext>
            </a:extLst>
          </p:cNvPr>
          <p:cNvPicPr>
            <a:picLocks noGrp="1" noChangeAspect="1"/>
          </p:cNvPicPr>
          <p:nvPr>
            <p:ph sz="quarter" idx="18"/>
          </p:nvPr>
        </p:nvPicPr>
        <p:blipFill>
          <a:blip r:embed="rId2"/>
          <a:stretch>
            <a:fillRect/>
          </a:stretch>
        </p:blipFill>
        <p:spPr>
          <a:xfrm>
            <a:off x="3321968" y="3212834"/>
            <a:ext cx="5548063" cy="2492085"/>
          </a:xfrm>
        </p:spPr>
      </p:pic>
    </p:spTree>
    <p:extLst>
      <p:ext uri="{BB962C8B-B14F-4D97-AF65-F5344CB8AC3E}">
        <p14:creationId xmlns:p14="http://schemas.microsoft.com/office/powerpoint/2010/main" val="218210415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BA9BA192-EF86-48DF-982C-2C526A268392}">
  <ds:schemaRefs>
    <ds:schemaRef ds:uri="http://purl.org/dc/elements/1.1/"/>
    <ds:schemaRef ds:uri="http://schemas.microsoft.com/office/2006/metadata/properties"/>
    <ds:schemaRef ds:uri="a3520c62-91d1-4715-93cb-6b6cc6733a1f"/>
    <ds:schemaRef ds:uri="http://schemas.microsoft.com/office/2006/documentManagement/types"/>
    <ds:schemaRef ds:uri="a4d2ff27-a226-42e2-a79e-c1ae662d212e"/>
    <ds:schemaRef ds:uri="http://schemas.microsoft.com/office/infopath/2007/PartnerControls"/>
    <ds:schemaRef ds:uri="http://www.w3.org/XML/1998/namespace"/>
    <ds:schemaRef ds:uri="http://purl.org/dc/terms/"/>
    <ds:schemaRef ds:uri="http://schemas.openxmlformats.org/package/2006/metadata/core-properties"/>
    <ds:schemaRef ds:uri="f856fc18-c0f7-462c-a53d-fc2610d0c4c8"/>
    <ds:schemaRef ds:uri="http://purl.org/dc/dcmitype/"/>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2618</TotalTime>
  <Words>1129</Words>
  <Application>Microsoft Office PowerPoint</Application>
  <PresentationFormat>Widescreen</PresentationFormat>
  <Paragraphs>132</Paragraphs>
  <Slides>21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9</vt:lpstr>
      <vt:lpstr>Lesson Objectives</vt:lpstr>
      <vt:lpstr>Explain the Uses of HTML5, CSS3, and Javascript</vt:lpstr>
      <vt:lpstr>Explain How to Use HTML</vt:lpstr>
      <vt:lpstr>Explain How to Use CSS</vt:lpstr>
      <vt:lpstr>Explain How to Use JavaScript and Scripting Tools</vt:lpstr>
      <vt:lpstr>Explain Strategies for Creating and Publishing Websites</vt:lpstr>
      <vt:lpstr>Statics and Dynamic Websites</vt:lpstr>
      <vt:lpstr>The Importance of Responsive Design</vt:lpstr>
      <vt:lpstr>Tools for Creating Websites (1 of 3)</vt:lpstr>
      <vt:lpstr>Tools for Creating Websites (2 of 3)</vt:lpstr>
      <vt:lpstr>Tools for Creating Websites (3 of 3)</vt:lpstr>
      <vt:lpstr>Tools for Hosting and Publishing Websites</vt:lpstr>
      <vt:lpstr>Manage Websites Using Analytics and Data Tools</vt:lpstr>
      <vt:lpstr>Use Analytics Tools and Track Website Usage</vt:lpstr>
      <vt:lpstr>Leverage XML to Update and Structure Data</vt:lpstr>
      <vt:lpstr>Code and Publish a Website</vt:lpstr>
      <vt:lpstr>Steps Involved When Coding and Publishing a Website</vt:lpstr>
      <vt:lpstr>Code a Website (1 of 2)</vt:lpstr>
      <vt:lpstr>Code a Website (2 of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786</cp:revision>
  <cp:lastPrinted>2016-10-03T15:29:39Z</cp:lastPrinted>
  <dcterms:created xsi:type="dcterms:W3CDTF">2018-11-09T11:15:56Z</dcterms:created>
  <dcterms:modified xsi:type="dcterms:W3CDTF">2020-02-12T03:29:17Z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