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31"/>
  </p:notesMasterIdLst>
  <p:handoutMasterIdLst>
    <p:handoutMasterId r:id="rId32"/>
  </p:handoutMasterIdLst>
  <p:sldIdLst>
    <p:sldId id="305" r:id="rId6"/>
    <p:sldId id="343" r:id="rId7"/>
    <p:sldId id="269"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2060"/>
    <a:srgbClr val="000000"/>
    <a:srgbClr val="A30000"/>
    <a:srgbClr val="0000A3"/>
    <a:srgbClr val="006298"/>
    <a:srgbClr val="FF6300"/>
    <a:srgbClr val="E9255F"/>
    <a:srgbClr val="0098D4"/>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2" autoAdjust="0"/>
    <p:restoredTop sz="95244" autoAdjust="0"/>
  </p:normalViewPr>
  <p:slideViewPr>
    <p:cSldViewPr snapToGrid="0" snapToObjects="1">
      <p:cViewPr varScale="1">
        <p:scale>
          <a:sx n="70" d="100"/>
          <a:sy n="70" d="100"/>
        </p:scale>
        <p:origin x="58" y="240"/>
      </p:cViewPr>
      <p:guideLst/>
    </p:cSldViewPr>
  </p:slideViewPr>
  <p:outlineViewPr>
    <p:cViewPr>
      <p:scale>
        <a:sx n="50" d="100"/>
        <a:sy n="50" d="100"/>
      </p:scale>
      <p:origin x="0" y="-23078"/>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2/11/2020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a:p>
        </p:txBody>
      </p:sp>
    </p:spTree>
    <p:extLst>
      <p:ext uri="{BB962C8B-B14F-4D97-AF65-F5344CB8AC3E}">
        <p14:creationId xmlns:p14="http://schemas.microsoft.com/office/powerpoint/2010/main" val="31674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6872197A-5F66-4DAD-9F4C-1701C1FDE15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Footer">
            <a:extLst>
              <a:ext uri="{FF2B5EF4-FFF2-40B4-BE49-F238E27FC236}">
                <a16:creationId xmlns:a16="http://schemas.microsoft.com/office/drawing/2014/main" id="{694E3234-AD4D-4528-A4C2-DA3F46C01FE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2" name="Footer">
            <a:extLst>
              <a:ext uri="{FF2B5EF4-FFF2-40B4-BE49-F238E27FC236}">
                <a16:creationId xmlns:a16="http://schemas.microsoft.com/office/drawing/2014/main" id="{DB037D71-F15B-4916-BD4A-D6A5275B7CF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CE0666C7-44DC-46D0-8502-416489CF38F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7D83E464-63F2-44CB-A18F-6B8C11A07F2F}"/>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1600" indent="-2916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42BDCD45-3D4F-477E-B84A-2FDCEEDABC8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402336" indent="-402336">
              <a:buClr>
                <a:srgbClr val="004A78"/>
              </a:buClr>
              <a:buFont typeface="+mj-lt"/>
              <a:buAutoNum type="arabicPeriod"/>
              <a:defRPr sz="2400" baseline="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06F9C0B9-1D2A-4924-8C84-F38418E97EE1}"/>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
        <p:nvSpPr>
          <p:cNvPr id="4" name="Content Placeholder 3">
            <a:extLst>
              <a:ext uri="{FF2B5EF4-FFF2-40B4-BE49-F238E27FC236}">
                <a16:creationId xmlns:a16="http://schemas.microsoft.com/office/drawing/2014/main" id="{AC692520-E18A-4562-87B5-FF2A5D8CBAD5}"/>
              </a:ext>
            </a:extLst>
          </p:cNvPr>
          <p:cNvSpPr>
            <a:spLocks noGrp="1"/>
          </p:cNvSpPr>
          <p:nvPr>
            <p:ph sz="quarter" idx="13"/>
          </p:nvPr>
        </p:nvSpPr>
        <p:spPr>
          <a:xfrm>
            <a:off x="3997325" y="3025775"/>
            <a:ext cx="4276725" cy="671513"/>
          </a:xfrm>
        </p:spPr>
        <p:txBody>
          <a:bodyPr/>
          <a:lstStyle/>
          <a:p>
            <a:pPr lvl="0"/>
            <a:endParaRPr lang="en-IN" dirty="0"/>
          </a:p>
        </p:txBody>
      </p:sp>
    </p:spTree>
    <p:extLst>
      <p:ext uri="{BB962C8B-B14F-4D97-AF65-F5344CB8AC3E}">
        <p14:creationId xmlns:p14="http://schemas.microsoft.com/office/powerpoint/2010/main" val="23951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lvl1pPr marL="291600" indent="-291600">
              <a:buClr>
                <a:srgbClr val="004A78"/>
              </a:buClr>
              <a:buFont typeface="Arial" panose="020B0604020202020204" pitchFamily="34" charset="0"/>
              <a:buChar char="•"/>
              <a:defRPr sz="2400">
                <a:solidFill>
                  <a:srgbClr val="000000"/>
                </a:solidFill>
                <a:latin typeface="Arial" panose="020B0604020202020204" pitchFamily="34" charset="0"/>
                <a:cs typeface="Arial" panose="020B0604020202020204" pitchFamily="34" charset="0"/>
              </a:defRPr>
            </a:lvl1pPr>
            <a:lvl2pPr marL="622800" indent="-320400">
              <a:spcBef>
                <a:spcPts val="1000"/>
              </a:spcBef>
              <a:buClr>
                <a:srgbClr val="004A78"/>
              </a:buClr>
              <a:buFont typeface="Courier New" panose="02070309020205020404" pitchFamily="49" charset="0"/>
              <a:buChar char="o"/>
              <a:defRPr sz="2200">
                <a:solidFill>
                  <a:srgbClr val="000000"/>
                </a:solidFill>
                <a:latin typeface="Arial" panose="020B0604020202020204" pitchFamily="34" charset="0"/>
                <a:cs typeface="Arial" panose="020B0604020202020204" pitchFamily="34" charset="0"/>
              </a:defRPr>
            </a:lvl2pPr>
            <a:lvl3pPr>
              <a:spcBef>
                <a:spcPts val="1000"/>
              </a:spcBef>
              <a:buClr>
                <a:srgbClr val="004A78"/>
              </a:buClr>
              <a:defRPr>
                <a:solidFill>
                  <a:srgbClr val="000000"/>
                </a:solidFill>
                <a:latin typeface="Arial" panose="020B0604020202020204" pitchFamily="34" charset="0"/>
                <a:cs typeface="Arial" panose="020B0604020202020204" pitchFamily="34" charset="0"/>
              </a:defRPr>
            </a:lvl3pPr>
            <a:lvl4pPr>
              <a:defRPr>
                <a:solidFill>
                  <a:srgbClr val="000000"/>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lvl1pPr marL="291600" indent="-291600">
              <a:buClr>
                <a:srgbClr val="004A78"/>
              </a:buClr>
              <a:buFont typeface="Arial" panose="020B0604020202020204" pitchFamily="34" charset="0"/>
              <a:buChar char="•"/>
              <a:defRPr sz="2400">
                <a:solidFill>
                  <a:srgbClr val="000000"/>
                </a:solidFill>
                <a:latin typeface="Arial" panose="020B0604020202020204" pitchFamily="34" charset="0"/>
                <a:cs typeface="Arial" panose="020B0604020202020204" pitchFamily="34" charset="0"/>
              </a:defRPr>
            </a:lvl1pPr>
            <a:lvl2pPr marL="622800" indent="-320400">
              <a:spcBef>
                <a:spcPts val="1000"/>
              </a:spcBef>
              <a:buClr>
                <a:srgbClr val="004A78"/>
              </a:buClr>
              <a:buFont typeface="Courier New" panose="02070309020205020404" pitchFamily="49" charset="0"/>
              <a:buChar char="o"/>
              <a:defRPr sz="2200">
                <a:solidFill>
                  <a:srgbClr val="000000"/>
                </a:solidFill>
                <a:latin typeface="Arial" panose="020B0604020202020204" pitchFamily="34" charset="0"/>
                <a:cs typeface="Arial" panose="020B0604020202020204" pitchFamily="34" charset="0"/>
              </a:defRPr>
            </a:lvl2pPr>
            <a:lvl3pPr>
              <a:spcBef>
                <a:spcPts val="1000"/>
              </a:spcBef>
              <a:buClr>
                <a:srgbClr val="004A78"/>
              </a:buClr>
              <a:defRPr>
                <a:solidFill>
                  <a:srgbClr val="000000"/>
                </a:solidFill>
                <a:latin typeface="Arial" panose="020B0604020202020204" pitchFamily="34" charset="0"/>
                <a:cs typeface="Arial" panose="020B0604020202020204" pitchFamily="34" charset="0"/>
              </a:defRPr>
            </a:lvl3pPr>
            <a:lvl4pPr>
              <a:defRPr>
                <a:solidFill>
                  <a:srgbClr val="000000"/>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
        <p:nvSpPr>
          <p:cNvPr id="6" name="Content Placeholder 5">
            <a:extLst>
              <a:ext uri="{FF2B5EF4-FFF2-40B4-BE49-F238E27FC236}">
                <a16:creationId xmlns:a16="http://schemas.microsoft.com/office/drawing/2014/main" id="{9185650B-9A34-46D1-8396-196B90A65EE4}"/>
              </a:ext>
            </a:extLst>
          </p:cNvPr>
          <p:cNvSpPr>
            <a:spLocks noGrp="1"/>
          </p:cNvSpPr>
          <p:nvPr>
            <p:ph sz="quarter" idx="17"/>
          </p:nvPr>
        </p:nvSpPr>
        <p:spPr>
          <a:xfrm>
            <a:off x="838200" y="5689600"/>
            <a:ext cx="2478088" cy="471488"/>
          </a:xfrm>
        </p:spPr>
        <p:txBody>
          <a:bodyPr/>
          <a:lstStyle/>
          <a:p>
            <a:pPr lvl="0"/>
            <a:endParaRPr lang="en-IN" dirty="0"/>
          </a:p>
        </p:txBody>
      </p:sp>
      <p:sp>
        <p:nvSpPr>
          <p:cNvPr id="8" name="Content Placeholder 7">
            <a:extLst>
              <a:ext uri="{FF2B5EF4-FFF2-40B4-BE49-F238E27FC236}">
                <a16:creationId xmlns:a16="http://schemas.microsoft.com/office/drawing/2014/main" id="{F1A378D2-8C9B-4413-9AF5-0AE06750743F}"/>
              </a:ext>
            </a:extLst>
          </p:cNvPr>
          <p:cNvSpPr>
            <a:spLocks noGrp="1"/>
          </p:cNvSpPr>
          <p:nvPr>
            <p:ph sz="quarter" idx="18"/>
          </p:nvPr>
        </p:nvSpPr>
        <p:spPr>
          <a:xfrm>
            <a:off x="3989388" y="5689600"/>
            <a:ext cx="2568430" cy="471488"/>
          </a:xfrm>
        </p:spPr>
        <p:txBody>
          <a:bodyPr/>
          <a:lstStyle/>
          <a:p>
            <a:pPr lvl="0"/>
            <a:endParaRPr lang="en-IN" dirty="0"/>
          </a:p>
        </p:txBody>
      </p:sp>
      <p:sp>
        <p:nvSpPr>
          <p:cNvPr id="10" name="Content Placeholder 9">
            <a:extLst>
              <a:ext uri="{FF2B5EF4-FFF2-40B4-BE49-F238E27FC236}">
                <a16:creationId xmlns:a16="http://schemas.microsoft.com/office/drawing/2014/main" id="{BEFC3E5A-A079-4CFA-AB52-505C61953ACB}"/>
              </a:ext>
            </a:extLst>
          </p:cNvPr>
          <p:cNvSpPr>
            <a:spLocks noGrp="1"/>
          </p:cNvSpPr>
          <p:nvPr>
            <p:ph sz="quarter" idx="19"/>
          </p:nvPr>
        </p:nvSpPr>
        <p:spPr>
          <a:xfrm>
            <a:off x="6872288" y="5689600"/>
            <a:ext cx="2114550" cy="471488"/>
          </a:xfrm>
        </p:spPr>
        <p:txBody>
          <a:bodyPr/>
          <a:lstStyle/>
          <a:p>
            <a:pPr lvl="0"/>
            <a:endParaRPr lang="en-IN" dirty="0"/>
          </a:p>
        </p:txBody>
      </p:sp>
    </p:spTree>
    <p:extLst>
      <p:ext uri="{BB962C8B-B14F-4D97-AF65-F5344CB8AC3E}">
        <p14:creationId xmlns:p14="http://schemas.microsoft.com/office/powerpoint/2010/main" val="295200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452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121408"/>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953765"/>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3749675"/>
            <a:ext cx="10712451" cy="868363"/>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0" y="4773613"/>
            <a:ext cx="10742613" cy="67151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1" name="Footer">
            <a:extLst>
              <a:ext uri="{FF2B5EF4-FFF2-40B4-BE49-F238E27FC236}">
                <a16:creationId xmlns:a16="http://schemas.microsoft.com/office/drawing/2014/main" id="{49EA09D3-7828-4D8D-80D1-CF14E934BAF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42786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1828928"/>
            <a:ext cx="10712450" cy="35604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249425"/>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2761047"/>
            <a:ext cx="10712451" cy="44875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1" y="3337120"/>
            <a:ext cx="10706100" cy="415499"/>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Content Placeholder 6">
            <a:extLst>
              <a:ext uri="{FF2B5EF4-FFF2-40B4-BE49-F238E27FC236}">
                <a16:creationId xmlns:a16="http://schemas.microsoft.com/office/drawing/2014/main" id="{2C4504C2-71B0-4660-9A2B-EB3E1DD7938E}"/>
              </a:ext>
            </a:extLst>
          </p:cNvPr>
          <p:cNvSpPr>
            <a:spLocks noGrp="1"/>
          </p:cNvSpPr>
          <p:nvPr>
            <p:ph sz="quarter" idx="21"/>
          </p:nvPr>
        </p:nvSpPr>
        <p:spPr>
          <a:xfrm>
            <a:off x="742950" y="3822701"/>
            <a:ext cx="10712450" cy="41549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3" name="Content Placeholder 12">
            <a:extLst>
              <a:ext uri="{FF2B5EF4-FFF2-40B4-BE49-F238E27FC236}">
                <a16:creationId xmlns:a16="http://schemas.microsoft.com/office/drawing/2014/main" id="{09AD69C0-5A42-4E9E-979B-4D1EBFB2BD98}"/>
              </a:ext>
            </a:extLst>
          </p:cNvPr>
          <p:cNvSpPr>
            <a:spLocks noGrp="1"/>
          </p:cNvSpPr>
          <p:nvPr>
            <p:ph sz="quarter" idx="22"/>
          </p:nvPr>
        </p:nvSpPr>
        <p:spPr>
          <a:xfrm>
            <a:off x="742950" y="4371023"/>
            <a:ext cx="10706100" cy="44786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5" name="Content Placeholder 14">
            <a:extLst>
              <a:ext uri="{FF2B5EF4-FFF2-40B4-BE49-F238E27FC236}">
                <a16:creationId xmlns:a16="http://schemas.microsoft.com/office/drawing/2014/main" id="{71E92654-65B9-4FF2-A707-C48D724DE77B}"/>
              </a:ext>
            </a:extLst>
          </p:cNvPr>
          <p:cNvSpPr>
            <a:spLocks noGrp="1"/>
          </p:cNvSpPr>
          <p:nvPr>
            <p:ph sz="quarter" idx="23"/>
          </p:nvPr>
        </p:nvSpPr>
        <p:spPr>
          <a:xfrm>
            <a:off x="742950" y="4919980"/>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7" name="Content Placeholder 16">
            <a:extLst>
              <a:ext uri="{FF2B5EF4-FFF2-40B4-BE49-F238E27FC236}">
                <a16:creationId xmlns:a16="http://schemas.microsoft.com/office/drawing/2014/main" id="{76920D2B-0ADC-497D-847E-7963CD40CF40}"/>
              </a:ext>
            </a:extLst>
          </p:cNvPr>
          <p:cNvSpPr>
            <a:spLocks noGrp="1"/>
          </p:cNvSpPr>
          <p:nvPr>
            <p:ph sz="quarter" idx="24"/>
          </p:nvPr>
        </p:nvSpPr>
        <p:spPr>
          <a:xfrm>
            <a:off x="742950" y="5513388"/>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8840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506819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 name="Content Placeholder 4">
            <a:extLst>
              <a:ext uri="{FF2B5EF4-FFF2-40B4-BE49-F238E27FC236}">
                <a16:creationId xmlns:a16="http://schemas.microsoft.com/office/drawing/2014/main" id="{A5A3204D-B870-46D4-B651-278CDE16126F}"/>
              </a:ext>
            </a:extLst>
          </p:cNvPr>
          <p:cNvSpPr>
            <a:spLocks noGrp="1"/>
          </p:cNvSpPr>
          <p:nvPr>
            <p:ph sz="quarter" idx="17"/>
          </p:nvPr>
        </p:nvSpPr>
        <p:spPr>
          <a:xfrm>
            <a:off x="5888038" y="1266400"/>
            <a:ext cx="5465762" cy="41549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6" name="Content Placeholder 15">
            <a:extLst>
              <a:ext uri="{FF2B5EF4-FFF2-40B4-BE49-F238E27FC236}">
                <a16:creationId xmlns:a16="http://schemas.microsoft.com/office/drawing/2014/main" id="{338F3F5D-EB7D-43B7-86FF-A011A9374D7F}"/>
              </a:ext>
            </a:extLst>
          </p:cNvPr>
          <p:cNvSpPr>
            <a:spLocks noGrp="1"/>
          </p:cNvSpPr>
          <p:nvPr>
            <p:ph sz="quarter" idx="18"/>
          </p:nvPr>
        </p:nvSpPr>
        <p:spPr>
          <a:xfrm>
            <a:off x="742950" y="1768475"/>
            <a:ext cx="5068888"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9" name="Content Placeholder 18">
            <a:extLst>
              <a:ext uri="{FF2B5EF4-FFF2-40B4-BE49-F238E27FC236}">
                <a16:creationId xmlns:a16="http://schemas.microsoft.com/office/drawing/2014/main" id="{A8AF1716-838B-4E95-8E12-1E46CDD9270A}"/>
              </a:ext>
            </a:extLst>
          </p:cNvPr>
          <p:cNvSpPr>
            <a:spLocks noGrp="1"/>
          </p:cNvSpPr>
          <p:nvPr>
            <p:ph sz="quarter" idx="19"/>
          </p:nvPr>
        </p:nvSpPr>
        <p:spPr>
          <a:xfrm>
            <a:off x="5888038" y="1768475"/>
            <a:ext cx="5465762"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1" name="Content Placeholder 20">
            <a:extLst>
              <a:ext uri="{FF2B5EF4-FFF2-40B4-BE49-F238E27FC236}">
                <a16:creationId xmlns:a16="http://schemas.microsoft.com/office/drawing/2014/main" id="{1F6F391C-50F2-420B-9B54-61948253419E}"/>
              </a:ext>
            </a:extLst>
          </p:cNvPr>
          <p:cNvSpPr>
            <a:spLocks noGrp="1"/>
          </p:cNvSpPr>
          <p:nvPr>
            <p:ph sz="quarter" idx="20"/>
          </p:nvPr>
        </p:nvSpPr>
        <p:spPr>
          <a:xfrm>
            <a:off x="742950" y="2290763"/>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3" name="Content Placeholder 22">
            <a:extLst>
              <a:ext uri="{FF2B5EF4-FFF2-40B4-BE49-F238E27FC236}">
                <a16:creationId xmlns:a16="http://schemas.microsoft.com/office/drawing/2014/main" id="{635F1FC2-CFF5-4CAD-8E56-7E2E4D2763FF}"/>
              </a:ext>
            </a:extLst>
          </p:cNvPr>
          <p:cNvSpPr>
            <a:spLocks noGrp="1"/>
          </p:cNvSpPr>
          <p:nvPr>
            <p:ph sz="quarter" idx="21"/>
          </p:nvPr>
        </p:nvSpPr>
        <p:spPr>
          <a:xfrm>
            <a:off x="5888038" y="2290763"/>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5" name="Content Placeholder 24">
            <a:extLst>
              <a:ext uri="{FF2B5EF4-FFF2-40B4-BE49-F238E27FC236}">
                <a16:creationId xmlns:a16="http://schemas.microsoft.com/office/drawing/2014/main" id="{3AB41CC6-53B9-40FF-AAAC-A743CE3CB994}"/>
              </a:ext>
            </a:extLst>
          </p:cNvPr>
          <p:cNvSpPr>
            <a:spLocks noGrp="1"/>
          </p:cNvSpPr>
          <p:nvPr>
            <p:ph sz="quarter" idx="22"/>
          </p:nvPr>
        </p:nvSpPr>
        <p:spPr>
          <a:xfrm>
            <a:off x="742950" y="2794001"/>
            <a:ext cx="5068888" cy="4143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7" name="Content Placeholder 26">
            <a:extLst>
              <a:ext uri="{FF2B5EF4-FFF2-40B4-BE49-F238E27FC236}">
                <a16:creationId xmlns:a16="http://schemas.microsoft.com/office/drawing/2014/main" id="{4FE5AC85-AC40-4BB5-B97F-B24109D49136}"/>
              </a:ext>
            </a:extLst>
          </p:cNvPr>
          <p:cNvSpPr>
            <a:spLocks noGrp="1"/>
          </p:cNvSpPr>
          <p:nvPr>
            <p:ph sz="quarter" idx="23"/>
          </p:nvPr>
        </p:nvSpPr>
        <p:spPr>
          <a:xfrm>
            <a:off x="5888038" y="2794000"/>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9" name="Content Placeholder 28">
            <a:extLst>
              <a:ext uri="{FF2B5EF4-FFF2-40B4-BE49-F238E27FC236}">
                <a16:creationId xmlns:a16="http://schemas.microsoft.com/office/drawing/2014/main" id="{AE56C9F8-FCC6-4978-A354-634D2EF0FE1F}"/>
              </a:ext>
            </a:extLst>
          </p:cNvPr>
          <p:cNvSpPr>
            <a:spLocks noGrp="1"/>
          </p:cNvSpPr>
          <p:nvPr>
            <p:ph sz="quarter" idx="24"/>
          </p:nvPr>
        </p:nvSpPr>
        <p:spPr>
          <a:xfrm>
            <a:off x="742950" y="3290888"/>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1" name="Content Placeholder 30">
            <a:extLst>
              <a:ext uri="{FF2B5EF4-FFF2-40B4-BE49-F238E27FC236}">
                <a16:creationId xmlns:a16="http://schemas.microsoft.com/office/drawing/2014/main" id="{8D01AB70-4EE4-4FAA-B1B5-A4BCCD32B9B1}"/>
              </a:ext>
            </a:extLst>
          </p:cNvPr>
          <p:cNvSpPr>
            <a:spLocks noGrp="1"/>
          </p:cNvSpPr>
          <p:nvPr>
            <p:ph sz="quarter" idx="25"/>
          </p:nvPr>
        </p:nvSpPr>
        <p:spPr>
          <a:xfrm>
            <a:off x="5888038" y="3290888"/>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3" name="Content Placeholder 32">
            <a:extLst>
              <a:ext uri="{FF2B5EF4-FFF2-40B4-BE49-F238E27FC236}">
                <a16:creationId xmlns:a16="http://schemas.microsoft.com/office/drawing/2014/main" id="{BB87311A-E2F7-4128-A98A-0A850D500E6C}"/>
              </a:ext>
            </a:extLst>
          </p:cNvPr>
          <p:cNvSpPr>
            <a:spLocks noGrp="1"/>
          </p:cNvSpPr>
          <p:nvPr>
            <p:ph sz="quarter" idx="26"/>
          </p:nvPr>
        </p:nvSpPr>
        <p:spPr>
          <a:xfrm>
            <a:off x="742950" y="38036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5" name="Content Placeholder 34">
            <a:extLst>
              <a:ext uri="{FF2B5EF4-FFF2-40B4-BE49-F238E27FC236}">
                <a16:creationId xmlns:a16="http://schemas.microsoft.com/office/drawing/2014/main" id="{21783DA2-E721-40A3-9508-30B9B3D763C3}"/>
              </a:ext>
            </a:extLst>
          </p:cNvPr>
          <p:cNvSpPr>
            <a:spLocks noGrp="1"/>
          </p:cNvSpPr>
          <p:nvPr>
            <p:ph sz="quarter" idx="27"/>
          </p:nvPr>
        </p:nvSpPr>
        <p:spPr>
          <a:xfrm>
            <a:off x="5888038" y="3803650"/>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7" name="Content Placeholder 36">
            <a:extLst>
              <a:ext uri="{FF2B5EF4-FFF2-40B4-BE49-F238E27FC236}">
                <a16:creationId xmlns:a16="http://schemas.microsoft.com/office/drawing/2014/main" id="{B0F2E1B1-D4CC-4B3B-AB96-1BCF735CCC7C}"/>
              </a:ext>
            </a:extLst>
          </p:cNvPr>
          <p:cNvSpPr>
            <a:spLocks noGrp="1"/>
          </p:cNvSpPr>
          <p:nvPr>
            <p:ph sz="quarter" idx="28"/>
          </p:nvPr>
        </p:nvSpPr>
        <p:spPr>
          <a:xfrm>
            <a:off x="742950" y="4289425"/>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9" name="Content Placeholder 38">
            <a:extLst>
              <a:ext uri="{FF2B5EF4-FFF2-40B4-BE49-F238E27FC236}">
                <a16:creationId xmlns:a16="http://schemas.microsoft.com/office/drawing/2014/main" id="{4FA5436A-A5BC-4BF2-BF06-696B80D92A23}"/>
              </a:ext>
            </a:extLst>
          </p:cNvPr>
          <p:cNvSpPr>
            <a:spLocks noGrp="1"/>
          </p:cNvSpPr>
          <p:nvPr>
            <p:ph sz="quarter" idx="29"/>
          </p:nvPr>
        </p:nvSpPr>
        <p:spPr>
          <a:xfrm>
            <a:off x="5888038" y="4289425"/>
            <a:ext cx="5465762" cy="4270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1" name="Content Placeholder 40">
            <a:extLst>
              <a:ext uri="{FF2B5EF4-FFF2-40B4-BE49-F238E27FC236}">
                <a16:creationId xmlns:a16="http://schemas.microsoft.com/office/drawing/2014/main" id="{4FB09C54-ACEC-453A-AB87-4A0AD241729B}"/>
              </a:ext>
            </a:extLst>
          </p:cNvPr>
          <p:cNvSpPr>
            <a:spLocks noGrp="1"/>
          </p:cNvSpPr>
          <p:nvPr>
            <p:ph sz="quarter" idx="30"/>
          </p:nvPr>
        </p:nvSpPr>
        <p:spPr>
          <a:xfrm>
            <a:off x="742950" y="4767739"/>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3" name="Content Placeholder 42">
            <a:extLst>
              <a:ext uri="{FF2B5EF4-FFF2-40B4-BE49-F238E27FC236}">
                <a16:creationId xmlns:a16="http://schemas.microsoft.com/office/drawing/2014/main" id="{20E2B60A-2603-44E8-AF44-B1DEACDC5272}"/>
              </a:ext>
            </a:extLst>
          </p:cNvPr>
          <p:cNvSpPr>
            <a:spLocks noGrp="1"/>
          </p:cNvSpPr>
          <p:nvPr>
            <p:ph sz="quarter" idx="31"/>
          </p:nvPr>
        </p:nvSpPr>
        <p:spPr>
          <a:xfrm>
            <a:off x="5888038" y="47672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5" name="Content Placeholder 44">
            <a:extLst>
              <a:ext uri="{FF2B5EF4-FFF2-40B4-BE49-F238E27FC236}">
                <a16:creationId xmlns:a16="http://schemas.microsoft.com/office/drawing/2014/main" id="{341024FB-C6EB-4EF4-BF27-B16736F6DE8B}"/>
              </a:ext>
            </a:extLst>
          </p:cNvPr>
          <p:cNvSpPr>
            <a:spLocks noGrp="1"/>
          </p:cNvSpPr>
          <p:nvPr>
            <p:ph sz="quarter" idx="32"/>
          </p:nvPr>
        </p:nvSpPr>
        <p:spPr>
          <a:xfrm>
            <a:off x="742950" y="5237163"/>
            <a:ext cx="5068190"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7" name="Content Placeholder 46">
            <a:extLst>
              <a:ext uri="{FF2B5EF4-FFF2-40B4-BE49-F238E27FC236}">
                <a16:creationId xmlns:a16="http://schemas.microsoft.com/office/drawing/2014/main" id="{9553A4ED-EAAC-4870-BDAE-346B467928FF}"/>
              </a:ext>
            </a:extLst>
          </p:cNvPr>
          <p:cNvSpPr>
            <a:spLocks noGrp="1"/>
          </p:cNvSpPr>
          <p:nvPr>
            <p:ph sz="quarter" idx="33"/>
          </p:nvPr>
        </p:nvSpPr>
        <p:spPr>
          <a:xfrm>
            <a:off x="5888038" y="52371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9" name="Content Placeholder 48">
            <a:extLst>
              <a:ext uri="{FF2B5EF4-FFF2-40B4-BE49-F238E27FC236}">
                <a16:creationId xmlns:a16="http://schemas.microsoft.com/office/drawing/2014/main" id="{198EE5D1-B514-46C0-A88C-57BBD3AFC134}"/>
              </a:ext>
            </a:extLst>
          </p:cNvPr>
          <p:cNvSpPr>
            <a:spLocks noGrp="1"/>
          </p:cNvSpPr>
          <p:nvPr>
            <p:ph sz="quarter" idx="34"/>
          </p:nvPr>
        </p:nvSpPr>
        <p:spPr>
          <a:xfrm>
            <a:off x="742950" y="57340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1" name="Content Placeholder 50">
            <a:extLst>
              <a:ext uri="{FF2B5EF4-FFF2-40B4-BE49-F238E27FC236}">
                <a16:creationId xmlns:a16="http://schemas.microsoft.com/office/drawing/2014/main" id="{0A47FD7D-7B84-4D0D-BB87-A92C363C0EDA}"/>
              </a:ext>
            </a:extLst>
          </p:cNvPr>
          <p:cNvSpPr>
            <a:spLocks noGrp="1"/>
          </p:cNvSpPr>
          <p:nvPr>
            <p:ph sz="quarter" idx="35"/>
          </p:nvPr>
        </p:nvSpPr>
        <p:spPr>
          <a:xfrm>
            <a:off x="5888038" y="5748338"/>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9331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9" r:id="rId5"/>
    <p:sldLayoutId id="2147483725" r:id="rId6"/>
    <p:sldLayoutId id="2147483726" r:id="rId7"/>
    <p:sldLayoutId id="2147483727" r:id="rId8"/>
    <p:sldLayoutId id="2147483728" r:id="rId9"/>
    <p:sldLayoutId id="2147483718" r:id="rId10"/>
    <p:sldLayoutId id="2147483715" r:id="rId11"/>
    <p:sldLayoutId id="2147483716" r:id="rId12"/>
    <p:sldLayoutId id="2147483719" r:id="rId13"/>
    <p:sldLayoutId id="2147483720" r:id="rId14"/>
    <p:sldLayoutId id="2147483723" r:id="rId15"/>
    <p:sldLayoutId id="2147483724" r:id="rId16"/>
    <p:sldLayoutId id="2147483713" r:id="rId17"/>
    <p:sldLayoutId id="2147483717" r:id="rId18"/>
    <p:sldLayoutId id="2147483730" r:id="rId19"/>
  </p:sldLayoutIdLst>
  <p:hf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1D6-5E05-40F1-A17B-8553B4EFD22E}"/>
              </a:ext>
            </a:extLst>
          </p:cNvPr>
          <p:cNvSpPr>
            <a:spLocks noGrp="1"/>
          </p:cNvSpPr>
          <p:nvPr>
            <p:ph type="title"/>
          </p:nvPr>
        </p:nvSpPr>
        <p:spPr/>
        <p:txBody>
          <a:bodyPr/>
          <a:lstStyle/>
          <a:p>
            <a:r>
              <a:rPr lang="en-US" sz="3600" dirty="0"/>
              <a:t>Technology for Success: Computer Concepts</a:t>
            </a:r>
            <a:endParaRPr lang="en-US" sz="2000" dirty="0"/>
          </a:p>
        </p:txBody>
      </p:sp>
      <p:sp>
        <p:nvSpPr>
          <p:cNvPr id="4" name="Footer Placeholder 7">
            <a:extLst>
              <a:ext uri="{FF2B5EF4-FFF2-40B4-BE49-F238E27FC236}">
                <a16:creationId xmlns:a16="http://schemas.microsoft.com/office/drawing/2014/main" id="{381DA986-64DA-4012-B4B3-AEFB15742A2E}"/>
              </a:ext>
            </a:extLst>
          </p:cNvPr>
          <p:cNvSpPr>
            <a:spLocks noGrp="1"/>
          </p:cNvSpPr>
          <p:nvPr>
            <p:ph type="ftr" sz="quarter" idx="3"/>
          </p:nvPr>
        </p:nvSpPr>
        <p:spPr>
          <a:xfrm>
            <a:off x="2926080" y="6419088"/>
            <a:ext cx="8859520" cy="365760"/>
          </a:xfrm>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711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654F-B2BD-4D19-89CB-FE828F2DA257}"/>
              </a:ext>
            </a:extLst>
          </p:cNvPr>
          <p:cNvSpPr>
            <a:spLocks noGrp="1"/>
          </p:cNvSpPr>
          <p:nvPr>
            <p:ph type="title"/>
          </p:nvPr>
        </p:nvSpPr>
        <p:spPr/>
        <p:txBody>
          <a:bodyPr/>
          <a:lstStyle/>
          <a:p>
            <a:r>
              <a:rPr lang="en-US" dirty="0"/>
              <a:t>Physical Connections Between Networks </a:t>
            </a:r>
            <a:r>
              <a:rPr lang="en-US" sz="2400" b="0" dirty="0"/>
              <a:t>(3 of 3)</a:t>
            </a:r>
            <a:endParaRPr lang="en-IN" sz="2400" dirty="0"/>
          </a:p>
        </p:txBody>
      </p:sp>
      <p:sp>
        <p:nvSpPr>
          <p:cNvPr id="3" name="Content Placeholder 2">
            <a:extLst>
              <a:ext uri="{FF2B5EF4-FFF2-40B4-BE49-F238E27FC236}">
                <a16:creationId xmlns:a16="http://schemas.microsoft.com/office/drawing/2014/main" id="{0F4C6E41-B0DD-45F1-843D-0B6AB712DA24}"/>
              </a:ext>
            </a:extLst>
          </p:cNvPr>
          <p:cNvSpPr>
            <a:spLocks noGrp="1"/>
          </p:cNvSpPr>
          <p:nvPr>
            <p:ph sz="quarter" idx="16"/>
          </p:nvPr>
        </p:nvSpPr>
        <p:spPr>
          <a:xfrm>
            <a:off x="742950" y="1289050"/>
            <a:ext cx="10706100" cy="3827895"/>
          </a:xfrm>
        </p:spPr>
        <p:txBody>
          <a:bodyPr/>
          <a:lstStyle/>
          <a:p>
            <a:pPr marL="0" indent="0">
              <a:buNone/>
            </a:pPr>
            <a:r>
              <a:rPr lang="en-US" dirty="0"/>
              <a:t>Geographic Reach</a:t>
            </a:r>
          </a:p>
          <a:p>
            <a:r>
              <a:rPr lang="en-US" b="1" dirty="0">
                <a:solidFill>
                  <a:srgbClr val="004A78"/>
                </a:solidFill>
              </a:rPr>
              <a:t>Local area network (L</a:t>
            </a:r>
            <a:r>
              <a:rPr lang="en-US" sz="100" b="1" dirty="0">
                <a:solidFill>
                  <a:srgbClr val="004A78"/>
                </a:solidFill>
              </a:rPr>
              <a:t> </a:t>
            </a:r>
            <a:r>
              <a:rPr lang="en-US" b="1" dirty="0">
                <a:solidFill>
                  <a:srgbClr val="004A78"/>
                </a:solidFill>
              </a:rPr>
              <a:t>A</a:t>
            </a:r>
            <a:r>
              <a:rPr lang="en-US" sz="100" b="1" dirty="0">
                <a:solidFill>
                  <a:srgbClr val="004A78"/>
                </a:solidFill>
              </a:rPr>
              <a:t> </a:t>
            </a:r>
            <a:r>
              <a:rPr lang="en-US" b="1" dirty="0">
                <a:solidFill>
                  <a:srgbClr val="004A78"/>
                </a:solidFill>
              </a:rPr>
              <a:t>N)</a:t>
            </a:r>
            <a:r>
              <a:rPr lang="en-US" b="1" dirty="0">
                <a:solidFill>
                  <a:srgbClr val="002060"/>
                </a:solidFill>
              </a:rPr>
              <a:t> </a:t>
            </a:r>
            <a:r>
              <a:rPr lang="en-US" dirty="0"/>
              <a:t>connects computers and devices in a limited area</a:t>
            </a:r>
          </a:p>
          <a:p>
            <a:r>
              <a:rPr lang="en-US" b="1" dirty="0">
                <a:solidFill>
                  <a:srgbClr val="004A78"/>
                </a:solidFill>
              </a:rPr>
              <a:t>Wide area network (W</a:t>
            </a:r>
            <a:r>
              <a:rPr lang="en-US" sz="100" b="1" dirty="0">
                <a:solidFill>
                  <a:srgbClr val="004A78"/>
                </a:solidFill>
              </a:rPr>
              <a:t> </a:t>
            </a:r>
            <a:r>
              <a:rPr lang="en-US" b="1" dirty="0">
                <a:solidFill>
                  <a:srgbClr val="004A78"/>
                </a:solidFill>
              </a:rPr>
              <a:t>A</a:t>
            </a:r>
            <a:r>
              <a:rPr lang="en-US" sz="100" b="1" dirty="0">
                <a:solidFill>
                  <a:srgbClr val="004A78"/>
                </a:solidFill>
              </a:rPr>
              <a:t> </a:t>
            </a:r>
            <a:r>
              <a:rPr lang="en-US" b="1" dirty="0">
                <a:solidFill>
                  <a:srgbClr val="004A78"/>
                </a:solidFill>
              </a:rPr>
              <a:t>N)</a:t>
            </a:r>
            <a:r>
              <a:rPr lang="en-US" b="1" dirty="0">
                <a:solidFill>
                  <a:srgbClr val="1992AF"/>
                </a:solidFill>
              </a:rPr>
              <a:t> </a:t>
            </a:r>
            <a:r>
              <a:rPr lang="en-US" dirty="0"/>
              <a:t>connects devices in a large geographic region</a:t>
            </a:r>
          </a:p>
          <a:p>
            <a:r>
              <a:rPr lang="en-US" b="1" dirty="0">
                <a:solidFill>
                  <a:srgbClr val="004A78"/>
                </a:solidFill>
              </a:rPr>
              <a:t>Metropolitan area network (M</a:t>
            </a:r>
            <a:r>
              <a:rPr lang="en-US" sz="100" b="1" dirty="0">
                <a:solidFill>
                  <a:srgbClr val="004A78"/>
                </a:solidFill>
              </a:rPr>
              <a:t> </a:t>
            </a:r>
            <a:r>
              <a:rPr lang="en-US" b="1" dirty="0">
                <a:solidFill>
                  <a:srgbClr val="004A78"/>
                </a:solidFill>
              </a:rPr>
              <a:t>A</a:t>
            </a:r>
            <a:r>
              <a:rPr lang="en-US" sz="100" b="1" dirty="0">
                <a:solidFill>
                  <a:srgbClr val="004A78"/>
                </a:solidFill>
              </a:rPr>
              <a:t> </a:t>
            </a:r>
            <a:r>
              <a:rPr lang="en-US" b="1" dirty="0">
                <a:solidFill>
                  <a:srgbClr val="004A78"/>
                </a:solidFill>
              </a:rPr>
              <a:t>N)</a:t>
            </a:r>
            <a:r>
              <a:rPr lang="en-US" b="1" dirty="0">
                <a:solidFill>
                  <a:srgbClr val="1992AF"/>
                </a:solidFill>
              </a:rPr>
              <a:t> </a:t>
            </a:r>
            <a:r>
              <a:rPr lang="en-US" dirty="0"/>
              <a:t>is operated by a city or county</a:t>
            </a:r>
          </a:p>
          <a:p>
            <a:r>
              <a:rPr lang="en-US" b="1" dirty="0">
                <a:solidFill>
                  <a:srgbClr val="004A78"/>
                </a:solidFill>
              </a:rPr>
              <a:t>Personal area network (P</a:t>
            </a:r>
            <a:r>
              <a:rPr lang="en-US" sz="100" b="1" dirty="0">
                <a:solidFill>
                  <a:srgbClr val="004A78"/>
                </a:solidFill>
              </a:rPr>
              <a:t> </a:t>
            </a:r>
            <a:r>
              <a:rPr lang="en-US" b="1" dirty="0">
                <a:solidFill>
                  <a:srgbClr val="004A78"/>
                </a:solidFill>
              </a:rPr>
              <a:t>A</a:t>
            </a:r>
            <a:r>
              <a:rPr lang="en-US" sz="100" b="1" dirty="0">
                <a:solidFill>
                  <a:srgbClr val="004A78"/>
                </a:solidFill>
              </a:rPr>
              <a:t> </a:t>
            </a:r>
            <a:r>
              <a:rPr lang="en-US" b="1" dirty="0">
                <a:solidFill>
                  <a:srgbClr val="004A78"/>
                </a:solidFill>
              </a:rPr>
              <a:t>N)</a:t>
            </a:r>
            <a:r>
              <a:rPr lang="en-US" b="1" dirty="0">
                <a:solidFill>
                  <a:srgbClr val="1992AF"/>
                </a:solidFill>
              </a:rPr>
              <a:t> </a:t>
            </a:r>
            <a:r>
              <a:rPr lang="en-US" dirty="0"/>
              <a:t>connects personal digital devices within 30 feet via </a:t>
            </a:r>
            <a:r>
              <a:rPr lang="en-US" b="1" dirty="0">
                <a:solidFill>
                  <a:srgbClr val="004A78"/>
                </a:solidFill>
              </a:rPr>
              <a:t>Bluetooth</a:t>
            </a:r>
          </a:p>
          <a:p>
            <a:r>
              <a:rPr lang="en-US" b="1" dirty="0">
                <a:solidFill>
                  <a:srgbClr val="004A78"/>
                </a:solidFill>
              </a:rPr>
              <a:t>Body area network (B</a:t>
            </a:r>
            <a:r>
              <a:rPr lang="en-US" sz="100" b="1" dirty="0">
                <a:solidFill>
                  <a:srgbClr val="004A78"/>
                </a:solidFill>
              </a:rPr>
              <a:t> </a:t>
            </a:r>
            <a:r>
              <a:rPr lang="en-US" b="1" dirty="0">
                <a:solidFill>
                  <a:srgbClr val="004A78"/>
                </a:solidFill>
              </a:rPr>
              <a:t>A</a:t>
            </a:r>
            <a:r>
              <a:rPr lang="en-US" sz="100" b="1" dirty="0">
                <a:solidFill>
                  <a:srgbClr val="004A78"/>
                </a:solidFill>
              </a:rPr>
              <a:t> </a:t>
            </a:r>
            <a:r>
              <a:rPr lang="en-US" b="1" dirty="0">
                <a:solidFill>
                  <a:srgbClr val="004A78"/>
                </a:solidFill>
              </a:rPr>
              <a:t>N)</a:t>
            </a:r>
            <a:r>
              <a:rPr lang="en-US" b="1" dirty="0">
                <a:solidFill>
                  <a:srgbClr val="002060"/>
                </a:solidFill>
              </a:rPr>
              <a:t> </a:t>
            </a:r>
            <a:r>
              <a:rPr lang="en-US" dirty="0"/>
              <a:t>small, lightweight biosensors implanted in the body</a:t>
            </a:r>
            <a:endParaRPr lang="en-US" b="1" dirty="0">
              <a:solidFill>
                <a:srgbClr val="1992AF"/>
              </a:solidFill>
            </a:endParaRPr>
          </a:p>
        </p:txBody>
      </p:sp>
    </p:spTree>
    <p:extLst>
      <p:ext uri="{BB962C8B-B14F-4D97-AF65-F5344CB8AC3E}">
        <p14:creationId xmlns:p14="http://schemas.microsoft.com/office/powerpoint/2010/main" val="691538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3CA2-EB93-4F76-AD28-2BCA17580E7B}"/>
              </a:ext>
            </a:extLst>
          </p:cNvPr>
          <p:cNvSpPr>
            <a:spLocks noGrp="1"/>
          </p:cNvSpPr>
          <p:nvPr>
            <p:ph type="title"/>
          </p:nvPr>
        </p:nvSpPr>
        <p:spPr/>
        <p:txBody>
          <a:bodyPr/>
          <a:lstStyle/>
          <a:p>
            <a:r>
              <a:rPr lang="en-US" dirty="0"/>
              <a:t>Differences Between Various Types of Networks</a:t>
            </a:r>
            <a:endParaRPr lang="en-IN" dirty="0"/>
          </a:p>
        </p:txBody>
      </p:sp>
      <p:sp>
        <p:nvSpPr>
          <p:cNvPr id="4" name="Content Placeholder 3">
            <a:extLst>
              <a:ext uri="{FF2B5EF4-FFF2-40B4-BE49-F238E27FC236}">
                <a16:creationId xmlns:a16="http://schemas.microsoft.com/office/drawing/2014/main" id="{40E7D58B-6758-4CAA-84AB-40A29ED52711}"/>
              </a:ext>
            </a:extLst>
          </p:cNvPr>
          <p:cNvSpPr>
            <a:spLocks noGrp="1"/>
          </p:cNvSpPr>
          <p:nvPr>
            <p:ph sz="quarter" idx="16"/>
          </p:nvPr>
        </p:nvSpPr>
        <p:spPr>
          <a:xfrm>
            <a:off x="700809" y="1289051"/>
            <a:ext cx="10790382" cy="325740"/>
          </a:xfrm>
        </p:spPr>
        <p:txBody>
          <a:bodyPr/>
          <a:lstStyle/>
          <a:p>
            <a:r>
              <a:rPr lang="en-US" b="1" dirty="0"/>
              <a:t>Table 10-2:</a:t>
            </a:r>
            <a:r>
              <a:rPr lang="en-US" dirty="0"/>
              <a:t> Additional Network Types</a:t>
            </a:r>
          </a:p>
        </p:txBody>
      </p:sp>
      <p:graphicFrame>
        <p:nvGraphicFramePr>
          <p:cNvPr id="6" name="Content Placeholder 5" descr="Table is accessible to screen readers">
            <a:extLst>
              <a:ext uri="{FF2B5EF4-FFF2-40B4-BE49-F238E27FC236}">
                <a16:creationId xmlns:a16="http://schemas.microsoft.com/office/drawing/2014/main" id="{CB706842-FCB6-4495-A917-344BA9C5AD35}"/>
              </a:ext>
            </a:extLst>
          </p:cNvPr>
          <p:cNvGraphicFramePr>
            <a:graphicFrameLocks noGrp="1"/>
          </p:cNvGraphicFramePr>
          <p:nvPr>
            <p:ph sz="quarter" idx="17"/>
            <p:extLst>
              <p:ext uri="{D42A27DB-BD31-4B8C-83A1-F6EECF244321}">
                <p14:modId xmlns:p14="http://schemas.microsoft.com/office/powerpoint/2010/main" val="1163588330"/>
              </p:ext>
            </p:extLst>
          </p:nvPr>
        </p:nvGraphicFramePr>
        <p:xfrm>
          <a:off x="700809" y="1869069"/>
          <a:ext cx="10790382" cy="4278810"/>
        </p:xfrm>
        <a:graphic>
          <a:graphicData uri="http://schemas.openxmlformats.org/drawingml/2006/table">
            <a:tbl>
              <a:tblPr firstRow="1"/>
              <a:tblGrid>
                <a:gridCol w="3306987">
                  <a:extLst>
                    <a:ext uri="{9D8B030D-6E8A-4147-A177-3AD203B41FA5}">
                      <a16:colId xmlns:a16="http://schemas.microsoft.com/office/drawing/2014/main" val="525528641"/>
                    </a:ext>
                  </a:extLst>
                </a:gridCol>
                <a:gridCol w="7483395">
                  <a:extLst>
                    <a:ext uri="{9D8B030D-6E8A-4147-A177-3AD203B41FA5}">
                      <a16:colId xmlns:a16="http://schemas.microsoft.com/office/drawing/2014/main" val="2284101526"/>
                    </a:ext>
                  </a:extLst>
                </a:gridCol>
              </a:tblGrid>
              <a:tr h="262611">
                <a:tc>
                  <a:txBody>
                    <a:bodyPr/>
                    <a:lstStyle/>
                    <a:p>
                      <a:r>
                        <a:rPr lang="en-US" sz="1400" b="1" dirty="0">
                          <a:solidFill>
                            <a:srgbClr val="000000"/>
                          </a:solidFill>
                          <a:latin typeface="Arial" panose="020B0604020202020204" pitchFamily="34" charset="0"/>
                          <a:cs typeface="Arial" panose="020B0604020202020204" pitchFamily="34" charset="0"/>
                        </a:rPr>
                        <a:t>Network type</a:t>
                      </a:r>
                    </a:p>
                  </a:txBody>
                  <a:tcPr marL="35377" marR="35377" marT="17688" marB="17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b="1" dirty="0">
                          <a:solidFill>
                            <a:srgbClr val="000000"/>
                          </a:solidFill>
                          <a:latin typeface="Arial" panose="020B0604020202020204" pitchFamily="34" charset="0"/>
                          <a:cs typeface="Arial" panose="020B0604020202020204" pitchFamily="34" charset="0"/>
                        </a:rPr>
                        <a:t>Description</a:t>
                      </a:r>
                    </a:p>
                  </a:txBody>
                  <a:tcPr marL="35377" marR="35377" marT="17688" marB="17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7827410"/>
                  </a:ext>
                </a:extLst>
              </a:tr>
              <a:tr h="713135">
                <a:tc>
                  <a:txBody>
                    <a:bodyPr/>
                    <a:lstStyle/>
                    <a:p>
                      <a:r>
                        <a:rPr lang="en-US" sz="1400" dirty="0">
                          <a:solidFill>
                            <a:srgbClr val="000000"/>
                          </a:solidFill>
                          <a:latin typeface="Arial" panose="020B0604020202020204" pitchFamily="34" charset="0"/>
                          <a:cs typeface="Arial" panose="020B0604020202020204" pitchFamily="34" charset="0"/>
                        </a:rPr>
                        <a:t>Wired network</a:t>
                      </a:r>
                    </a:p>
                  </a:txBody>
                  <a:tcPr marL="35377" marR="35377" marT="17688" marB="17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latin typeface="Arial" panose="020B0604020202020204" pitchFamily="34" charset="0"/>
                          <a:cs typeface="Arial" panose="020B0604020202020204" pitchFamily="34" charset="0"/>
                        </a:rPr>
                        <a:t>Sends signals and data through cables, which may have to travel through floors and walls to connect to other network devices. Wired networks tend to be more secure and transmit data faster than wireless networks.</a:t>
                      </a:r>
                    </a:p>
                  </a:txBody>
                  <a:tcPr marL="35377" marR="35377" marT="17688" marB="17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084403"/>
                  </a:ext>
                </a:extLst>
              </a:tr>
              <a:tr h="938397">
                <a:tc>
                  <a:txBody>
                    <a:bodyPr/>
                    <a:lstStyle/>
                    <a:p>
                      <a:r>
                        <a:rPr lang="en-US" sz="1400" dirty="0">
                          <a:solidFill>
                            <a:srgbClr val="000000"/>
                          </a:solidFill>
                          <a:latin typeface="Arial" panose="020B0604020202020204" pitchFamily="34" charset="0"/>
                          <a:cs typeface="Arial" panose="020B0604020202020204" pitchFamily="34" charset="0"/>
                        </a:rPr>
                        <a:t>Wireless network A type of printer or other device that is connected to either a wired or wireless network to which you have access.</a:t>
                      </a:r>
                    </a:p>
                  </a:txBody>
                  <a:tcPr marL="35377" marR="35377" marT="17688" marB="17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latin typeface="Arial" panose="020B0604020202020204" pitchFamily="34" charset="0"/>
                          <a:cs typeface="Arial" panose="020B0604020202020204" pitchFamily="34" charset="0"/>
                        </a:rPr>
                        <a:t>Sends signals through airwaves, and usually do not require cables. Wireless networks tend to be more convenient and easier to set up than wired networks, but can be less secure. Wireless networks make it possible to connect devices in locations where physical wiring is not possible or is difficult.</a:t>
                      </a:r>
                    </a:p>
                  </a:txBody>
                  <a:tcPr marL="35377" marR="35377" marT="17688" marB="17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565179"/>
                  </a:ext>
                </a:extLst>
              </a:tr>
              <a:tr h="938397">
                <a:tc>
                  <a:txBody>
                    <a:bodyPr/>
                    <a:lstStyle/>
                    <a:p>
                      <a:r>
                        <a:rPr lang="en-US" sz="1400" dirty="0">
                          <a:solidFill>
                            <a:srgbClr val="000000"/>
                          </a:solidFill>
                          <a:latin typeface="Arial" panose="020B0604020202020204" pitchFamily="34" charset="0"/>
                          <a:cs typeface="Arial" panose="020B0604020202020204" pitchFamily="34" charset="0"/>
                        </a:rPr>
                        <a:t>Intranet An internal network site used by a group of people who work together.</a:t>
                      </a:r>
                    </a:p>
                  </a:txBody>
                  <a:tcPr marL="35377" marR="35377" marT="17688" marB="17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latin typeface="Arial" panose="020B0604020202020204" pitchFamily="34" charset="0"/>
                          <a:cs typeface="Arial" panose="020B0604020202020204" pitchFamily="34" charset="0"/>
                        </a:rPr>
                        <a:t>A private network for use by authorized individuals. Organizations use intranets to communicate internally and can allow users to use a web browser to access data posted on webpages. Intranets are preferable when data being transferred should not necessarily reach the Internet.</a:t>
                      </a:r>
                    </a:p>
                  </a:txBody>
                  <a:tcPr marL="35377" marR="35377" marT="17688" marB="17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618648"/>
                  </a:ext>
                </a:extLst>
              </a:tr>
              <a:tr h="713135">
                <a:tc>
                  <a:txBody>
                    <a:bodyPr/>
                    <a:lstStyle/>
                    <a:p>
                      <a:r>
                        <a:rPr lang="en-US" sz="1400" dirty="0">
                          <a:solidFill>
                            <a:srgbClr val="000000"/>
                          </a:solidFill>
                          <a:latin typeface="Arial" panose="020B0604020202020204" pitchFamily="34" charset="0"/>
                          <a:cs typeface="Arial" panose="020B0604020202020204" pitchFamily="34" charset="0"/>
                        </a:rPr>
                        <a:t>Extranet</a:t>
                      </a:r>
                    </a:p>
                  </a:txBody>
                  <a:tcPr marL="35377" marR="35377" marT="17688" marB="17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latin typeface="Arial" panose="020B0604020202020204" pitchFamily="34" charset="0"/>
                          <a:cs typeface="Arial" panose="020B0604020202020204" pitchFamily="34" charset="0"/>
                        </a:rPr>
                        <a:t>Allows outsiders (such as customers, vendors, and suppliers) to access an organization’s intranet. For example, an extranet might be used if a supplier needs to check a customer’s inventory levels before deciding whether to ship additional product.</a:t>
                      </a:r>
                    </a:p>
                  </a:txBody>
                  <a:tcPr marL="35377" marR="35377" marT="17688" marB="17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8965005"/>
                  </a:ext>
                </a:extLst>
              </a:tr>
              <a:tr h="713135">
                <a:tc>
                  <a:txBody>
                    <a:bodyPr/>
                    <a:lstStyle/>
                    <a:p>
                      <a:r>
                        <a:rPr lang="en-US" sz="1400" dirty="0">
                          <a:solidFill>
                            <a:srgbClr val="000000"/>
                          </a:solidFill>
                          <a:latin typeface="Arial" panose="020B0604020202020204" pitchFamily="34" charset="0"/>
                          <a:cs typeface="Arial" panose="020B0604020202020204" pitchFamily="34" charset="0"/>
                        </a:rPr>
                        <a:t>Virtual private network (V</a:t>
                      </a:r>
                      <a:r>
                        <a:rPr lang="en-US" sz="100" dirty="0">
                          <a:solidFill>
                            <a:srgbClr val="000000"/>
                          </a:solidFill>
                          <a:latin typeface="Arial" panose="020B0604020202020204" pitchFamily="34" charset="0"/>
                          <a:cs typeface="Arial" panose="020B0604020202020204" pitchFamily="34" charset="0"/>
                        </a:rPr>
                        <a:t> </a:t>
                      </a:r>
                      <a:r>
                        <a:rPr lang="en-US" sz="1400" dirty="0">
                          <a:solidFill>
                            <a:srgbClr val="000000"/>
                          </a:solidFill>
                          <a:latin typeface="Arial" panose="020B0604020202020204" pitchFamily="34" charset="0"/>
                          <a:cs typeface="Arial" panose="020B0604020202020204" pitchFamily="34" charset="0"/>
                        </a:rPr>
                        <a:t>P</a:t>
                      </a:r>
                      <a:r>
                        <a:rPr lang="en-US" sz="100" dirty="0">
                          <a:solidFill>
                            <a:srgbClr val="000000"/>
                          </a:solidFill>
                          <a:latin typeface="Arial" panose="020B0604020202020204" pitchFamily="34" charset="0"/>
                          <a:cs typeface="Arial" panose="020B0604020202020204" pitchFamily="34" charset="0"/>
                        </a:rPr>
                        <a:t> </a:t>
                      </a:r>
                      <a:r>
                        <a:rPr lang="en-US" sz="1400" dirty="0">
                          <a:solidFill>
                            <a:srgbClr val="000000"/>
                          </a:solidFill>
                          <a:latin typeface="Arial" panose="020B0604020202020204" pitchFamily="34" charset="0"/>
                          <a:cs typeface="Arial" panose="020B0604020202020204" pitchFamily="34" charset="0"/>
                        </a:rPr>
                        <a:t>N)</a:t>
                      </a:r>
                    </a:p>
                  </a:txBody>
                  <a:tcPr marL="35377" marR="35377" marT="17688" marB="17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latin typeface="Arial" panose="020B0604020202020204" pitchFamily="34" charset="0"/>
                          <a:cs typeface="Arial" panose="020B0604020202020204" pitchFamily="34" charset="0"/>
                        </a:rPr>
                        <a:t>A private, secure path across a public network that allows authorized users secure access to a company or other network. A V</a:t>
                      </a:r>
                      <a:r>
                        <a:rPr lang="en-US" sz="100" dirty="0">
                          <a:solidFill>
                            <a:srgbClr val="000000"/>
                          </a:solidFill>
                          <a:latin typeface="Arial" panose="020B0604020202020204" pitchFamily="34" charset="0"/>
                          <a:cs typeface="Arial" panose="020B0604020202020204" pitchFamily="34" charset="0"/>
                        </a:rPr>
                        <a:t> </a:t>
                      </a:r>
                      <a:r>
                        <a:rPr lang="en-US" sz="1400" dirty="0">
                          <a:solidFill>
                            <a:srgbClr val="000000"/>
                          </a:solidFill>
                          <a:latin typeface="Arial" panose="020B0604020202020204" pitchFamily="34" charset="0"/>
                          <a:cs typeface="Arial" panose="020B0604020202020204" pitchFamily="34" charset="0"/>
                        </a:rPr>
                        <a:t>P</a:t>
                      </a:r>
                      <a:r>
                        <a:rPr lang="en-US" sz="100" dirty="0">
                          <a:solidFill>
                            <a:srgbClr val="000000"/>
                          </a:solidFill>
                          <a:latin typeface="Arial" panose="020B0604020202020204" pitchFamily="34" charset="0"/>
                          <a:cs typeface="Arial" panose="020B0604020202020204" pitchFamily="34" charset="0"/>
                        </a:rPr>
                        <a:t> </a:t>
                      </a:r>
                      <a:r>
                        <a:rPr lang="en-US" sz="1400" dirty="0">
                          <a:solidFill>
                            <a:srgbClr val="000000"/>
                          </a:solidFill>
                          <a:latin typeface="Arial" panose="020B0604020202020204" pitchFamily="34" charset="0"/>
                          <a:cs typeface="Arial" panose="020B0604020202020204" pitchFamily="34" charset="0"/>
                        </a:rPr>
                        <a:t>N can allow an individual to access an organization’s network by using encryption and other technologies to secure the data transmitted along the path.</a:t>
                      </a:r>
                    </a:p>
                  </a:txBody>
                  <a:tcPr marL="35377" marR="35377" marT="17688" marB="17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5623665"/>
                  </a:ext>
                </a:extLst>
              </a:tr>
            </a:tbl>
          </a:graphicData>
        </a:graphic>
      </p:graphicFrame>
    </p:spTree>
    <p:extLst>
      <p:ext uri="{BB962C8B-B14F-4D97-AF65-F5344CB8AC3E}">
        <p14:creationId xmlns:p14="http://schemas.microsoft.com/office/powerpoint/2010/main" val="2597319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41773-DB3F-46D8-965C-79812887E9AE}"/>
              </a:ext>
            </a:extLst>
          </p:cNvPr>
          <p:cNvSpPr>
            <a:spLocks noGrp="1"/>
          </p:cNvSpPr>
          <p:nvPr>
            <p:ph type="title"/>
          </p:nvPr>
        </p:nvSpPr>
        <p:spPr>
          <a:xfrm>
            <a:off x="838200" y="295189"/>
            <a:ext cx="10515600" cy="811976"/>
          </a:xfrm>
        </p:spPr>
        <p:txBody>
          <a:bodyPr/>
          <a:lstStyle/>
          <a:p>
            <a:r>
              <a:rPr lang="en-US" sz="3200" dirty="0"/>
              <a:t>Discuss Issues of Equity and Safety in a Connected World</a:t>
            </a:r>
            <a:endParaRPr lang="en-IN" sz="3200" dirty="0"/>
          </a:p>
        </p:txBody>
      </p:sp>
      <p:sp>
        <p:nvSpPr>
          <p:cNvPr id="5" name="Content Placeholder 4">
            <a:extLst>
              <a:ext uri="{FF2B5EF4-FFF2-40B4-BE49-F238E27FC236}">
                <a16:creationId xmlns:a16="http://schemas.microsoft.com/office/drawing/2014/main" id="{C32DB896-A30D-4706-880D-8D7B228FCE91}"/>
              </a:ext>
            </a:extLst>
          </p:cNvPr>
          <p:cNvSpPr>
            <a:spLocks noGrp="1"/>
          </p:cNvSpPr>
          <p:nvPr>
            <p:ph sz="quarter" idx="16"/>
          </p:nvPr>
        </p:nvSpPr>
        <p:spPr>
          <a:xfrm>
            <a:off x="742950" y="1289050"/>
            <a:ext cx="10706100" cy="2774950"/>
          </a:xfrm>
        </p:spPr>
        <p:txBody>
          <a:bodyPr/>
          <a:lstStyle/>
          <a:p>
            <a:r>
              <a:rPr lang="en-US" dirty="0"/>
              <a:t>Identify the risks and benefits associated with using a connected network</a:t>
            </a:r>
          </a:p>
          <a:p>
            <a:r>
              <a:rPr lang="en-US" dirty="0"/>
              <a:t>Explain how unauthorized network use threatens communication technology</a:t>
            </a:r>
          </a:p>
          <a:p>
            <a:r>
              <a:rPr lang="en-US" dirty="0"/>
              <a:t>Explain how to secure a network</a:t>
            </a:r>
          </a:p>
          <a:p>
            <a:r>
              <a:rPr lang="en-US" dirty="0"/>
              <a:t>Secure data stored on a network</a:t>
            </a:r>
          </a:p>
          <a:p>
            <a:r>
              <a:rPr lang="en-US" dirty="0"/>
              <a:t>Explain how to encrypt a network</a:t>
            </a:r>
          </a:p>
          <a:p>
            <a:r>
              <a:rPr lang="en-US" dirty="0"/>
              <a:t>Explain the pros and cons of net neutrality</a:t>
            </a:r>
          </a:p>
        </p:txBody>
      </p:sp>
    </p:spTree>
    <p:extLst>
      <p:ext uri="{BB962C8B-B14F-4D97-AF65-F5344CB8AC3E}">
        <p14:creationId xmlns:p14="http://schemas.microsoft.com/office/powerpoint/2010/main" val="943397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DBEF-36CD-478E-ABD4-AF286DF5285E}"/>
              </a:ext>
            </a:extLst>
          </p:cNvPr>
          <p:cNvSpPr>
            <a:spLocks noGrp="1"/>
          </p:cNvSpPr>
          <p:nvPr>
            <p:ph type="title"/>
          </p:nvPr>
        </p:nvSpPr>
        <p:spPr/>
        <p:txBody>
          <a:bodyPr/>
          <a:lstStyle/>
          <a:p>
            <a:r>
              <a:rPr lang="en-US" sz="3200" dirty="0"/>
              <a:t>Risks and Benefits with Using a Connected Network</a:t>
            </a:r>
            <a:endParaRPr lang="en-IN" sz="3200" dirty="0"/>
          </a:p>
        </p:txBody>
      </p:sp>
      <p:sp>
        <p:nvSpPr>
          <p:cNvPr id="3" name="Content Placeholder 2">
            <a:extLst>
              <a:ext uri="{FF2B5EF4-FFF2-40B4-BE49-F238E27FC236}">
                <a16:creationId xmlns:a16="http://schemas.microsoft.com/office/drawing/2014/main" id="{BA28864B-FCD3-4662-9D8A-2993768E497B}"/>
              </a:ext>
            </a:extLst>
          </p:cNvPr>
          <p:cNvSpPr>
            <a:spLocks noGrp="1"/>
          </p:cNvSpPr>
          <p:nvPr>
            <p:ph sz="quarter" idx="16"/>
          </p:nvPr>
        </p:nvSpPr>
        <p:spPr>
          <a:xfrm>
            <a:off x="742950" y="1289049"/>
            <a:ext cx="6550479" cy="4785179"/>
          </a:xfrm>
        </p:spPr>
        <p:txBody>
          <a:bodyPr/>
          <a:lstStyle/>
          <a:p>
            <a:r>
              <a:rPr lang="en-US" dirty="0"/>
              <a:t>Benefits: sharing resources without regard to geographic location; easier communication</a:t>
            </a:r>
          </a:p>
          <a:p>
            <a:r>
              <a:rPr lang="en-US" dirty="0"/>
              <a:t>Risks</a:t>
            </a:r>
          </a:p>
          <a:p>
            <a:pPr lvl="1"/>
            <a:r>
              <a:rPr lang="en-US" b="1" dirty="0">
                <a:solidFill>
                  <a:srgbClr val="004A78"/>
                </a:solidFill>
              </a:rPr>
              <a:t>Malware</a:t>
            </a:r>
            <a:r>
              <a:rPr lang="en-US" b="1" dirty="0">
                <a:solidFill>
                  <a:srgbClr val="1992AF"/>
                </a:solidFill>
              </a:rPr>
              <a:t> </a:t>
            </a:r>
            <a:r>
              <a:rPr lang="en-US" dirty="0"/>
              <a:t>can install itself without permission and damage or steal data from a computer or device</a:t>
            </a:r>
          </a:p>
          <a:p>
            <a:pPr lvl="1"/>
            <a:r>
              <a:rPr lang="en-US" dirty="0"/>
              <a:t>Hackers can gain access to personal data</a:t>
            </a:r>
          </a:p>
          <a:p>
            <a:pPr lvl="1"/>
            <a:r>
              <a:rPr lang="en-US" b="1" dirty="0">
                <a:solidFill>
                  <a:srgbClr val="004A78"/>
                </a:solidFill>
              </a:rPr>
              <a:t>Phishing</a:t>
            </a:r>
          </a:p>
          <a:p>
            <a:pPr lvl="1"/>
            <a:r>
              <a:rPr lang="en-US" b="1" dirty="0">
                <a:solidFill>
                  <a:srgbClr val="004A78"/>
                </a:solidFill>
              </a:rPr>
              <a:t>Social engineering</a:t>
            </a:r>
          </a:p>
          <a:p>
            <a:pPr lvl="1"/>
            <a:r>
              <a:rPr lang="en-US" b="1" dirty="0">
                <a:solidFill>
                  <a:srgbClr val="004A78"/>
                </a:solidFill>
              </a:rPr>
              <a:t>Denial of service (D</a:t>
            </a:r>
            <a:r>
              <a:rPr lang="en-US" sz="100" b="1" dirty="0">
                <a:solidFill>
                  <a:srgbClr val="004A78"/>
                </a:solidFill>
              </a:rPr>
              <a:t> </a:t>
            </a:r>
            <a:r>
              <a:rPr lang="en-US" b="1" dirty="0">
                <a:solidFill>
                  <a:srgbClr val="004A78"/>
                </a:solidFill>
              </a:rPr>
              <a:t>o</a:t>
            </a:r>
            <a:r>
              <a:rPr lang="en-US" sz="100" b="1" dirty="0">
                <a:solidFill>
                  <a:srgbClr val="004A78"/>
                </a:solidFill>
              </a:rPr>
              <a:t> </a:t>
            </a:r>
            <a:r>
              <a:rPr lang="en-US" b="1" dirty="0">
                <a:solidFill>
                  <a:srgbClr val="004A78"/>
                </a:solidFill>
              </a:rPr>
              <a:t>S) attack</a:t>
            </a:r>
          </a:p>
          <a:p>
            <a:pPr lvl="2"/>
            <a:r>
              <a:rPr lang="en-US" b="1" dirty="0">
                <a:solidFill>
                  <a:srgbClr val="004A78"/>
                </a:solidFill>
              </a:rPr>
              <a:t>Distributed denial of service (D</a:t>
            </a:r>
            <a:r>
              <a:rPr lang="en-US" sz="100" b="1" dirty="0">
                <a:solidFill>
                  <a:srgbClr val="004A78"/>
                </a:solidFill>
              </a:rPr>
              <a:t> </a:t>
            </a:r>
            <a:r>
              <a:rPr lang="en-US" b="1" dirty="0">
                <a:solidFill>
                  <a:srgbClr val="004A78"/>
                </a:solidFill>
              </a:rPr>
              <a:t>D</a:t>
            </a:r>
            <a:r>
              <a:rPr lang="en-US" sz="100" b="1" dirty="0">
                <a:solidFill>
                  <a:srgbClr val="004A78"/>
                </a:solidFill>
              </a:rPr>
              <a:t> </a:t>
            </a:r>
            <a:r>
              <a:rPr lang="en-US" b="1" dirty="0">
                <a:solidFill>
                  <a:srgbClr val="004A78"/>
                </a:solidFill>
              </a:rPr>
              <a:t>o</a:t>
            </a:r>
            <a:r>
              <a:rPr lang="en-US" sz="100" b="1" dirty="0">
                <a:solidFill>
                  <a:srgbClr val="004A78"/>
                </a:solidFill>
              </a:rPr>
              <a:t> </a:t>
            </a:r>
            <a:r>
              <a:rPr lang="en-US" b="1" dirty="0">
                <a:solidFill>
                  <a:srgbClr val="004A78"/>
                </a:solidFill>
              </a:rPr>
              <a:t>S) attack</a:t>
            </a:r>
          </a:p>
          <a:p>
            <a:pPr lvl="2"/>
            <a:r>
              <a:rPr lang="en-US" b="1" dirty="0">
                <a:solidFill>
                  <a:srgbClr val="004A78"/>
                </a:solidFill>
              </a:rPr>
              <a:t>Zombie</a:t>
            </a:r>
          </a:p>
        </p:txBody>
      </p:sp>
      <p:pic>
        <p:nvPicPr>
          <p:cNvPr id="8" name="Content Placeholder 7" descr="Three sample phishing scam screenshots. The first screenshot promises money for little or no effort (&quot;make over $1000 without spending a dime&quot;) and offers a deal that sounds too good to be true (&quot;as much money as you want&quot;). The second screenshot looks as if it is a request to donate to a charitable organization after a disaster has been in the news and has a Red Cross emblem. A third screenshot shows an alarmist message and threatens account closure (&quot;failure to update your records will result in account suspension&quot;) and includes typos and other errors.">
            <a:extLst>
              <a:ext uri="{FF2B5EF4-FFF2-40B4-BE49-F238E27FC236}">
                <a16:creationId xmlns:a16="http://schemas.microsoft.com/office/drawing/2014/main" id="{B8D6F590-6588-406C-98DD-A518FEDD8774}"/>
              </a:ext>
            </a:extLst>
          </p:cNvPr>
          <p:cNvPicPr>
            <a:picLocks noGrp="1" noChangeAspect="1"/>
          </p:cNvPicPr>
          <p:nvPr>
            <p:ph sz="quarter" idx="17"/>
          </p:nvPr>
        </p:nvPicPr>
        <p:blipFill>
          <a:blip r:embed="rId2"/>
          <a:stretch>
            <a:fillRect/>
          </a:stretch>
        </p:blipFill>
        <p:spPr>
          <a:xfrm>
            <a:off x="7537199" y="1339272"/>
            <a:ext cx="4015293" cy="2132714"/>
          </a:xfrm>
        </p:spPr>
      </p:pic>
      <p:pic>
        <p:nvPicPr>
          <p:cNvPr id="12" name="Content Placeholder 11" descr="Conceptual drawing of a distributed denial of service attack. At the center is a server (tower computer), surrounded by many laptop computers displaying DDoS on their screens, each shooting several darts toward the server in the middle.">
            <a:extLst>
              <a:ext uri="{FF2B5EF4-FFF2-40B4-BE49-F238E27FC236}">
                <a16:creationId xmlns:a16="http://schemas.microsoft.com/office/drawing/2014/main" id="{7C6B756B-B810-4828-A213-1BCE0A055E56}"/>
              </a:ext>
            </a:extLst>
          </p:cNvPr>
          <p:cNvPicPr>
            <a:picLocks noGrp="1" noChangeAspect="1"/>
          </p:cNvPicPr>
          <p:nvPr>
            <p:ph sz="quarter" idx="18"/>
          </p:nvPr>
        </p:nvPicPr>
        <p:blipFill>
          <a:blip r:embed="rId3"/>
          <a:stretch>
            <a:fillRect/>
          </a:stretch>
        </p:blipFill>
        <p:spPr>
          <a:xfrm>
            <a:off x="7585366" y="3626197"/>
            <a:ext cx="4059497" cy="2355842"/>
          </a:xfrm>
        </p:spPr>
      </p:pic>
    </p:spTree>
    <p:extLst>
      <p:ext uri="{BB962C8B-B14F-4D97-AF65-F5344CB8AC3E}">
        <p14:creationId xmlns:p14="http://schemas.microsoft.com/office/powerpoint/2010/main" val="244180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753E-0632-4EF9-A43E-FE35AF2D8FB4}"/>
              </a:ext>
            </a:extLst>
          </p:cNvPr>
          <p:cNvSpPr>
            <a:spLocks noGrp="1"/>
          </p:cNvSpPr>
          <p:nvPr>
            <p:ph type="title"/>
          </p:nvPr>
        </p:nvSpPr>
        <p:spPr>
          <a:xfrm>
            <a:off x="838200" y="278704"/>
            <a:ext cx="10515600" cy="844946"/>
          </a:xfrm>
        </p:spPr>
        <p:txBody>
          <a:bodyPr/>
          <a:lstStyle/>
          <a:p>
            <a:r>
              <a:rPr lang="en-US" dirty="0"/>
              <a:t>How Unauthorized Network Use Threatens Communications</a:t>
            </a:r>
            <a:endParaRPr lang="en-IN" dirty="0"/>
          </a:p>
        </p:txBody>
      </p:sp>
      <p:sp>
        <p:nvSpPr>
          <p:cNvPr id="3" name="Content Placeholder 2">
            <a:extLst>
              <a:ext uri="{FF2B5EF4-FFF2-40B4-BE49-F238E27FC236}">
                <a16:creationId xmlns:a16="http://schemas.microsoft.com/office/drawing/2014/main" id="{E45F1887-5D15-4BEB-9F8B-2A791342CAB4}"/>
              </a:ext>
            </a:extLst>
          </p:cNvPr>
          <p:cNvSpPr>
            <a:spLocks noGrp="1"/>
          </p:cNvSpPr>
          <p:nvPr>
            <p:ph sz="quarter" idx="16"/>
          </p:nvPr>
        </p:nvSpPr>
        <p:spPr>
          <a:xfrm>
            <a:off x="742950" y="1289050"/>
            <a:ext cx="10706100" cy="2470150"/>
          </a:xfrm>
        </p:spPr>
        <p:txBody>
          <a:bodyPr/>
          <a:lstStyle/>
          <a:p>
            <a:r>
              <a:rPr lang="en-US" dirty="0"/>
              <a:t>When hackers can connect to the same network as the computer they wish to target, it is easier to obtain information</a:t>
            </a:r>
          </a:p>
          <a:p>
            <a:r>
              <a:rPr lang="en-US" dirty="0"/>
              <a:t>Data also might be exposed by connecting to a fraudulent network</a:t>
            </a:r>
          </a:p>
          <a:p>
            <a:pPr lvl="1"/>
            <a:r>
              <a:rPr lang="en-US" dirty="0"/>
              <a:t>When connecting to a public Wi-Fi network, one should not enter confidential information on websites or send personal data in email</a:t>
            </a:r>
          </a:p>
          <a:p>
            <a:pPr lvl="1"/>
            <a:r>
              <a:rPr lang="en-US" b="1" dirty="0">
                <a:solidFill>
                  <a:srgbClr val="004A78"/>
                </a:solidFill>
              </a:rPr>
              <a:t>Evil twin</a:t>
            </a:r>
          </a:p>
        </p:txBody>
      </p:sp>
    </p:spTree>
    <p:extLst>
      <p:ext uri="{BB962C8B-B14F-4D97-AF65-F5344CB8AC3E}">
        <p14:creationId xmlns:p14="http://schemas.microsoft.com/office/powerpoint/2010/main" val="1428905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9B01-01DC-42C2-A19B-0EF57FF57982}"/>
              </a:ext>
            </a:extLst>
          </p:cNvPr>
          <p:cNvSpPr>
            <a:spLocks noGrp="1"/>
          </p:cNvSpPr>
          <p:nvPr>
            <p:ph type="title"/>
          </p:nvPr>
        </p:nvSpPr>
        <p:spPr/>
        <p:txBody>
          <a:bodyPr/>
          <a:lstStyle/>
          <a:p>
            <a:r>
              <a:rPr lang="en-US" dirty="0"/>
              <a:t>How to Secure a Network</a:t>
            </a:r>
            <a:endParaRPr lang="en-IN" dirty="0"/>
          </a:p>
        </p:txBody>
      </p:sp>
      <p:sp>
        <p:nvSpPr>
          <p:cNvPr id="3" name="Content Placeholder 2">
            <a:extLst>
              <a:ext uri="{FF2B5EF4-FFF2-40B4-BE49-F238E27FC236}">
                <a16:creationId xmlns:a16="http://schemas.microsoft.com/office/drawing/2014/main" id="{A761700E-10B7-41C9-B376-97E03C9DA2FB}"/>
              </a:ext>
            </a:extLst>
          </p:cNvPr>
          <p:cNvSpPr>
            <a:spLocks noGrp="1"/>
          </p:cNvSpPr>
          <p:nvPr>
            <p:ph sz="quarter" idx="16"/>
          </p:nvPr>
        </p:nvSpPr>
        <p:spPr>
          <a:xfrm>
            <a:off x="742950" y="1289050"/>
            <a:ext cx="5276850" cy="4279900"/>
          </a:xfrm>
        </p:spPr>
        <p:txBody>
          <a:bodyPr/>
          <a:lstStyle/>
          <a:p>
            <a:r>
              <a:rPr lang="en-US" b="1" dirty="0">
                <a:solidFill>
                  <a:srgbClr val="004A78"/>
                </a:solidFill>
              </a:rPr>
              <a:t>Authentication</a:t>
            </a:r>
          </a:p>
          <a:p>
            <a:pPr lvl="1"/>
            <a:r>
              <a:rPr lang="en-US" dirty="0"/>
              <a:t>User name and a </a:t>
            </a:r>
            <a:r>
              <a:rPr lang="en-US" b="1" dirty="0">
                <a:solidFill>
                  <a:srgbClr val="004A78"/>
                </a:solidFill>
              </a:rPr>
              <a:t>strong password</a:t>
            </a:r>
          </a:p>
          <a:p>
            <a:pPr lvl="1"/>
            <a:r>
              <a:rPr lang="en-US" dirty="0"/>
              <a:t>Biometrics</a:t>
            </a:r>
          </a:p>
          <a:p>
            <a:r>
              <a:rPr lang="en-US" b="1" dirty="0">
                <a:solidFill>
                  <a:srgbClr val="004A78"/>
                </a:solidFill>
              </a:rPr>
              <a:t>Firewall</a:t>
            </a:r>
          </a:p>
          <a:p>
            <a:pPr lvl="1"/>
            <a:r>
              <a:rPr lang="en-US" dirty="0"/>
              <a:t>Hardware firewalls</a:t>
            </a:r>
          </a:p>
          <a:p>
            <a:pPr lvl="1"/>
            <a:r>
              <a:rPr lang="en-US" dirty="0"/>
              <a:t>Software firewalls</a:t>
            </a:r>
          </a:p>
          <a:p>
            <a:r>
              <a:rPr lang="en-US" b="1" dirty="0">
                <a:solidFill>
                  <a:srgbClr val="004A78"/>
                </a:solidFill>
              </a:rPr>
              <a:t>Encryption</a:t>
            </a:r>
          </a:p>
        </p:txBody>
      </p:sp>
      <p:pic>
        <p:nvPicPr>
          <p:cNvPr id="8" name="Content Placeholder 7" descr="Photos and conceptual images illustrate four types of network security. Encryption scrambles or codes data as it is transmitted over a network (photo of person looking a computer screen filled with incomprehensible letters, numbers, and symbols). Authentication identifies you to the network. The most common type of authentication is providing a username and password (image of a username and password login screen). Biometric devices authenticate identity by scanning your physical characteristics, such as a fingerprint (photo of finger pressing iPhone start button). Firewalls create a blockade between corporate or personal networks and the Internet (conceptual image of a computer and a globe representing the Internet, with a brick wall (firewall) between them).">
            <a:extLst>
              <a:ext uri="{FF2B5EF4-FFF2-40B4-BE49-F238E27FC236}">
                <a16:creationId xmlns:a16="http://schemas.microsoft.com/office/drawing/2014/main" id="{FBFBD601-F988-43DB-A555-B5932FD9E284}"/>
              </a:ext>
            </a:extLst>
          </p:cNvPr>
          <p:cNvPicPr>
            <a:picLocks noGrp="1" noChangeAspect="1"/>
          </p:cNvPicPr>
          <p:nvPr>
            <p:ph sz="quarter" idx="17"/>
          </p:nvPr>
        </p:nvPicPr>
        <p:blipFill>
          <a:blip r:embed="rId2"/>
          <a:stretch>
            <a:fillRect/>
          </a:stretch>
        </p:blipFill>
        <p:spPr>
          <a:xfrm>
            <a:off x="6986157" y="1336986"/>
            <a:ext cx="3876403" cy="2465652"/>
          </a:xfrm>
        </p:spPr>
      </p:pic>
      <p:pic>
        <p:nvPicPr>
          <p:cNvPr id="12" name="Content Placeholder 11" descr="A more detailed conceptual image of firewalls. On the left is a personal or business network, with both wired and wireless devices including tablets, desktop computers, laptops, and printers. On the right is a globe symbolizing the Internet. In the middle, between the network and the Internet, is a brick wall symbolizing a firewall. Zoomed out from the firewall are photos of two types of firewalls that inspect the traffic between the network and the Internet: a hardware firewall (rectangular box that looks similar to a router, with Ethernet ports), and a software firewall (desktop computer or server displaying a screenshot of firewall software).">
            <a:extLst>
              <a:ext uri="{FF2B5EF4-FFF2-40B4-BE49-F238E27FC236}">
                <a16:creationId xmlns:a16="http://schemas.microsoft.com/office/drawing/2014/main" id="{BB3DE525-9A23-44F4-97EE-5873AB4A6C74}"/>
              </a:ext>
            </a:extLst>
          </p:cNvPr>
          <p:cNvPicPr>
            <a:picLocks noGrp="1" noChangeAspect="1"/>
          </p:cNvPicPr>
          <p:nvPr>
            <p:ph sz="quarter" idx="18"/>
          </p:nvPr>
        </p:nvPicPr>
        <p:blipFill>
          <a:blip r:embed="rId3"/>
          <a:stretch>
            <a:fillRect/>
          </a:stretch>
        </p:blipFill>
        <p:spPr>
          <a:xfrm>
            <a:off x="7533806" y="3902130"/>
            <a:ext cx="3093486" cy="2363225"/>
          </a:xfrm>
        </p:spPr>
      </p:pic>
    </p:spTree>
    <p:extLst>
      <p:ext uri="{BB962C8B-B14F-4D97-AF65-F5344CB8AC3E}">
        <p14:creationId xmlns:p14="http://schemas.microsoft.com/office/powerpoint/2010/main" val="1281392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C045-80DB-4EC0-81DD-3255B298F723}"/>
              </a:ext>
            </a:extLst>
          </p:cNvPr>
          <p:cNvSpPr>
            <a:spLocks noGrp="1"/>
          </p:cNvSpPr>
          <p:nvPr>
            <p:ph type="title"/>
          </p:nvPr>
        </p:nvSpPr>
        <p:spPr/>
        <p:txBody>
          <a:bodyPr/>
          <a:lstStyle/>
          <a:p>
            <a:r>
              <a:rPr lang="en-US" dirty="0"/>
              <a:t>Secure Data Stored on a Network</a:t>
            </a:r>
            <a:endParaRPr lang="en-IN" dirty="0"/>
          </a:p>
        </p:txBody>
      </p:sp>
      <p:sp>
        <p:nvSpPr>
          <p:cNvPr id="3" name="Content Placeholder 2">
            <a:extLst>
              <a:ext uri="{FF2B5EF4-FFF2-40B4-BE49-F238E27FC236}">
                <a16:creationId xmlns:a16="http://schemas.microsoft.com/office/drawing/2014/main" id="{9F8043EE-4764-4606-90FA-E74BAA6A046F}"/>
              </a:ext>
            </a:extLst>
          </p:cNvPr>
          <p:cNvSpPr>
            <a:spLocks noGrp="1"/>
          </p:cNvSpPr>
          <p:nvPr>
            <p:ph sz="quarter" idx="16"/>
          </p:nvPr>
        </p:nvSpPr>
        <p:spPr>
          <a:xfrm>
            <a:off x="742950" y="1289050"/>
            <a:ext cx="10706100" cy="2802659"/>
          </a:xfrm>
        </p:spPr>
        <p:txBody>
          <a:bodyPr/>
          <a:lstStyle/>
          <a:p>
            <a:r>
              <a:rPr lang="en-US" b="1" dirty="0">
                <a:solidFill>
                  <a:srgbClr val="004A78"/>
                </a:solidFill>
              </a:rPr>
              <a:t>Network attached storage (N</a:t>
            </a:r>
            <a:r>
              <a:rPr lang="en-US" sz="100" b="1" dirty="0">
                <a:solidFill>
                  <a:srgbClr val="004A78"/>
                </a:solidFill>
              </a:rPr>
              <a:t> </a:t>
            </a:r>
            <a:r>
              <a:rPr lang="en-US" b="1" dirty="0">
                <a:solidFill>
                  <a:srgbClr val="004A78"/>
                </a:solidFill>
              </a:rPr>
              <a:t>A</a:t>
            </a:r>
            <a:r>
              <a:rPr lang="en-US" sz="100" b="1" dirty="0">
                <a:solidFill>
                  <a:srgbClr val="004A78"/>
                </a:solidFill>
              </a:rPr>
              <a:t> </a:t>
            </a:r>
            <a:r>
              <a:rPr lang="en-US" b="1" dirty="0">
                <a:solidFill>
                  <a:srgbClr val="004A78"/>
                </a:solidFill>
              </a:rPr>
              <a:t>S) devices</a:t>
            </a:r>
            <a:r>
              <a:rPr lang="en-US" b="1" dirty="0">
                <a:solidFill>
                  <a:srgbClr val="002060"/>
                </a:solidFill>
              </a:rPr>
              <a:t> </a:t>
            </a:r>
            <a:r>
              <a:rPr lang="en-US" dirty="0"/>
              <a:t>are hard drives that connect directly to a network and provide a centralized location for storing programs and data on large and small networks</a:t>
            </a:r>
          </a:p>
          <a:p>
            <a:pPr lvl="1"/>
            <a:r>
              <a:rPr lang="en-US" dirty="0"/>
              <a:t>Specify users who can view the files, as well as view and make changes to the files</a:t>
            </a:r>
          </a:p>
          <a:p>
            <a:r>
              <a:rPr lang="en-US" dirty="0"/>
              <a:t>Turn on network encryption so that information from files being transmitted on the network cannot be intercepted by others</a:t>
            </a:r>
          </a:p>
        </p:txBody>
      </p:sp>
    </p:spTree>
    <p:extLst>
      <p:ext uri="{BB962C8B-B14F-4D97-AF65-F5344CB8AC3E}">
        <p14:creationId xmlns:p14="http://schemas.microsoft.com/office/powerpoint/2010/main" val="349634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9AD70-2B23-4D3B-904E-FE55EDFDF137}"/>
              </a:ext>
            </a:extLst>
          </p:cNvPr>
          <p:cNvSpPr>
            <a:spLocks noGrp="1"/>
          </p:cNvSpPr>
          <p:nvPr>
            <p:ph type="title"/>
          </p:nvPr>
        </p:nvSpPr>
        <p:spPr/>
        <p:txBody>
          <a:bodyPr/>
          <a:lstStyle/>
          <a:p>
            <a:r>
              <a:rPr lang="en-US" dirty="0"/>
              <a:t>How to Encrypt a Network</a:t>
            </a:r>
            <a:endParaRPr lang="en-IN" dirty="0"/>
          </a:p>
        </p:txBody>
      </p:sp>
      <p:sp>
        <p:nvSpPr>
          <p:cNvPr id="3" name="Content Placeholder 2">
            <a:extLst>
              <a:ext uri="{FF2B5EF4-FFF2-40B4-BE49-F238E27FC236}">
                <a16:creationId xmlns:a16="http://schemas.microsoft.com/office/drawing/2014/main" id="{6A3FB4B7-87EC-449A-9DD3-40A8294BEE10}"/>
              </a:ext>
            </a:extLst>
          </p:cNvPr>
          <p:cNvSpPr>
            <a:spLocks noGrp="1"/>
          </p:cNvSpPr>
          <p:nvPr>
            <p:ph sz="quarter" idx="16"/>
          </p:nvPr>
        </p:nvSpPr>
        <p:spPr>
          <a:xfrm>
            <a:off x="742950" y="1289050"/>
            <a:ext cx="10706100" cy="3172114"/>
          </a:xfrm>
        </p:spPr>
        <p:txBody>
          <a:bodyPr/>
          <a:lstStyle/>
          <a:p>
            <a:r>
              <a:rPr lang="en-US" b="1" dirty="0">
                <a:solidFill>
                  <a:srgbClr val="004A78"/>
                </a:solidFill>
              </a:rPr>
              <a:t>Encryption</a:t>
            </a:r>
            <a:r>
              <a:rPr lang="en-US" b="1" dirty="0"/>
              <a:t> </a:t>
            </a:r>
            <a:r>
              <a:rPr lang="en-US" dirty="0"/>
              <a:t>is the process of converting data so that it is unrecognizable when it is trans- mitted on a network or stored on a storage device, except to users who enter the correct password</a:t>
            </a:r>
          </a:p>
          <a:p>
            <a:r>
              <a:rPr lang="en-US" dirty="0"/>
              <a:t>Ensure that wireless networks support encryption so that data cannot be intercepted easily by others</a:t>
            </a:r>
          </a:p>
          <a:p>
            <a:pPr lvl="1"/>
            <a:r>
              <a:rPr lang="en-US" dirty="0"/>
              <a:t>Encrypted wireless networks often use a </a:t>
            </a:r>
            <a:r>
              <a:rPr lang="en-US" b="1" dirty="0">
                <a:solidFill>
                  <a:srgbClr val="004A78"/>
                </a:solidFill>
              </a:rPr>
              <a:t>wireless network key </a:t>
            </a:r>
            <a:r>
              <a:rPr lang="en-US" dirty="0"/>
              <a:t>to encrypt data sent between devices</a:t>
            </a:r>
          </a:p>
          <a:p>
            <a:pPr lvl="1"/>
            <a:r>
              <a:rPr lang="en-US" dirty="0"/>
              <a:t>One common type of encryption on home routers is W</a:t>
            </a:r>
            <a:r>
              <a:rPr lang="en-US" sz="100" dirty="0"/>
              <a:t> </a:t>
            </a:r>
            <a:r>
              <a:rPr lang="en-US" dirty="0"/>
              <a:t>P</a:t>
            </a:r>
            <a:r>
              <a:rPr lang="en-US" sz="100" dirty="0"/>
              <a:t> </a:t>
            </a:r>
            <a:r>
              <a:rPr lang="en-US" dirty="0"/>
              <a:t>A2</a:t>
            </a:r>
          </a:p>
        </p:txBody>
      </p:sp>
    </p:spTree>
    <p:extLst>
      <p:ext uri="{BB962C8B-B14F-4D97-AF65-F5344CB8AC3E}">
        <p14:creationId xmlns:p14="http://schemas.microsoft.com/office/powerpoint/2010/main" val="3527306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A594-98F0-4D10-A9DA-4397ED670202}"/>
              </a:ext>
            </a:extLst>
          </p:cNvPr>
          <p:cNvSpPr>
            <a:spLocks noGrp="1"/>
          </p:cNvSpPr>
          <p:nvPr>
            <p:ph type="title"/>
          </p:nvPr>
        </p:nvSpPr>
        <p:spPr/>
        <p:txBody>
          <a:bodyPr/>
          <a:lstStyle/>
          <a:p>
            <a:r>
              <a:rPr lang="en-US" dirty="0"/>
              <a:t>Pros and Cons of Net Neutrality</a:t>
            </a:r>
            <a:endParaRPr lang="en-IN" dirty="0"/>
          </a:p>
        </p:txBody>
      </p:sp>
      <p:sp>
        <p:nvSpPr>
          <p:cNvPr id="3" name="Content Placeholder 2">
            <a:extLst>
              <a:ext uri="{FF2B5EF4-FFF2-40B4-BE49-F238E27FC236}">
                <a16:creationId xmlns:a16="http://schemas.microsoft.com/office/drawing/2014/main" id="{5A3B7DB4-7E2C-49C0-8D6A-64843ADB3445}"/>
              </a:ext>
            </a:extLst>
          </p:cNvPr>
          <p:cNvSpPr>
            <a:spLocks noGrp="1"/>
          </p:cNvSpPr>
          <p:nvPr>
            <p:ph sz="quarter" idx="16"/>
          </p:nvPr>
        </p:nvSpPr>
        <p:spPr>
          <a:xfrm>
            <a:off x="742950" y="1289050"/>
            <a:ext cx="10706100" cy="4502150"/>
          </a:xfrm>
        </p:spPr>
        <p:txBody>
          <a:bodyPr/>
          <a:lstStyle/>
          <a:p>
            <a:r>
              <a:rPr lang="en-US" dirty="0"/>
              <a:t>When </a:t>
            </a:r>
            <a:r>
              <a:rPr lang="en-US" b="1" dirty="0">
                <a:solidFill>
                  <a:srgbClr val="004A78"/>
                </a:solidFill>
              </a:rPr>
              <a:t>net neutrality</a:t>
            </a:r>
            <a:r>
              <a:rPr lang="en-US" b="1" dirty="0">
                <a:solidFill>
                  <a:srgbClr val="002060"/>
                </a:solidFill>
              </a:rPr>
              <a:t> </a:t>
            </a:r>
            <a:r>
              <a:rPr lang="en-US" dirty="0"/>
              <a:t>is enforced, I</a:t>
            </a:r>
            <a:r>
              <a:rPr lang="en-US" sz="100" dirty="0"/>
              <a:t> </a:t>
            </a:r>
            <a:r>
              <a:rPr lang="en-US" dirty="0"/>
              <a:t>S</a:t>
            </a:r>
            <a:r>
              <a:rPr lang="en-US" sz="100" dirty="0"/>
              <a:t> </a:t>
            </a:r>
            <a:r>
              <a:rPr lang="en-US" dirty="0"/>
              <a:t>Ps must provide the same level of service to all websites, regardless of their content or purpose</a:t>
            </a:r>
          </a:p>
          <a:p>
            <a:r>
              <a:rPr lang="en-US" dirty="0"/>
              <a:t>Pros:</a:t>
            </a:r>
          </a:p>
          <a:p>
            <a:pPr lvl="1"/>
            <a:r>
              <a:rPr lang="en-US" dirty="0"/>
              <a:t>Access to websites cannot be restricted based on factors such as content or</a:t>
            </a:r>
            <a:r>
              <a:rPr lang="en-US" b="1" dirty="0">
                <a:solidFill>
                  <a:srgbClr val="1992AF"/>
                </a:solidFill>
              </a:rPr>
              <a:t> </a:t>
            </a:r>
            <a:r>
              <a:rPr lang="en-US" b="1" dirty="0">
                <a:solidFill>
                  <a:srgbClr val="004A78"/>
                </a:solidFill>
              </a:rPr>
              <a:t>bandwidth</a:t>
            </a:r>
            <a:r>
              <a:rPr lang="en-US" b="1" dirty="0">
                <a:solidFill>
                  <a:srgbClr val="1992AF"/>
                </a:solidFill>
              </a:rPr>
              <a:t> </a:t>
            </a:r>
            <a:r>
              <a:rPr lang="en-US" dirty="0"/>
              <a:t>requirements</a:t>
            </a:r>
          </a:p>
          <a:p>
            <a:r>
              <a:rPr lang="en-US" dirty="0"/>
              <a:t>Cons:</a:t>
            </a:r>
          </a:p>
          <a:p>
            <a:pPr lvl="1"/>
            <a:r>
              <a:rPr lang="en-US" dirty="0"/>
              <a:t>The ability for users to access high-bandwidth content might result in slower Internet speeds for others who are also connecting to the Internet using the same I</a:t>
            </a:r>
            <a:r>
              <a:rPr lang="en-US" sz="100" dirty="0"/>
              <a:t> </a:t>
            </a:r>
            <a:r>
              <a:rPr lang="en-US" dirty="0"/>
              <a:t>S</a:t>
            </a:r>
            <a:r>
              <a:rPr lang="en-US" sz="100" dirty="0"/>
              <a:t> </a:t>
            </a:r>
            <a:r>
              <a:rPr lang="en-US" dirty="0"/>
              <a:t>Ps</a:t>
            </a:r>
          </a:p>
          <a:p>
            <a:pPr lvl="1"/>
            <a:r>
              <a:rPr lang="en-US" dirty="0"/>
              <a:t>Without net neutrality, I</a:t>
            </a:r>
            <a:r>
              <a:rPr lang="en-US" sz="100" dirty="0"/>
              <a:t> </a:t>
            </a:r>
            <a:r>
              <a:rPr lang="en-US" dirty="0"/>
              <a:t>S</a:t>
            </a:r>
            <a:r>
              <a:rPr lang="en-US" sz="100" dirty="0"/>
              <a:t> </a:t>
            </a:r>
            <a:r>
              <a:rPr lang="en-US" dirty="0"/>
              <a:t>Ps could charge more for those wanting access to content requiring more resources and less to those who require access to less resource-intensive services</a:t>
            </a:r>
          </a:p>
        </p:txBody>
      </p:sp>
    </p:spTree>
    <p:extLst>
      <p:ext uri="{BB962C8B-B14F-4D97-AF65-F5344CB8AC3E}">
        <p14:creationId xmlns:p14="http://schemas.microsoft.com/office/powerpoint/2010/main" val="2120605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84E48-DD53-4F4B-A5E5-A3FDBDFDBBFC}"/>
              </a:ext>
            </a:extLst>
          </p:cNvPr>
          <p:cNvSpPr>
            <a:spLocks noGrp="1"/>
          </p:cNvSpPr>
          <p:nvPr>
            <p:ph type="title"/>
          </p:nvPr>
        </p:nvSpPr>
        <p:spPr/>
        <p:txBody>
          <a:bodyPr/>
          <a:lstStyle/>
          <a:p>
            <a:r>
              <a:rPr lang="en-US" dirty="0"/>
              <a:t>Connecting to Different Types of Networks</a:t>
            </a:r>
            <a:endParaRPr lang="en-IN" dirty="0"/>
          </a:p>
        </p:txBody>
      </p:sp>
      <p:sp>
        <p:nvSpPr>
          <p:cNvPr id="3" name="Content Placeholder 2">
            <a:extLst>
              <a:ext uri="{FF2B5EF4-FFF2-40B4-BE49-F238E27FC236}">
                <a16:creationId xmlns:a16="http://schemas.microsoft.com/office/drawing/2014/main" id="{7A10C973-3B1A-494D-BDAB-74A44550C227}"/>
              </a:ext>
            </a:extLst>
          </p:cNvPr>
          <p:cNvSpPr>
            <a:spLocks noGrp="1"/>
          </p:cNvSpPr>
          <p:nvPr>
            <p:ph sz="quarter" idx="16"/>
          </p:nvPr>
        </p:nvSpPr>
        <p:spPr>
          <a:xfrm>
            <a:off x="742950" y="1289050"/>
            <a:ext cx="10706100" cy="953407"/>
          </a:xfrm>
        </p:spPr>
        <p:txBody>
          <a:bodyPr/>
          <a:lstStyle/>
          <a:p>
            <a:r>
              <a:rPr lang="en-US" dirty="0"/>
              <a:t>Explain how to follow network standards and protocols</a:t>
            </a:r>
          </a:p>
          <a:p>
            <a:r>
              <a:rPr lang="en-US" dirty="0"/>
              <a:t>Connect to network devices</a:t>
            </a:r>
          </a:p>
        </p:txBody>
      </p:sp>
      <p:pic>
        <p:nvPicPr>
          <p:cNvPr id="8" name="Content Placeholder 7" descr="Conceptual drawing of how a call from a caller in a car using a smartphone to a person  in a house with a landline phone might be routed. The cell phone in the car communicates with a cell phone tower, which in turn communicates with a base station (a dish antenna on top of a tall building), the mobile telephone switching office or MTSO. The MTSO has a wired connections to the public switched telephone network (shown as another building), which in turn connects to the wired telephone network (telephone poles) that carry telephone wires to the home of the called party.">
            <a:extLst>
              <a:ext uri="{FF2B5EF4-FFF2-40B4-BE49-F238E27FC236}">
                <a16:creationId xmlns:a16="http://schemas.microsoft.com/office/drawing/2014/main" id="{C7D25546-C03B-448B-8E12-A6B58B879879}"/>
              </a:ext>
            </a:extLst>
          </p:cNvPr>
          <p:cNvPicPr>
            <a:picLocks noGrp="1" noChangeAspect="1"/>
          </p:cNvPicPr>
          <p:nvPr>
            <p:ph sz="quarter" idx="17"/>
          </p:nvPr>
        </p:nvPicPr>
        <p:blipFill>
          <a:blip r:embed="rId2"/>
          <a:stretch>
            <a:fillRect/>
          </a:stretch>
        </p:blipFill>
        <p:spPr>
          <a:xfrm>
            <a:off x="3890366" y="2438930"/>
            <a:ext cx="4861907" cy="3538836"/>
          </a:xfrm>
        </p:spPr>
      </p:pic>
    </p:spTree>
    <p:extLst>
      <p:ext uri="{BB962C8B-B14F-4D97-AF65-F5344CB8AC3E}">
        <p14:creationId xmlns:p14="http://schemas.microsoft.com/office/powerpoint/2010/main" val="412022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6112F-4E06-4BCE-9A1B-C6CAECAFA8EE}"/>
              </a:ext>
            </a:extLst>
          </p:cNvPr>
          <p:cNvSpPr>
            <a:spLocks noGrp="1"/>
          </p:cNvSpPr>
          <p:nvPr>
            <p:ph type="title"/>
          </p:nvPr>
        </p:nvSpPr>
        <p:spPr>
          <a:xfrm>
            <a:off x="4863181" y="2297403"/>
            <a:ext cx="2967025" cy="566817"/>
          </a:xfrm>
        </p:spPr>
        <p:txBody>
          <a:bodyPr/>
          <a:lstStyle/>
          <a:p>
            <a:pPr algn="ctr"/>
            <a:r>
              <a:rPr lang="en-US" sz="3600" dirty="0"/>
              <a:t>Module 10</a:t>
            </a:r>
            <a:endParaRPr lang="en-IN" sz="3600" dirty="0"/>
          </a:p>
        </p:txBody>
      </p:sp>
      <p:sp>
        <p:nvSpPr>
          <p:cNvPr id="2" name="Content Placeholder 1">
            <a:extLst>
              <a:ext uri="{FF2B5EF4-FFF2-40B4-BE49-F238E27FC236}">
                <a16:creationId xmlns:a16="http://schemas.microsoft.com/office/drawing/2014/main" id="{C791D738-1F0A-4850-99A9-8142E360EC6F}"/>
              </a:ext>
            </a:extLst>
          </p:cNvPr>
          <p:cNvSpPr>
            <a:spLocks noGrp="1"/>
          </p:cNvSpPr>
          <p:nvPr>
            <p:ph sz="quarter" idx="4294967295"/>
          </p:nvPr>
        </p:nvSpPr>
        <p:spPr>
          <a:xfrm>
            <a:off x="4758814" y="3227714"/>
            <a:ext cx="3500284" cy="566817"/>
          </a:xfrm>
        </p:spPr>
        <p:txBody>
          <a:bodyPr/>
          <a:lstStyle/>
          <a:p>
            <a:pPr algn="ctr"/>
            <a:r>
              <a:rPr lang="en-IN" sz="3400" b="1" dirty="0">
                <a:solidFill>
                  <a:schemeClr val="bg1"/>
                </a:solidFill>
              </a:rPr>
              <a:t>Networking</a:t>
            </a:r>
            <a:endParaRPr lang="en-US" sz="3400" b="1" dirty="0">
              <a:solidFill>
                <a:schemeClr val="bg1"/>
              </a:solidFill>
            </a:endParaRPr>
          </a:p>
        </p:txBody>
      </p:sp>
      <p:sp>
        <p:nvSpPr>
          <p:cNvPr id="6" name="Footer Placeholder 7">
            <a:extLst>
              <a:ext uri="{FF2B5EF4-FFF2-40B4-BE49-F238E27FC236}">
                <a16:creationId xmlns:a16="http://schemas.microsoft.com/office/drawing/2014/main" id="{E40A9ECF-70D7-48BE-AB5B-910AA947B52D}"/>
              </a:ext>
            </a:extLst>
          </p:cNvPr>
          <p:cNvSpPr>
            <a:spLocks noGrp="1"/>
          </p:cNvSpPr>
          <p:nvPr>
            <p:ph type="ftr" sz="quarter" idx="3"/>
          </p:nvPr>
        </p:nvSpPr>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99423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20F4C-D8DA-4FFC-944B-58057E2E92C8}"/>
              </a:ext>
            </a:extLst>
          </p:cNvPr>
          <p:cNvSpPr>
            <a:spLocks noGrp="1"/>
          </p:cNvSpPr>
          <p:nvPr>
            <p:ph type="title"/>
          </p:nvPr>
        </p:nvSpPr>
        <p:spPr/>
        <p:txBody>
          <a:bodyPr/>
          <a:lstStyle/>
          <a:p>
            <a:r>
              <a:rPr lang="en-US" dirty="0"/>
              <a:t>Following Network Standards and Protocols </a:t>
            </a:r>
            <a:r>
              <a:rPr lang="en-US" sz="2400" b="0" dirty="0"/>
              <a:t>(1 of 3)</a:t>
            </a:r>
            <a:endParaRPr lang="en-IN" sz="2400" b="0" dirty="0"/>
          </a:p>
        </p:txBody>
      </p:sp>
      <p:sp>
        <p:nvSpPr>
          <p:cNvPr id="4" name="Content Placeholder 3">
            <a:extLst>
              <a:ext uri="{FF2B5EF4-FFF2-40B4-BE49-F238E27FC236}">
                <a16:creationId xmlns:a16="http://schemas.microsoft.com/office/drawing/2014/main" id="{DCE9B9FB-6FF7-4DD1-80A6-12CF4DC4382D}"/>
              </a:ext>
            </a:extLst>
          </p:cNvPr>
          <p:cNvSpPr>
            <a:spLocks noGrp="1"/>
          </p:cNvSpPr>
          <p:nvPr>
            <p:ph sz="quarter" idx="16"/>
          </p:nvPr>
        </p:nvSpPr>
        <p:spPr>
          <a:xfrm>
            <a:off x="742950" y="1289051"/>
            <a:ext cx="10712450" cy="493567"/>
          </a:xfrm>
        </p:spPr>
        <p:txBody>
          <a:bodyPr/>
          <a:lstStyle/>
          <a:p>
            <a:r>
              <a:rPr lang="en-US" b="1" dirty="0"/>
              <a:t>Table 10-4:</a:t>
            </a:r>
            <a:r>
              <a:rPr lang="en-US" dirty="0"/>
              <a:t> Network Standards</a:t>
            </a:r>
          </a:p>
        </p:txBody>
      </p:sp>
      <p:graphicFrame>
        <p:nvGraphicFramePr>
          <p:cNvPr id="6" name="Content Placeholder 5" descr="Table is accessible to screen readers">
            <a:extLst>
              <a:ext uri="{FF2B5EF4-FFF2-40B4-BE49-F238E27FC236}">
                <a16:creationId xmlns:a16="http://schemas.microsoft.com/office/drawing/2014/main" id="{3D633873-C00F-47A5-AD3F-3F5C419F876F}"/>
              </a:ext>
            </a:extLst>
          </p:cNvPr>
          <p:cNvGraphicFramePr>
            <a:graphicFrameLocks noGrp="1"/>
          </p:cNvGraphicFramePr>
          <p:nvPr>
            <p:ph sz="quarter" idx="17"/>
            <p:extLst>
              <p:ext uri="{D42A27DB-BD31-4B8C-83A1-F6EECF244321}">
                <p14:modId xmlns:p14="http://schemas.microsoft.com/office/powerpoint/2010/main" val="2490916544"/>
              </p:ext>
            </p:extLst>
          </p:nvPr>
        </p:nvGraphicFramePr>
        <p:xfrm>
          <a:off x="1366981" y="2144949"/>
          <a:ext cx="9458038" cy="2743200"/>
        </p:xfrm>
        <a:graphic>
          <a:graphicData uri="http://schemas.openxmlformats.org/drawingml/2006/table">
            <a:tbl>
              <a:tblPr firstRow="1"/>
              <a:tblGrid>
                <a:gridCol w="4184074">
                  <a:extLst>
                    <a:ext uri="{9D8B030D-6E8A-4147-A177-3AD203B41FA5}">
                      <a16:colId xmlns:a16="http://schemas.microsoft.com/office/drawing/2014/main" val="3408058236"/>
                    </a:ext>
                  </a:extLst>
                </a:gridCol>
                <a:gridCol w="5273964">
                  <a:extLst>
                    <a:ext uri="{9D8B030D-6E8A-4147-A177-3AD203B41FA5}">
                      <a16:colId xmlns:a16="http://schemas.microsoft.com/office/drawing/2014/main" val="689169980"/>
                    </a:ext>
                  </a:extLst>
                </a:gridCol>
              </a:tblGrid>
              <a:tr h="0">
                <a:tc>
                  <a:txBody>
                    <a:bodyPr/>
                    <a:lstStyle/>
                    <a:p>
                      <a:r>
                        <a:rPr lang="en-US" b="1" dirty="0">
                          <a:solidFill>
                            <a:srgbClr val="000000"/>
                          </a:solidFill>
                          <a:latin typeface="Arial" panose="020B0604020202020204" pitchFamily="34" charset="0"/>
                          <a:cs typeface="Arial" panose="020B0604020202020204" pitchFamily="34" charset="0"/>
                        </a:rPr>
                        <a:t>Network standard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b="1" dirty="0">
                          <a:solidFill>
                            <a:srgbClr val="000000"/>
                          </a:solidFill>
                          <a:latin typeface="Arial" panose="020B0604020202020204" pitchFamily="34" charset="0"/>
                          <a:cs typeface="Arial" panose="020B0604020202020204" pitchFamily="34" charset="0"/>
                        </a:rPr>
                        <a:t>Common use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0510946"/>
                  </a:ext>
                </a:extLst>
              </a:tr>
              <a:tr h="0">
                <a:tc>
                  <a:txBody>
                    <a:bodyPr/>
                    <a:lstStyle/>
                    <a:p>
                      <a:r>
                        <a:rPr lang="en-US" b="1" dirty="0">
                          <a:solidFill>
                            <a:srgbClr val="000000"/>
                          </a:solidFill>
                          <a:latin typeface="Arial" panose="020B0604020202020204" pitchFamily="34" charset="0"/>
                          <a:cs typeface="Arial" panose="020B0604020202020204" pitchFamily="34" charset="0"/>
                        </a:rPr>
                        <a:t>Ethernet</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dirty="0">
                          <a:solidFill>
                            <a:srgbClr val="000000"/>
                          </a:solidFill>
                          <a:latin typeface="Arial" panose="020B0604020202020204" pitchFamily="34" charset="0"/>
                          <a:cs typeface="Arial" panose="020B0604020202020204" pitchFamily="34" charset="0"/>
                        </a:rPr>
                        <a:t>Most wired networks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7099204"/>
                  </a:ext>
                </a:extLst>
              </a:tr>
              <a:tr h="0">
                <a:tc>
                  <a:txBody>
                    <a:bodyPr/>
                    <a:lstStyle/>
                    <a:p>
                      <a:r>
                        <a:rPr lang="en-US" b="1" dirty="0">
                          <a:solidFill>
                            <a:srgbClr val="000000"/>
                          </a:solidFill>
                          <a:latin typeface="Arial" panose="020B0604020202020204" pitchFamily="34" charset="0"/>
                          <a:cs typeface="Arial" panose="020B0604020202020204" pitchFamily="34" charset="0"/>
                        </a:rPr>
                        <a:t>Power over Ethernet (P</a:t>
                      </a:r>
                      <a:r>
                        <a:rPr lang="en-US" sz="100" b="1" dirty="0">
                          <a:solidFill>
                            <a:srgbClr val="000000"/>
                          </a:solidFill>
                          <a:latin typeface="Arial" panose="020B0604020202020204" pitchFamily="34" charset="0"/>
                          <a:cs typeface="Arial" panose="020B0604020202020204" pitchFamily="34" charset="0"/>
                        </a:rPr>
                        <a:t> </a:t>
                      </a:r>
                      <a:r>
                        <a:rPr lang="en-US" b="1" dirty="0">
                          <a:solidFill>
                            <a:srgbClr val="000000"/>
                          </a:solidFill>
                          <a:latin typeface="Arial" panose="020B0604020202020204" pitchFamily="34" charset="0"/>
                          <a:cs typeface="Arial" panose="020B0604020202020204" pitchFamily="34" charset="0"/>
                        </a:rPr>
                        <a:t>o</a:t>
                      </a:r>
                      <a:r>
                        <a:rPr lang="en-US" sz="100" b="1" dirty="0">
                          <a:solidFill>
                            <a:srgbClr val="000000"/>
                          </a:solidFill>
                          <a:latin typeface="Arial" panose="020B0604020202020204" pitchFamily="34" charset="0"/>
                          <a:cs typeface="Arial" panose="020B0604020202020204" pitchFamily="34" charset="0"/>
                        </a:rPr>
                        <a:t> </a:t>
                      </a:r>
                      <a:r>
                        <a:rPr lang="en-US" b="1" dirty="0">
                          <a:solidFill>
                            <a:srgbClr val="000000"/>
                          </a:solidFill>
                          <a:latin typeface="Arial" panose="020B0604020202020204" pitchFamily="34" charset="0"/>
                          <a:cs typeface="Arial" panose="020B0604020202020204" pitchFamily="34" charset="0"/>
                        </a:rPr>
                        <a:t>E)</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dirty="0">
                          <a:solidFill>
                            <a:srgbClr val="000000"/>
                          </a:solidFill>
                          <a:latin typeface="Arial" panose="020B0604020202020204" pitchFamily="34" charset="0"/>
                          <a:cs typeface="Arial" panose="020B0604020202020204" pitchFamily="34" charset="0"/>
                        </a:rPr>
                        <a:t>Devices requiring network connectivity and power to be supplied by the network</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8299147"/>
                  </a:ext>
                </a:extLst>
              </a:tr>
              <a:tr h="0">
                <a:tc>
                  <a:txBody>
                    <a:bodyPr/>
                    <a:lstStyle/>
                    <a:p>
                      <a:r>
                        <a:rPr lang="en-US" b="1" dirty="0">
                          <a:solidFill>
                            <a:srgbClr val="000000"/>
                          </a:solidFill>
                          <a:latin typeface="Arial" panose="020B0604020202020204" pitchFamily="34" charset="0"/>
                          <a:cs typeface="Arial" panose="020B0604020202020204" pitchFamily="34" charset="0"/>
                        </a:rPr>
                        <a:t>Phoneline/HomePNA and Powerline</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dirty="0">
                          <a:solidFill>
                            <a:srgbClr val="000000"/>
                          </a:solidFill>
                          <a:latin typeface="Arial" panose="020B0604020202020204" pitchFamily="34" charset="0"/>
                          <a:cs typeface="Arial" panose="020B0604020202020204" pitchFamily="34" charset="0"/>
                        </a:rPr>
                        <a:t>Networks using telephone lines to connect computers and devices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5474297"/>
                  </a:ext>
                </a:extLst>
              </a:tr>
              <a:tr h="0">
                <a:tc>
                  <a:txBody>
                    <a:bodyPr/>
                    <a:lstStyle/>
                    <a:p>
                      <a:r>
                        <a:rPr lang="en-US" b="1" dirty="0">
                          <a:solidFill>
                            <a:srgbClr val="000000"/>
                          </a:solidFill>
                          <a:latin typeface="Arial" panose="020B0604020202020204" pitchFamily="34" charset="0"/>
                          <a:cs typeface="Arial" panose="020B0604020202020204" pitchFamily="34" charset="0"/>
                        </a:rPr>
                        <a:t>Wi-Fi</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dirty="0">
                          <a:solidFill>
                            <a:srgbClr val="000000"/>
                          </a:solidFill>
                          <a:latin typeface="Arial" panose="020B0604020202020204" pitchFamily="34" charset="0"/>
                          <a:cs typeface="Arial" panose="020B0604020202020204" pitchFamily="34" charset="0"/>
                        </a:rPr>
                        <a:t>Home and small business networks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5319264"/>
                  </a:ext>
                </a:extLst>
              </a:tr>
              <a:tr h="0">
                <a:tc>
                  <a:txBody>
                    <a:bodyPr/>
                    <a:lstStyle/>
                    <a:p>
                      <a:r>
                        <a:rPr lang="en-US" b="1" dirty="0">
                          <a:solidFill>
                            <a:srgbClr val="000000"/>
                          </a:solidFill>
                          <a:latin typeface="Arial" panose="020B0604020202020204" pitchFamily="34" charset="0"/>
                          <a:cs typeface="Arial" panose="020B0604020202020204" pitchFamily="34" charset="0"/>
                        </a:rPr>
                        <a:t>L</a:t>
                      </a:r>
                      <a:r>
                        <a:rPr lang="en-US" sz="100" b="1" dirty="0">
                          <a:solidFill>
                            <a:srgbClr val="000000"/>
                          </a:solidFill>
                          <a:latin typeface="Arial" panose="020B0604020202020204" pitchFamily="34" charset="0"/>
                          <a:cs typeface="Arial" panose="020B0604020202020204" pitchFamily="34" charset="0"/>
                        </a:rPr>
                        <a:t> </a:t>
                      </a:r>
                      <a:r>
                        <a:rPr lang="en-US" b="1" dirty="0">
                          <a:solidFill>
                            <a:srgbClr val="000000"/>
                          </a:solidFill>
                          <a:latin typeface="Arial" panose="020B0604020202020204" pitchFamily="34" charset="0"/>
                          <a:cs typeface="Arial" panose="020B0604020202020204" pitchFamily="34" charset="0"/>
                        </a:rPr>
                        <a:t>T</a:t>
                      </a:r>
                      <a:r>
                        <a:rPr lang="en-US" sz="100" b="1" dirty="0">
                          <a:solidFill>
                            <a:srgbClr val="000000"/>
                          </a:solidFill>
                          <a:latin typeface="Arial" panose="020B0604020202020204" pitchFamily="34" charset="0"/>
                          <a:cs typeface="Arial" panose="020B0604020202020204" pitchFamily="34" charset="0"/>
                        </a:rPr>
                        <a:t> </a:t>
                      </a:r>
                      <a:r>
                        <a:rPr lang="en-US" b="1" dirty="0">
                          <a:solidFill>
                            <a:srgbClr val="000000"/>
                          </a:solidFill>
                          <a:latin typeface="Arial" panose="020B0604020202020204" pitchFamily="34" charset="0"/>
                          <a:cs typeface="Arial" panose="020B0604020202020204" pitchFamily="34" charset="0"/>
                        </a:rPr>
                        <a:t>E</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dirty="0">
                          <a:solidFill>
                            <a:srgbClr val="000000"/>
                          </a:solidFill>
                          <a:latin typeface="Arial" panose="020B0604020202020204" pitchFamily="34" charset="0"/>
                          <a:cs typeface="Arial" panose="020B0604020202020204" pitchFamily="34" charset="0"/>
                        </a:rPr>
                        <a:t>Voice and data transmission on cellular networks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1168677"/>
                  </a:ext>
                </a:extLst>
              </a:tr>
            </a:tbl>
          </a:graphicData>
        </a:graphic>
      </p:graphicFrame>
    </p:spTree>
    <p:extLst>
      <p:ext uri="{BB962C8B-B14F-4D97-AF65-F5344CB8AC3E}">
        <p14:creationId xmlns:p14="http://schemas.microsoft.com/office/powerpoint/2010/main" val="672780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C2D8-6D07-49E8-B67D-0812E5A874A5}"/>
              </a:ext>
            </a:extLst>
          </p:cNvPr>
          <p:cNvSpPr>
            <a:spLocks noGrp="1"/>
          </p:cNvSpPr>
          <p:nvPr>
            <p:ph type="title"/>
          </p:nvPr>
        </p:nvSpPr>
        <p:spPr/>
        <p:txBody>
          <a:bodyPr/>
          <a:lstStyle/>
          <a:p>
            <a:r>
              <a:rPr lang="en-US" dirty="0"/>
              <a:t>Following Network Standards and Protocols </a:t>
            </a:r>
            <a:r>
              <a:rPr lang="en-US" sz="2400" b="0" dirty="0"/>
              <a:t>(2 of 3)</a:t>
            </a:r>
            <a:endParaRPr lang="en-IN" sz="2400" dirty="0"/>
          </a:p>
        </p:txBody>
      </p:sp>
      <p:sp>
        <p:nvSpPr>
          <p:cNvPr id="5" name="Content Placeholder 4">
            <a:extLst>
              <a:ext uri="{FF2B5EF4-FFF2-40B4-BE49-F238E27FC236}">
                <a16:creationId xmlns:a16="http://schemas.microsoft.com/office/drawing/2014/main" id="{2C517452-0C10-46B7-AA01-F0900DA8684D}"/>
              </a:ext>
            </a:extLst>
          </p:cNvPr>
          <p:cNvSpPr>
            <a:spLocks noGrp="1"/>
          </p:cNvSpPr>
          <p:nvPr>
            <p:ph sz="quarter" idx="16"/>
          </p:nvPr>
        </p:nvSpPr>
        <p:spPr>
          <a:xfrm>
            <a:off x="742950" y="1289050"/>
            <a:ext cx="10706100" cy="3375314"/>
          </a:xfrm>
        </p:spPr>
        <p:txBody>
          <a:bodyPr/>
          <a:lstStyle/>
          <a:p>
            <a:r>
              <a:rPr lang="en-US" dirty="0"/>
              <a:t>Computers communicating with each other on a network must follow a common set of rules for exchanging information, or </a:t>
            </a:r>
            <a:r>
              <a:rPr lang="en-US" b="1" dirty="0">
                <a:solidFill>
                  <a:srgbClr val="004A78"/>
                </a:solidFill>
              </a:rPr>
              <a:t>protocols</a:t>
            </a:r>
          </a:p>
          <a:p>
            <a:pPr lvl="1"/>
            <a:r>
              <a:rPr lang="en-US" b="1" dirty="0">
                <a:solidFill>
                  <a:srgbClr val="004A78"/>
                </a:solidFill>
              </a:rPr>
              <a:t>T</a:t>
            </a:r>
            <a:r>
              <a:rPr lang="en-US" sz="100" b="1" dirty="0">
                <a:solidFill>
                  <a:srgbClr val="004A78"/>
                </a:solidFill>
              </a:rPr>
              <a:t> </a:t>
            </a:r>
            <a:r>
              <a:rPr lang="en-US" b="1" dirty="0">
                <a:solidFill>
                  <a:srgbClr val="004A78"/>
                </a:solidFill>
              </a:rPr>
              <a:t>C</a:t>
            </a:r>
            <a:r>
              <a:rPr lang="en-US" sz="100" b="1" dirty="0">
                <a:solidFill>
                  <a:srgbClr val="004A78"/>
                </a:solidFill>
              </a:rPr>
              <a:t> </a:t>
            </a:r>
            <a:r>
              <a:rPr lang="en-US" b="1" dirty="0">
                <a:solidFill>
                  <a:srgbClr val="004A78"/>
                </a:solidFill>
              </a:rPr>
              <a:t>P/I</a:t>
            </a:r>
            <a:r>
              <a:rPr lang="en-US" sz="100" b="1" dirty="0">
                <a:solidFill>
                  <a:srgbClr val="004A78"/>
                </a:solidFill>
              </a:rPr>
              <a:t> </a:t>
            </a:r>
            <a:r>
              <a:rPr lang="en-US" b="1" dirty="0">
                <a:solidFill>
                  <a:srgbClr val="004A78"/>
                </a:solidFill>
              </a:rPr>
              <a:t>P (Transmission Control Protocol/Internet Protocol)</a:t>
            </a:r>
          </a:p>
          <a:p>
            <a:r>
              <a:rPr lang="en-US" dirty="0"/>
              <a:t>Cellular Networks: millions of people use their mobile phones to access the Internet</a:t>
            </a:r>
          </a:p>
          <a:p>
            <a:pPr lvl="1"/>
            <a:r>
              <a:rPr lang="en-US" dirty="0"/>
              <a:t>Cellular networks can provide Internet services in most locations where cellular service is offered</a:t>
            </a:r>
          </a:p>
          <a:p>
            <a:pPr lvl="1"/>
            <a:r>
              <a:rPr lang="en-US" dirty="0"/>
              <a:t>4G and 5G networks provide higher speed data transmission</a:t>
            </a:r>
          </a:p>
        </p:txBody>
      </p:sp>
    </p:spTree>
    <p:extLst>
      <p:ext uri="{BB962C8B-B14F-4D97-AF65-F5344CB8AC3E}">
        <p14:creationId xmlns:p14="http://schemas.microsoft.com/office/powerpoint/2010/main" val="3840549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10B2-77B0-4A88-9D2F-0FEF03D18C53}"/>
              </a:ext>
            </a:extLst>
          </p:cNvPr>
          <p:cNvSpPr>
            <a:spLocks noGrp="1"/>
          </p:cNvSpPr>
          <p:nvPr>
            <p:ph type="title"/>
          </p:nvPr>
        </p:nvSpPr>
        <p:spPr/>
        <p:txBody>
          <a:bodyPr/>
          <a:lstStyle/>
          <a:p>
            <a:r>
              <a:rPr lang="en-US" dirty="0"/>
              <a:t>Following Network Standards and Protocols </a:t>
            </a:r>
            <a:r>
              <a:rPr lang="en-US" sz="2400" b="0" dirty="0"/>
              <a:t>(3 of 3)</a:t>
            </a:r>
            <a:endParaRPr lang="en-IN" sz="2400" b="0" dirty="0"/>
          </a:p>
        </p:txBody>
      </p:sp>
      <p:sp>
        <p:nvSpPr>
          <p:cNvPr id="4" name="Content Placeholder 3">
            <a:extLst>
              <a:ext uri="{FF2B5EF4-FFF2-40B4-BE49-F238E27FC236}">
                <a16:creationId xmlns:a16="http://schemas.microsoft.com/office/drawing/2014/main" id="{002074BA-AE9A-43C4-B558-286539AD9710}"/>
              </a:ext>
            </a:extLst>
          </p:cNvPr>
          <p:cNvSpPr>
            <a:spLocks noGrp="1"/>
          </p:cNvSpPr>
          <p:nvPr>
            <p:ph sz="quarter" idx="16"/>
          </p:nvPr>
        </p:nvSpPr>
        <p:spPr>
          <a:xfrm>
            <a:off x="742950" y="1289051"/>
            <a:ext cx="10712450" cy="456622"/>
          </a:xfrm>
        </p:spPr>
        <p:txBody>
          <a:bodyPr/>
          <a:lstStyle/>
          <a:p>
            <a:r>
              <a:rPr lang="en-US" b="1" dirty="0"/>
              <a:t>Table 10-5:</a:t>
            </a:r>
            <a:r>
              <a:rPr lang="en-US" dirty="0"/>
              <a:t> Close-Distance Network Protocols</a:t>
            </a:r>
          </a:p>
        </p:txBody>
      </p:sp>
      <p:graphicFrame>
        <p:nvGraphicFramePr>
          <p:cNvPr id="6" name="Content Placeholder 5" descr="Table is accessible to screen readers">
            <a:extLst>
              <a:ext uri="{FF2B5EF4-FFF2-40B4-BE49-F238E27FC236}">
                <a16:creationId xmlns:a16="http://schemas.microsoft.com/office/drawing/2014/main" id="{8CF81729-06B3-4518-ABE3-4F1605FC73DD}"/>
              </a:ext>
            </a:extLst>
          </p:cNvPr>
          <p:cNvGraphicFramePr>
            <a:graphicFrameLocks noGrp="1"/>
          </p:cNvGraphicFramePr>
          <p:nvPr>
            <p:ph sz="quarter" idx="17"/>
            <p:extLst>
              <p:ext uri="{D42A27DB-BD31-4B8C-83A1-F6EECF244321}">
                <p14:modId xmlns:p14="http://schemas.microsoft.com/office/powerpoint/2010/main" val="3230685601"/>
              </p:ext>
            </p:extLst>
          </p:nvPr>
        </p:nvGraphicFramePr>
        <p:xfrm>
          <a:off x="1408585" y="2020272"/>
          <a:ext cx="9374829" cy="3466126"/>
        </p:xfrm>
        <a:graphic>
          <a:graphicData uri="http://schemas.openxmlformats.org/drawingml/2006/table">
            <a:tbl>
              <a:tblPr firstRow="1"/>
              <a:tblGrid>
                <a:gridCol w="3693114">
                  <a:extLst>
                    <a:ext uri="{9D8B030D-6E8A-4147-A177-3AD203B41FA5}">
                      <a16:colId xmlns:a16="http://schemas.microsoft.com/office/drawing/2014/main" val="2982370697"/>
                    </a:ext>
                  </a:extLst>
                </a:gridCol>
                <a:gridCol w="5681715">
                  <a:extLst>
                    <a:ext uri="{9D8B030D-6E8A-4147-A177-3AD203B41FA5}">
                      <a16:colId xmlns:a16="http://schemas.microsoft.com/office/drawing/2014/main" val="74256469"/>
                    </a:ext>
                  </a:extLst>
                </a:gridCol>
              </a:tblGrid>
              <a:tr h="396129">
                <a:tc>
                  <a:txBody>
                    <a:bodyPr/>
                    <a:lstStyle/>
                    <a:p>
                      <a:r>
                        <a:rPr lang="en-US" sz="1800" b="1" dirty="0">
                          <a:solidFill>
                            <a:srgbClr val="000000"/>
                          </a:solidFill>
                          <a:latin typeface="Arial" panose="020B0604020202020204" pitchFamily="34" charset="0"/>
                          <a:cs typeface="Arial" panose="020B0604020202020204" pitchFamily="34" charset="0"/>
                        </a:rPr>
                        <a:t>Network protocol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b="1" dirty="0">
                          <a:solidFill>
                            <a:srgbClr val="000000"/>
                          </a:solidFill>
                          <a:latin typeface="Arial" panose="020B0604020202020204" pitchFamily="34" charset="0"/>
                          <a:cs typeface="Arial" panose="020B0604020202020204" pitchFamily="34" charset="0"/>
                        </a:rPr>
                        <a:t>Common use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8014185"/>
                  </a:ext>
                </a:extLst>
              </a:tr>
              <a:tr h="693225">
                <a:tc>
                  <a:txBody>
                    <a:bodyPr/>
                    <a:lstStyle/>
                    <a:p>
                      <a:r>
                        <a:rPr lang="en-US" sz="1800" b="1" dirty="0">
                          <a:solidFill>
                            <a:srgbClr val="000000"/>
                          </a:solidFill>
                          <a:latin typeface="Arial" panose="020B0604020202020204" pitchFamily="34" charset="0"/>
                          <a:cs typeface="Arial" panose="020B0604020202020204" pitchFamily="34" charset="0"/>
                        </a:rPr>
                        <a:t>Bluetooth</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Devices communicating with each other over a short range (usually less than 30 feet/9 meters)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6915463"/>
                  </a:ext>
                </a:extLst>
              </a:tr>
              <a:tr h="990322">
                <a:tc>
                  <a:txBody>
                    <a:bodyPr/>
                    <a:lstStyle/>
                    <a:p>
                      <a:r>
                        <a:rPr lang="en-US" sz="1800" b="1" dirty="0">
                          <a:solidFill>
                            <a:srgbClr val="000000"/>
                          </a:solidFill>
                          <a:latin typeface="Arial" panose="020B0604020202020204" pitchFamily="34" charset="0"/>
                          <a:cs typeface="Arial" panose="020B0604020202020204" pitchFamily="34" charset="0"/>
                        </a:rPr>
                        <a:t>R</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F</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I</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D (radio frequency identification)</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Radio signals transmitted through antennas, often found in tollbooth transponders or embedded chips in animals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7889666"/>
                  </a:ext>
                </a:extLst>
              </a:tr>
              <a:tr h="693225">
                <a:tc>
                  <a:txBody>
                    <a:bodyPr/>
                    <a:lstStyle/>
                    <a:p>
                      <a:r>
                        <a:rPr lang="en-US" sz="1800" b="1" dirty="0">
                          <a:solidFill>
                            <a:srgbClr val="000000"/>
                          </a:solidFill>
                          <a:latin typeface="Arial" panose="020B0604020202020204" pitchFamily="34" charset="0"/>
                          <a:cs typeface="Arial" panose="020B0604020202020204" pitchFamily="34" charset="0"/>
                        </a:rPr>
                        <a:t>N</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F</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C (near field communication)</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Used in credit cards, smartphones, and tickets to facilitate close-range communication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065632"/>
                  </a:ext>
                </a:extLst>
              </a:tr>
              <a:tr h="693225">
                <a:tc>
                  <a:txBody>
                    <a:bodyPr/>
                    <a:lstStyle/>
                    <a:p>
                      <a:r>
                        <a:rPr lang="en-US" sz="1800" b="1" dirty="0">
                          <a:solidFill>
                            <a:srgbClr val="000000"/>
                          </a:solidFill>
                          <a:latin typeface="Arial" panose="020B0604020202020204" pitchFamily="34" charset="0"/>
                          <a:cs typeface="Arial" panose="020B0604020202020204" pitchFamily="34" charset="0"/>
                        </a:rPr>
                        <a:t>IrDA</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Remote controls or other data transmission within close proximity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4530488"/>
                  </a:ext>
                </a:extLst>
              </a:tr>
            </a:tbl>
          </a:graphicData>
        </a:graphic>
      </p:graphicFrame>
    </p:spTree>
    <p:extLst>
      <p:ext uri="{BB962C8B-B14F-4D97-AF65-F5344CB8AC3E}">
        <p14:creationId xmlns:p14="http://schemas.microsoft.com/office/powerpoint/2010/main" val="2226338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57B3F-0F90-4C5B-8FCC-D0E68967E0ED}"/>
              </a:ext>
            </a:extLst>
          </p:cNvPr>
          <p:cNvSpPr>
            <a:spLocks noGrp="1"/>
          </p:cNvSpPr>
          <p:nvPr>
            <p:ph type="title"/>
          </p:nvPr>
        </p:nvSpPr>
        <p:spPr/>
        <p:txBody>
          <a:bodyPr/>
          <a:lstStyle/>
          <a:p>
            <a:r>
              <a:rPr lang="en-US" dirty="0"/>
              <a:t>Connect to Network Devices </a:t>
            </a:r>
            <a:r>
              <a:rPr lang="en-US" sz="2400" b="0" dirty="0"/>
              <a:t>(1 of 3)</a:t>
            </a:r>
            <a:endParaRPr lang="en-IN" sz="2400" b="0" dirty="0"/>
          </a:p>
        </p:txBody>
      </p:sp>
      <p:sp>
        <p:nvSpPr>
          <p:cNvPr id="5" name="Content Placeholder 4">
            <a:extLst>
              <a:ext uri="{FF2B5EF4-FFF2-40B4-BE49-F238E27FC236}">
                <a16:creationId xmlns:a16="http://schemas.microsoft.com/office/drawing/2014/main" id="{C9007DAA-FDF3-4F11-B873-4110F2D4C351}"/>
              </a:ext>
            </a:extLst>
          </p:cNvPr>
          <p:cNvSpPr>
            <a:spLocks noGrp="1"/>
          </p:cNvSpPr>
          <p:nvPr>
            <p:ph sz="quarter" idx="16"/>
          </p:nvPr>
        </p:nvSpPr>
        <p:spPr>
          <a:xfrm>
            <a:off x="742950" y="1289049"/>
            <a:ext cx="7040336" cy="4992007"/>
          </a:xfrm>
        </p:spPr>
        <p:txBody>
          <a:bodyPr/>
          <a:lstStyle/>
          <a:p>
            <a:r>
              <a:rPr lang="en-US" dirty="0"/>
              <a:t>Setting up and connecting to a home wireless network</a:t>
            </a:r>
            <a:r>
              <a:rPr lang="en-US" b="1" dirty="0"/>
              <a:t>: </a:t>
            </a:r>
            <a:r>
              <a:rPr lang="en-US" dirty="0"/>
              <a:t>may vary depending on the network hardware, size of home, and devices to be connected.</a:t>
            </a:r>
          </a:p>
          <a:p>
            <a:pPr lvl="1"/>
            <a:r>
              <a:rPr lang="en-US" dirty="0"/>
              <a:t>Purchase a modem or separate wireless router and connect it to your home’s Internet service</a:t>
            </a:r>
          </a:p>
          <a:p>
            <a:pPr lvl="1"/>
            <a:r>
              <a:rPr lang="en-US" dirty="0"/>
              <a:t>Enable the wireless network</a:t>
            </a:r>
          </a:p>
          <a:p>
            <a:pPr lvl="1"/>
            <a:r>
              <a:rPr lang="en-US" dirty="0"/>
              <a:t>Configure a name for the network</a:t>
            </a:r>
          </a:p>
          <a:p>
            <a:pPr lvl="1"/>
            <a:r>
              <a:rPr lang="en-US" dirty="0"/>
              <a:t>Configure a wireless network key</a:t>
            </a:r>
          </a:p>
          <a:p>
            <a:pPr lvl="1"/>
            <a:r>
              <a:rPr lang="en-US" dirty="0"/>
              <a:t>Enable each device’s wireless functionality</a:t>
            </a:r>
          </a:p>
          <a:p>
            <a:pPr lvl="1"/>
            <a:r>
              <a:rPr lang="en-US" dirty="0"/>
              <a:t>On the device, search for and connect to the wireless network</a:t>
            </a:r>
          </a:p>
          <a:p>
            <a:pPr lvl="1"/>
            <a:r>
              <a:rPr lang="en-US" dirty="0"/>
              <a:t>Enter the wireless network key</a:t>
            </a:r>
          </a:p>
        </p:txBody>
      </p:sp>
      <p:pic>
        <p:nvPicPr>
          <p:cNvPr id="8" name="Content Placeholder 7" descr="Screenshot from an Android phone shows wireless networks within range of the phone, and a sliding button at the top to turn Wi-Fi on or off.">
            <a:extLst>
              <a:ext uri="{FF2B5EF4-FFF2-40B4-BE49-F238E27FC236}">
                <a16:creationId xmlns:a16="http://schemas.microsoft.com/office/drawing/2014/main" id="{9A12D624-4746-4232-AF06-D9CA632DDDF3}"/>
              </a:ext>
            </a:extLst>
          </p:cNvPr>
          <p:cNvPicPr>
            <a:picLocks noGrp="1" noChangeAspect="1"/>
          </p:cNvPicPr>
          <p:nvPr>
            <p:ph sz="quarter" idx="17"/>
          </p:nvPr>
        </p:nvPicPr>
        <p:blipFill>
          <a:blip r:embed="rId2"/>
          <a:stretch>
            <a:fillRect/>
          </a:stretch>
        </p:blipFill>
        <p:spPr>
          <a:xfrm>
            <a:off x="8048829" y="1429956"/>
            <a:ext cx="3449230" cy="4710192"/>
          </a:xfrm>
        </p:spPr>
      </p:pic>
    </p:spTree>
    <p:extLst>
      <p:ext uri="{BB962C8B-B14F-4D97-AF65-F5344CB8AC3E}">
        <p14:creationId xmlns:p14="http://schemas.microsoft.com/office/powerpoint/2010/main" val="441294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EFA5-EB36-42EA-A31F-1FD9C8D049D6}"/>
              </a:ext>
            </a:extLst>
          </p:cNvPr>
          <p:cNvSpPr>
            <a:spLocks noGrp="1"/>
          </p:cNvSpPr>
          <p:nvPr>
            <p:ph type="title"/>
          </p:nvPr>
        </p:nvSpPr>
        <p:spPr/>
        <p:txBody>
          <a:bodyPr/>
          <a:lstStyle/>
          <a:p>
            <a:r>
              <a:rPr lang="en-US" dirty="0"/>
              <a:t>Connect to Network Devices </a:t>
            </a:r>
            <a:r>
              <a:rPr lang="en-US" sz="2400" b="0" dirty="0"/>
              <a:t>(2 of 3)</a:t>
            </a:r>
            <a:endParaRPr lang="en-IN" sz="2400" dirty="0"/>
          </a:p>
        </p:txBody>
      </p:sp>
      <p:sp>
        <p:nvSpPr>
          <p:cNvPr id="3" name="Content Placeholder 2">
            <a:extLst>
              <a:ext uri="{FF2B5EF4-FFF2-40B4-BE49-F238E27FC236}">
                <a16:creationId xmlns:a16="http://schemas.microsoft.com/office/drawing/2014/main" id="{496A58EA-CF35-41F0-9290-1B1BE476C8D2}"/>
              </a:ext>
            </a:extLst>
          </p:cNvPr>
          <p:cNvSpPr>
            <a:spLocks noGrp="1"/>
          </p:cNvSpPr>
          <p:nvPr>
            <p:ph sz="quarter" idx="16"/>
          </p:nvPr>
        </p:nvSpPr>
        <p:spPr>
          <a:xfrm>
            <a:off x="742949" y="1289050"/>
            <a:ext cx="5353051" cy="4513036"/>
          </a:xfrm>
        </p:spPr>
        <p:txBody>
          <a:bodyPr/>
          <a:lstStyle/>
          <a:p>
            <a:r>
              <a:rPr lang="en-US" dirty="0"/>
              <a:t>Wi-fi hot spots: wireless networks that are available in public places</a:t>
            </a:r>
          </a:p>
          <a:p>
            <a:r>
              <a:rPr lang="en-US" dirty="0"/>
              <a:t>Mobile hot spots: enables one to connect a phone, computer or other device to the Internet through the cellular network</a:t>
            </a:r>
          </a:p>
          <a:p>
            <a:pPr lvl="1"/>
            <a:r>
              <a:rPr lang="en-US" dirty="0"/>
              <a:t>Many smartphones contain mobile hotspot functionality, although cellular providers may charge an extra fee to use it, and any data transmitted or received through the hotspot will be added to the overall data usage</a:t>
            </a:r>
          </a:p>
        </p:txBody>
      </p:sp>
      <p:pic>
        <p:nvPicPr>
          <p:cNvPr id="8" name="Content Placeholder 7" descr="Photo of a mobile hotspot next to a laptop computer. This hotspot is a rectangular device about the size of a credit card but deeper, with an on/off button and wireless signal indicator.">
            <a:extLst>
              <a:ext uri="{FF2B5EF4-FFF2-40B4-BE49-F238E27FC236}">
                <a16:creationId xmlns:a16="http://schemas.microsoft.com/office/drawing/2014/main" id="{880D9D6C-3454-4C63-9A5F-709D02F9AED6}"/>
              </a:ext>
            </a:extLst>
          </p:cNvPr>
          <p:cNvPicPr>
            <a:picLocks noGrp="1" noChangeAspect="1"/>
          </p:cNvPicPr>
          <p:nvPr>
            <p:ph sz="quarter" idx="17"/>
          </p:nvPr>
        </p:nvPicPr>
        <p:blipFill>
          <a:blip r:embed="rId2"/>
          <a:stretch>
            <a:fillRect/>
          </a:stretch>
        </p:blipFill>
        <p:spPr>
          <a:xfrm>
            <a:off x="6418110" y="2845429"/>
            <a:ext cx="5333878" cy="2850570"/>
          </a:xfrm>
        </p:spPr>
      </p:pic>
    </p:spTree>
    <p:extLst>
      <p:ext uri="{BB962C8B-B14F-4D97-AF65-F5344CB8AC3E}">
        <p14:creationId xmlns:p14="http://schemas.microsoft.com/office/powerpoint/2010/main" val="518900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0E202-BCA1-4882-96F4-B4BC474383A3}"/>
              </a:ext>
            </a:extLst>
          </p:cNvPr>
          <p:cNvSpPr>
            <a:spLocks noGrp="1"/>
          </p:cNvSpPr>
          <p:nvPr>
            <p:ph type="title"/>
          </p:nvPr>
        </p:nvSpPr>
        <p:spPr/>
        <p:txBody>
          <a:bodyPr/>
          <a:lstStyle/>
          <a:p>
            <a:r>
              <a:rPr lang="en-US" dirty="0"/>
              <a:t>Connect to Network Devices </a:t>
            </a:r>
            <a:r>
              <a:rPr lang="en-US" sz="2400" b="0" dirty="0"/>
              <a:t>(3 of 3)</a:t>
            </a:r>
            <a:endParaRPr lang="en-IN" sz="2400" dirty="0"/>
          </a:p>
        </p:txBody>
      </p:sp>
      <p:sp>
        <p:nvSpPr>
          <p:cNvPr id="3" name="Content Placeholder 2">
            <a:extLst>
              <a:ext uri="{FF2B5EF4-FFF2-40B4-BE49-F238E27FC236}">
                <a16:creationId xmlns:a16="http://schemas.microsoft.com/office/drawing/2014/main" id="{00A9251E-32BB-41E4-8C24-2319B9A832C9}"/>
              </a:ext>
            </a:extLst>
          </p:cNvPr>
          <p:cNvSpPr>
            <a:spLocks noGrp="1"/>
          </p:cNvSpPr>
          <p:nvPr>
            <p:ph sz="quarter" idx="16"/>
          </p:nvPr>
        </p:nvSpPr>
        <p:spPr>
          <a:xfrm>
            <a:off x="742950" y="1289050"/>
            <a:ext cx="10706100" cy="4141932"/>
          </a:xfrm>
        </p:spPr>
        <p:txBody>
          <a:bodyPr/>
          <a:lstStyle/>
          <a:p>
            <a:r>
              <a:rPr lang="en-US" dirty="0"/>
              <a:t>Safety Precautions for Wireless Networks</a:t>
            </a:r>
          </a:p>
          <a:p>
            <a:pPr lvl="1"/>
            <a:r>
              <a:rPr lang="en-US" dirty="0"/>
              <a:t>Change the administrative password for the router</a:t>
            </a:r>
          </a:p>
          <a:p>
            <a:pPr lvl="1"/>
            <a:r>
              <a:rPr lang="en-US" dirty="0"/>
              <a:t>Change the wireless network name from the default</a:t>
            </a:r>
          </a:p>
          <a:p>
            <a:pPr lvl="1"/>
            <a:r>
              <a:rPr lang="en-US" dirty="0"/>
              <a:t>Enable encryption, and choose a secure wireless network key that is difficult to guess</a:t>
            </a:r>
          </a:p>
          <a:p>
            <a:pPr lvl="1"/>
            <a:r>
              <a:rPr lang="en-US" dirty="0"/>
              <a:t>Regularly change your wireless network key</a:t>
            </a:r>
          </a:p>
          <a:p>
            <a:pPr lvl="1"/>
            <a:r>
              <a:rPr lang="en-US" dirty="0"/>
              <a:t>Regularly review the number of devices connect to the network</a:t>
            </a:r>
          </a:p>
          <a:p>
            <a:pPr lvl="1"/>
            <a:r>
              <a:rPr lang="en-US" dirty="0"/>
              <a:t>Enable and configure the </a:t>
            </a:r>
            <a:r>
              <a:rPr lang="en-US" b="1" dirty="0">
                <a:solidFill>
                  <a:srgbClr val="004A78"/>
                </a:solidFill>
              </a:rPr>
              <a:t>M</a:t>
            </a:r>
            <a:r>
              <a:rPr lang="en-US" sz="100" b="1" dirty="0">
                <a:solidFill>
                  <a:srgbClr val="004A78"/>
                </a:solidFill>
              </a:rPr>
              <a:t> </a:t>
            </a:r>
            <a:r>
              <a:rPr lang="en-US" b="1" dirty="0">
                <a:solidFill>
                  <a:srgbClr val="004A78"/>
                </a:solidFill>
              </a:rPr>
              <a:t>A</a:t>
            </a:r>
            <a:r>
              <a:rPr lang="en-US" sz="100" b="1" dirty="0">
                <a:solidFill>
                  <a:srgbClr val="004A78"/>
                </a:solidFill>
              </a:rPr>
              <a:t> </a:t>
            </a:r>
            <a:r>
              <a:rPr lang="en-US" b="1" dirty="0">
                <a:solidFill>
                  <a:srgbClr val="004A78"/>
                </a:solidFill>
              </a:rPr>
              <a:t>C address</a:t>
            </a:r>
            <a:r>
              <a:rPr lang="en-US" b="1" dirty="0">
                <a:solidFill>
                  <a:srgbClr val="002060"/>
                </a:solidFill>
              </a:rPr>
              <a:t> </a:t>
            </a:r>
            <a:r>
              <a:rPr lang="en-US" dirty="0"/>
              <a:t>control feature</a:t>
            </a:r>
          </a:p>
          <a:p>
            <a:pPr lvl="1"/>
            <a:r>
              <a:rPr lang="en-US" dirty="0"/>
              <a:t>Choose a secure location for the wireless router</a:t>
            </a:r>
          </a:p>
          <a:p>
            <a:pPr lvl="1"/>
            <a:r>
              <a:rPr lang="en-US" dirty="0"/>
              <a:t>Regularly perform router firmware updates</a:t>
            </a:r>
          </a:p>
        </p:txBody>
      </p:sp>
    </p:spTree>
    <p:extLst>
      <p:ext uri="{BB962C8B-B14F-4D97-AF65-F5344CB8AC3E}">
        <p14:creationId xmlns:p14="http://schemas.microsoft.com/office/powerpoint/2010/main" val="45740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Lesson Objectives</a:t>
            </a:r>
            <a:endParaRPr lang="en-IN"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8784B7E1-A08D-41CB-AEB1-EF5159B96C12}"/>
              </a:ext>
            </a:extLst>
          </p:cNvPr>
          <p:cNvSpPr>
            <a:spLocks noGrp="1"/>
          </p:cNvSpPr>
          <p:nvPr>
            <p:ph sz="quarter" idx="16"/>
          </p:nvPr>
        </p:nvSpPr>
        <p:spPr>
          <a:xfrm>
            <a:off x="742950" y="1289050"/>
            <a:ext cx="10706100" cy="1631131"/>
          </a:xfrm>
        </p:spPr>
        <p:txBody>
          <a:bodyPr/>
          <a:lstStyle/>
          <a:p>
            <a:r>
              <a:rPr lang="en-US" dirty="0">
                <a:ea typeface="Arial" pitchFamily="-111" charset="0"/>
              </a:rPr>
              <a:t>Discuss the key features of connected networks and explore how connections between networks are made</a:t>
            </a:r>
          </a:p>
          <a:p>
            <a:r>
              <a:rPr lang="en-US" dirty="0">
                <a:ea typeface="Arial" pitchFamily="-111" charset="0"/>
              </a:rPr>
              <a:t>Discuss issues of equity and safety in a connected world</a:t>
            </a:r>
          </a:p>
          <a:p>
            <a:r>
              <a:rPr lang="en-US" dirty="0">
                <a:ea typeface="Arial" pitchFamily="-111" charset="0"/>
              </a:rPr>
              <a:t>Connect to different types of networks</a:t>
            </a:r>
          </a:p>
        </p:txBody>
      </p:sp>
      <p:pic>
        <p:nvPicPr>
          <p:cNvPr id="8" name="Content Placeholder 7" descr="A young professional woman is at her desk in an office. She sits in front of a laptop with one hand over the keyboard, and is talking on her smartphone. To the right of the laptop is a tablet computer. She is using multiple connected devices to perform her daily job activities.">
            <a:extLst>
              <a:ext uri="{FF2B5EF4-FFF2-40B4-BE49-F238E27FC236}">
                <a16:creationId xmlns:a16="http://schemas.microsoft.com/office/drawing/2014/main" id="{C22CFB74-1A29-4FA8-BFFA-29205ED73D05}"/>
              </a:ext>
            </a:extLst>
          </p:cNvPr>
          <p:cNvPicPr>
            <a:picLocks noGrp="1" noChangeAspect="1"/>
          </p:cNvPicPr>
          <p:nvPr>
            <p:ph sz="quarter" idx="17"/>
          </p:nvPr>
        </p:nvPicPr>
        <p:blipFill>
          <a:blip r:embed="rId2"/>
          <a:stretch>
            <a:fillRect/>
          </a:stretch>
        </p:blipFill>
        <p:spPr>
          <a:xfrm>
            <a:off x="3228139" y="3095945"/>
            <a:ext cx="4797099" cy="3043410"/>
          </a:xfrm>
        </p:spPr>
      </p:pic>
    </p:spTree>
    <p:extLst>
      <p:ext uri="{BB962C8B-B14F-4D97-AF65-F5344CB8AC3E}">
        <p14:creationId xmlns:p14="http://schemas.microsoft.com/office/powerpoint/2010/main" val="2441027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Key Features of Connected Networks</a:t>
            </a:r>
            <a:endParaRPr lang="en-IN" sz="2400"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1" y="1289049"/>
            <a:ext cx="5505449" cy="4752521"/>
          </a:xfrm>
        </p:spPr>
        <p:txBody>
          <a:bodyPr/>
          <a:lstStyle/>
          <a:p>
            <a:r>
              <a:rPr lang="en-US" dirty="0"/>
              <a:t>Explain how a network operates</a:t>
            </a:r>
          </a:p>
          <a:p>
            <a:r>
              <a:rPr lang="en-US" dirty="0"/>
              <a:t>Define the elements of a connected network</a:t>
            </a:r>
          </a:p>
          <a:p>
            <a:r>
              <a:rPr lang="en-US" dirty="0"/>
              <a:t>Identify the devices necessary to create a network</a:t>
            </a:r>
          </a:p>
          <a:p>
            <a:r>
              <a:rPr lang="en-US" dirty="0"/>
              <a:t>Explain the physical connections between networks and network parts</a:t>
            </a:r>
          </a:p>
          <a:p>
            <a:r>
              <a:rPr lang="en-US" dirty="0"/>
              <a:t>Explain the differences between various types of networks</a:t>
            </a:r>
          </a:p>
        </p:txBody>
      </p:sp>
      <p:pic>
        <p:nvPicPr>
          <p:cNvPr id="8" name="Content Placeholder 7" descr="A conceptual image illustrates how the Internet (shown as a cloud at the center) allows devices to communicate. Devices connected to the cloud include a laptop, a server, a router, a printer, an external storage device, and digital data represented by rows of zeroes and ones. Working together, these components create a network.">
            <a:extLst>
              <a:ext uri="{FF2B5EF4-FFF2-40B4-BE49-F238E27FC236}">
                <a16:creationId xmlns:a16="http://schemas.microsoft.com/office/drawing/2014/main" id="{C3984D77-9DC8-42C5-82B4-0296DD220C87}"/>
              </a:ext>
            </a:extLst>
          </p:cNvPr>
          <p:cNvPicPr>
            <a:picLocks noGrp="1" noChangeAspect="1"/>
          </p:cNvPicPr>
          <p:nvPr>
            <p:ph sz="quarter" idx="17"/>
          </p:nvPr>
        </p:nvPicPr>
        <p:blipFill>
          <a:blip r:embed="rId2"/>
          <a:stretch>
            <a:fillRect/>
          </a:stretch>
        </p:blipFill>
        <p:spPr>
          <a:xfrm>
            <a:off x="6401233" y="2610905"/>
            <a:ext cx="5285737" cy="3145450"/>
          </a:xfrm>
        </p:spPr>
      </p:pic>
    </p:spTree>
    <p:extLst>
      <p:ext uri="{BB962C8B-B14F-4D97-AF65-F5344CB8AC3E}">
        <p14:creationId xmlns:p14="http://schemas.microsoft.com/office/powerpoint/2010/main" val="96371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42563-38F7-4BB6-9081-99B680A48846}"/>
              </a:ext>
            </a:extLst>
          </p:cNvPr>
          <p:cNvSpPr>
            <a:spLocks noGrp="1"/>
          </p:cNvSpPr>
          <p:nvPr>
            <p:ph type="title"/>
          </p:nvPr>
        </p:nvSpPr>
        <p:spPr/>
        <p:txBody>
          <a:bodyPr/>
          <a:lstStyle/>
          <a:p>
            <a:r>
              <a:rPr lang="en-US" dirty="0"/>
              <a:t>How a Network Operates</a:t>
            </a:r>
            <a:endParaRPr lang="en-IN" sz="2400" dirty="0"/>
          </a:p>
        </p:txBody>
      </p:sp>
      <p:sp>
        <p:nvSpPr>
          <p:cNvPr id="3" name="Content Placeholder 2">
            <a:extLst>
              <a:ext uri="{FF2B5EF4-FFF2-40B4-BE49-F238E27FC236}">
                <a16:creationId xmlns:a16="http://schemas.microsoft.com/office/drawing/2014/main" id="{7E8DC0A2-F0D9-49CA-8C7A-55DD7FB60F7F}"/>
              </a:ext>
            </a:extLst>
          </p:cNvPr>
          <p:cNvSpPr>
            <a:spLocks noGrp="1"/>
          </p:cNvSpPr>
          <p:nvPr>
            <p:ph sz="quarter" idx="16"/>
          </p:nvPr>
        </p:nvSpPr>
        <p:spPr>
          <a:xfrm>
            <a:off x="742950" y="1289049"/>
            <a:ext cx="6452507" cy="4491265"/>
          </a:xfrm>
        </p:spPr>
        <p:txBody>
          <a:bodyPr/>
          <a:lstStyle/>
          <a:p>
            <a:r>
              <a:rPr lang="en-US" dirty="0"/>
              <a:t>A </a:t>
            </a:r>
            <a:r>
              <a:rPr lang="en-US" b="1" dirty="0">
                <a:solidFill>
                  <a:srgbClr val="004A78"/>
                </a:solidFill>
              </a:rPr>
              <a:t>network</a:t>
            </a:r>
            <a:r>
              <a:rPr lang="en-US" b="1" dirty="0">
                <a:solidFill>
                  <a:srgbClr val="1992AF"/>
                </a:solidFill>
              </a:rPr>
              <a:t> </a:t>
            </a:r>
            <a:r>
              <a:rPr lang="en-US" dirty="0"/>
              <a:t>is a system of two of more devices linked by wires, cables, or a telecommunications system</a:t>
            </a:r>
          </a:p>
          <a:p>
            <a:pPr lvl="1"/>
            <a:r>
              <a:rPr lang="en-US" dirty="0"/>
              <a:t>Requires a combination of hardware and software</a:t>
            </a:r>
          </a:p>
          <a:p>
            <a:r>
              <a:rPr lang="en-US" dirty="0"/>
              <a:t>Some networks provide connections to the Internet, which requires the services of an Internet Service Provider (I</a:t>
            </a:r>
            <a:r>
              <a:rPr lang="en-US" sz="100" dirty="0"/>
              <a:t> </a:t>
            </a:r>
            <a:r>
              <a:rPr lang="en-US" dirty="0"/>
              <a:t>S</a:t>
            </a:r>
            <a:r>
              <a:rPr lang="en-US" sz="100" dirty="0"/>
              <a:t> </a:t>
            </a:r>
            <a:r>
              <a:rPr lang="en-US" dirty="0"/>
              <a:t>P)</a:t>
            </a:r>
          </a:p>
          <a:p>
            <a:pPr lvl="1"/>
            <a:r>
              <a:rPr lang="en-US" dirty="0"/>
              <a:t>Enables the network to communicate with other networks that are also connected to the Internet</a:t>
            </a:r>
          </a:p>
        </p:txBody>
      </p:sp>
      <p:pic>
        <p:nvPicPr>
          <p:cNvPr id="8" name="Content Placeholder 7" descr="Photos of network devices on a typical home network. Some network devices are wired and some are wireless. Wired devices in this illustration include a broadband modem that connects to the Internet, an Ethernet router connected to the broadband modem, and desktop and laptop computers with wired Ethernet or USB connections to the Ethernet router. Also connected to the Ethernet router via Ethernet cable is a wireless access point with two antennas that provides a wireless network connection for three other devices on this home network: a wireless printer, game console, and laptop.">
            <a:extLst>
              <a:ext uri="{FF2B5EF4-FFF2-40B4-BE49-F238E27FC236}">
                <a16:creationId xmlns:a16="http://schemas.microsoft.com/office/drawing/2014/main" id="{F023E397-8651-4FEB-8EB5-05F499647F1F}"/>
              </a:ext>
            </a:extLst>
          </p:cNvPr>
          <p:cNvPicPr>
            <a:picLocks noGrp="1" noChangeAspect="1"/>
          </p:cNvPicPr>
          <p:nvPr>
            <p:ph sz="quarter" idx="17"/>
          </p:nvPr>
        </p:nvPicPr>
        <p:blipFill>
          <a:blip r:embed="rId2"/>
          <a:stretch>
            <a:fillRect/>
          </a:stretch>
        </p:blipFill>
        <p:spPr>
          <a:xfrm>
            <a:off x="7278556" y="1709896"/>
            <a:ext cx="4385105" cy="3249295"/>
          </a:xfrm>
        </p:spPr>
      </p:pic>
    </p:spTree>
    <p:extLst>
      <p:ext uri="{BB962C8B-B14F-4D97-AF65-F5344CB8AC3E}">
        <p14:creationId xmlns:p14="http://schemas.microsoft.com/office/powerpoint/2010/main" val="166566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D3F8-6F08-4C1A-B751-476070BC7BA0}"/>
              </a:ext>
            </a:extLst>
          </p:cNvPr>
          <p:cNvSpPr>
            <a:spLocks noGrp="1"/>
          </p:cNvSpPr>
          <p:nvPr>
            <p:ph type="title"/>
          </p:nvPr>
        </p:nvSpPr>
        <p:spPr/>
        <p:txBody>
          <a:bodyPr/>
          <a:lstStyle/>
          <a:p>
            <a:r>
              <a:rPr lang="en-US" dirty="0"/>
              <a:t>Elements of a Connected Network</a:t>
            </a:r>
            <a:endParaRPr lang="en-IN" dirty="0"/>
          </a:p>
        </p:txBody>
      </p:sp>
      <p:sp>
        <p:nvSpPr>
          <p:cNvPr id="3" name="Content Placeholder 2">
            <a:extLst>
              <a:ext uri="{FF2B5EF4-FFF2-40B4-BE49-F238E27FC236}">
                <a16:creationId xmlns:a16="http://schemas.microsoft.com/office/drawing/2014/main" id="{D31E871E-AC0C-4E5B-9AC9-0A9E82BC8293}"/>
              </a:ext>
            </a:extLst>
          </p:cNvPr>
          <p:cNvSpPr>
            <a:spLocks noGrp="1"/>
          </p:cNvSpPr>
          <p:nvPr>
            <p:ph sz="quarter" idx="16"/>
          </p:nvPr>
        </p:nvSpPr>
        <p:spPr>
          <a:xfrm>
            <a:off x="742950" y="1289050"/>
            <a:ext cx="6517821" cy="4665436"/>
          </a:xfrm>
        </p:spPr>
        <p:txBody>
          <a:bodyPr/>
          <a:lstStyle/>
          <a:p>
            <a:r>
              <a:rPr lang="en-US" b="1" dirty="0">
                <a:solidFill>
                  <a:srgbClr val="004A78"/>
                </a:solidFill>
              </a:rPr>
              <a:t>Hub</a:t>
            </a:r>
            <a:r>
              <a:rPr lang="en-US" dirty="0"/>
              <a:t>: transfers all data to all devices</a:t>
            </a:r>
          </a:p>
          <a:p>
            <a:r>
              <a:rPr lang="en-US" b="1" dirty="0">
                <a:solidFill>
                  <a:srgbClr val="004A78"/>
                </a:solidFill>
              </a:rPr>
              <a:t>Switch</a:t>
            </a:r>
            <a:r>
              <a:rPr lang="en-US" dirty="0"/>
              <a:t>: transfers data only to the intended recipient</a:t>
            </a:r>
          </a:p>
          <a:p>
            <a:r>
              <a:rPr lang="en-US" b="1" dirty="0">
                <a:solidFill>
                  <a:srgbClr val="004A78"/>
                </a:solidFill>
              </a:rPr>
              <a:t>Router</a:t>
            </a:r>
            <a:r>
              <a:rPr lang="en-US" dirty="0"/>
              <a:t>: device that connects two or more networks</a:t>
            </a:r>
          </a:p>
          <a:p>
            <a:r>
              <a:rPr lang="en-US" b="1" dirty="0">
                <a:solidFill>
                  <a:srgbClr val="004A78"/>
                </a:solidFill>
              </a:rPr>
              <a:t>Modem</a:t>
            </a:r>
            <a:r>
              <a:rPr lang="en-US" dirty="0"/>
              <a:t>: communications device that connects a communications channel to a device</a:t>
            </a:r>
          </a:p>
          <a:p>
            <a:pPr lvl="1"/>
            <a:r>
              <a:rPr lang="en-US" dirty="0"/>
              <a:t>Connects the network to the Internet through an </a:t>
            </a:r>
            <a:r>
              <a:rPr lang="en-US" b="1" dirty="0">
                <a:solidFill>
                  <a:srgbClr val="004A78"/>
                </a:solidFill>
              </a:rPr>
              <a:t>I</a:t>
            </a:r>
            <a:r>
              <a:rPr lang="en-US" sz="100" b="1" dirty="0">
                <a:solidFill>
                  <a:srgbClr val="004A78"/>
                </a:solidFill>
              </a:rPr>
              <a:t> </a:t>
            </a:r>
            <a:r>
              <a:rPr lang="en-US" b="1" dirty="0">
                <a:solidFill>
                  <a:srgbClr val="004A78"/>
                </a:solidFill>
              </a:rPr>
              <a:t>S</a:t>
            </a:r>
            <a:r>
              <a:rPr lang="en-US" sz="100" b="1" dirty="0">
                <a:solidFill>
                  <a:srgbClr val="004A78"/>
                </a:solidFill>
              </a:rPr>
              <a:t> </a:t>
            </a:r>
            <a:r>
              <a:rPr lang="en-US" b="1" dirty="0">
                <a:solidFill>
                  <a:srgbClr val="004A78"/>
                </a:solidFill>
              </a:rPr>
              <a:t>P</a:t>
            </a:r>
          </a:p>
          <a:p>
            <a:r>
              <a:rPr lang="en-US" dirty="0"/>
              <a:t>Two main network types: home and business</a:t>
            </a:r>
          </a:p>
        </p:txBody>
      </p:sp>
      <p:pic>
        <p:nvPicPr>
          <p:cNvPr id="8" name="Content Placeholder 7" descr="Closeups of a cable modem and wireless router on white background. The cable modem has a narrow vertical shape, with several lights on the front to indicate whether various functions are working. The wireless router is a horizontal box about the same size as the cable modem, with an antenna, four Ethernet ports, and a power supply port.">
            <a:extLst>
              <a:ext uri="{FF2B5EF4-FFF2-40B4-BE49-F238E27FC236}">
                <a16:creationId xmlns:a16="http://schemas.microsoft.com/office/drawing/2014/main" id="{448D5034-B597-4340-9252-2D2A4717FD2E}"/>
              </a:ext>
            </a:extLst>
          </p:cNvPr>
          <p:cNvPicPr>
            <a:picLocks noGrp="1" noChangeAspect="1"/>
          </p:cNvPicPr>
          <p:nvPr>
            <p:ph sz="quarter" idx="17"/>
          </p:nvPr>
        </p:nvPicPr>
        <p:blipFill>
          <a:blip r:embed="rId2"/>
          <a:stretch>
            <a:fillRect/>
          </a:stretch>
        </p:blipFill>
        <p:spPr>
          <a:xfrm>
            <a:off x="7393538" y="1882462"/>
            <a:ext cx="4410108" cy="3361816"/>
          </a:xfrm>
        </p:spPr>
      </p:pic>
    </p:spTree>
    <p:extLst>
      <p:ext uri="{BB962C8B-B14F-4D97-AF65-F5344CB8AC3E}">
        <p14:creationId xmlns:p14="http://schemas.microsoft.com/office/powerpoint/2010/main" val="4246929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ED06A-76A3-42F1-9716-E2EFCE8436E1}"/>
              </a:ext>
            </a:extLst>
          </p:cNvPr>
          <p:cNvSpPr>
            <a:spLocks noGrp="1"/>
          </p:cNvSpPr>
          <p:nvPr>
            <p:ph type="title"/>
          </p:nvPr>
        </p:nvSpPr>
        <p:spPr/>
        <p:txBody>
          <a:bodyPr/>
          <a:lstStyle/>
          <a:p>
            <a:r>
              <a:rPr lang="en-US" dirty="0"/>
              <a:t>Devices Necessary to Create a Network</a:t>
            </a:r>
            <a:endParaRPr lang="en-IN" dirty="0"/>
          </a:p>
        </p:txBody>
      </p:sp>
      <p:sp>
        <p:nvSpPr>
          <p:cNvPr id="3" name="Content Placeholder 2">
            <a:extLst>
              <a:ext uri="{FF2B5EF4-FFF2-40B4-BE49-F238E27FC236}">
                <a16:creationId xmlns:a16="http://schemas.microsoft.com/office/drawing/2014/main" id="{33BB66B2-D486-463E-B524-E0F7F4FF068F}"/>
              </a:ext>
            </a:extLst>
          </p:cNvPr>
          <p:cNvSpPr>
            <a:spLocks noGrp="1"/>
          </p:cNvSpPr>
          <p:nvPr>
            <p:ph sz="quarter" idx="16"/>
          </p:nvPr>
        </p:nvSpPr>
        <p:spPr>
          <a:xfrm>
            <a:off x="742950" y="1289050"/>
            <a:ext cx="10706100" cy="2139950"/>
          </a:xfrm>
        </p:spPr>
        <p:txBody>
          <a:bodyPr/>
          <a:lstStyle/>
          <a:p>
            <a:r>
              <a:rPr lang="en-US" dirty="0"/>
              <a:t>Requires two or more devices that need to communicate, a way to communicate, and the infrastructure to facilitate the communication</a:t>
            </a:r>
          </a:p>
          <a:p>
            <a:pPr lvl="1"/>
            <a:r>
              <a:rPr lang="en-US" dirty="0"/>
              <a:t>A </a:t>
            </a:r>
            <a:r>
              <a:rPr lang="en-US" b="1" dirty="0">
                <a:solidFill>
                  <a:srgbClr val="004A78"/>
                </a:solidFill>
              </a:rPr>
              <a:t>network interface card (N</a:t>
            </a:r>
            <a:r>
              <a:rPr lang="en-US" sz="100" b="1" dirty="0">
                <a:solidFill>
                  <a:srgbClr val="004A78"/>
                </a:solidFill>
              </a:rPr>
              <a:t> </a:t>
            </a:r>
            <a:r>
              <a:rPr lang="en-US" b="1" dirty="0">
                <a:solidFill>
                  <a:srgbClr val="004A78"/>
                </a:solidFill>
              </a:rPr>
              <a:t>I</a:t>
            </a:r>
            <a:r>
              <a:rPr lang="en-US" sz="100" b="1" dirty="0">
                <a:solidFill>
                  <a:srgbClr val="004A78"/>
                </a:solidFill>
              </a:rPr>
              <a:t> </a:t>
            </a:r>
            <a:r>
              <a:rPr lang="en-US" b="1" dirty="0">
                <a:solidFill>
                  <a:srgbClr val="004A78"/>
                </a:solidFill>
              </a:rPr>
              <a:t>C)</a:t>
            </a:r>
            <a:r>
              <a:rPr lang="en-US" b="1" dirty="0">
                <a:solidFill>
                  <a:srgbClr val="1992AF"/>
                </a:solidFill>
              </a:rPr>
              <a:t> </a:t>
            </a:r>
            <a:r>
              <a:rPr lang="en-US" dirty="0"/>
              <a:t>is required for a computer to connect to a network</a:t>
            </a:r>
          </a:p>
          <a:p>
            <a:pPr lvl="1"/>
            <a:r>
              <a:rPr lang="en-US" b="1" dirty="0">
                <a:solidFill>
                  <a:srgbClr val="004A78"/>
                </a:solidFill>
              </a:rPr>
              <a:t>Cable modem</a:t>
            </a:r>
            <a:r>
              <a:rPr lang="en-US" dirty="0"/>
              <a:t>/</a:t>
            </a:r>
            <a:r>
              <a:rPr lang="en-US" b="1" dirty="0">
                <a:solidFill>
                  <a:srgbClr val="004A78"/>
                </a:solidFill>
              </a:rPr>
              <a:t>D</a:t>
            </a:r>
            <a:r>
              <a:rPr lang="en-US" sz="100" b="1" dirty="0">
                <a:solidFill>
                  <a:srgbClr val="004A78"/>
                </a:solidFill>
              </a:rPr>
              <a:t> </a:t>
            </a:r>
            <a:r>
              <a:rPr lang="en-US" b="1" dirty="0">
                <a:solidFill>
                  <a:srgbClr val="004A78"/>
                </a:solidFill>
              </a:rPr>
              <a:t>S</a:t>
            </a:r>
            <a:r>
              <a:rPr lang="en-US" sz="100" b="1" dirty="0">
                <a:solidFill>
                  <a:srgbClr val="004A78"/>
                </a:solidFill>
              </a:rPr>
              <a:t> </a:t>
            </a:r>
            <a:r>
              <a:rPr lang="en-US" b="1" dirty="0">
                <a:solidFill>
                  <a:srgbClr val="004A78"/>
                </a:solidFill>
              </a:rPr>
              <a:t>L modem</a:t>
            </a:r>
          </a:p>
        </p:txBody>
      </p:sp>
    </p:spTree>
    <p:extLst>
      <p:ext uri="{BB962C8B-B14F-4D97-AF65-F5344CB8AC3E}">
        <p14:creationId xmlns:p14="http://schemas.microsoft.com/office/powerpoint/2010/main" val="3434448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688B-8EAA-48C6-A555-1F0090BFE67F}"/>
              </a:ext>
            </a:extLst>
          </p:cNvPr>
          <p:cNvSpPr>
            <a:spLocks noGrp="1"/>
          </p:cNvSpPr>
          <p:nvPr>
            <p:ph type="title"/>
          </p:nvPr>
        </p:nvSpPr>
        <p:spPr/>
        <p:txBody>
          <a:bodyPr/>
          <a:lstStyle/>
          <a:p>
            <a:r>
              <a:rPr lang="en-US" dirty="0"/>
              <a:t>Physical Connections Between Networks </a:t>
            </a:r>
            <a:r>
              <a:rPr lang="en-US" sz="2400" b="0" dirty="0"/>
              <a:t>(1 of 3)</a:t>
            </a:r>
            <a:endParaRPr lang="en-IN" sz="2400" dirty="0"/>
          </a:p>
        </p:txBody>
      </p:sp>
      <p:sp>
        <p:nvSpPr>
          <p:cNvPr id="4" name="Content Placeholder 3">
            <a:extLst>
              <a:ext uri="{FF2B5EF4-FFF2-40B4-BE49-F238E27FC236}">
                <a16:creationId xmlns:a16="http://schemas.microsoft.com/office/drawing/2014/main" id="{2C791BEA-76D5-4563-B576-5E1FBAF0F34B}"/>
              </a:ext>
            </a:extLst>
          </p:cNvPr>
          <p:cNvSpPr>
            <a:spLocks noGrp="1"/>
          </p:cNvSpPr>
          <p:nvPr>
            <p:ph sz="quarter" idx="16"/>
          </p:nvPr>
        </p:nvSpPr>
        <p:spPr>
          <a:xfrm>
            <a:off x="742950" y="1289052"/>
            <a:ext cx="10712450" cy="355022"/>
          </a:xfrm>
        </p:spPr>
        <p:txBody>
          <a:bodyPr/>
          <a:lstStyle/>
          <a:p>
            <a:r>
              <a:rPr lang="en-US" b="1" dirty="0"/>
              <a:t>Table 10-1:</a:t>
            </a:r>
            <a:r>
              <a:rPr lang="en-US" dirty="0"/>
              <a:t> Network Topologies</a:t>
            </a:r>
          </a:p>
        </p:txBody>
      </p:sp>
      <p:graphicFrame>
        <p:nvGraphicFramePr>
          <p:cNvPr id="6" name="Content Placeholder 5" descr="Table is accessible to screen readers">
            <a:extLst>
              <a:ext uri="{FF2B5EF4-FFF2-40B4-BE49-F238E27FC236}">
                <a16:creationId xmlns:a16="http://schemas.microsoft.com/office/drawing/2014/main" id="{54269734-69E4-4EE7-84A2-ABF6977460B8}"/>
              </a:ext>
            </a:extLst>
          </p:cNvPr>
          <p:cNvGraphicFramePr>
            <a:graphicFrameLocks noGrp="1"/>
          </p:cNvGraphicFramePr>
          <p:nvPr>
            <p:ph sz="quarter" idx="17"/>
            <p:extLst>
              <p:ext uri="{D42A27DB-BD31-4B8C-83A1-F6EECF244321}">
                <p14:modId xmlns:p14="http://schemas.microsoft.com/office/powerpoint/2010/main" val="1630421740"/>
              </p:ext>
            </p:extLst>
          </p:nvPr>
        </p:nvGraphicFramePr>
        <p:xfrm>
          <a:off x="814387" y="1888238"/>
          <a:ext cx="10563225" cy="4268874"/>
        </p:xfrm>
        <a:graphic>
          <a:graphicData uri="http://schemas.openxmlformats.org/drawingml/2006/table">
            <a:tbl>
              <a:tblPr firstRow="1"/>
              <a:tblGrid>
                <a:gridCol w="2735585">
                  <a:extLst>
                    <a:ext uri="{9D8B030D-6E8A-4147-A177-3AD203B41FA5}">
                      <a16:colId xmlns:a16="http://schemas.microsoft.com/office/drawing/2014/main" val="3851126199"/>
                    </a:ext>
                  </a:extLst>
                </a:gridCol>
                <a:gridCol w="5879468">
                  <a:extLst>
                    <a:ext uri="{9D8B030D-6E8A-4147-A177-3AD203B41FA5}">
                      <a16:colId xmlns:a16="http://schemas.microsoft.com/office/drawing/2014/main" val="4128186664"/>
                    </a:ext>
                  </a:extLst>
                </a:gridCol>
                <a:gridCol w="1948172">
                  <a:extLst>
                    <a:ext uri="{9D8B030D-6E8A-4147-A177-3AD203B41FA5}">
                      <a16:colId xmlns:a16="http://schemas.microsoft.com/office/drawing/2014/main" val="3972340634"/>
                    </a:ext>
                  </a:extLst>
                </a:gridCol>
              </a:tblGrid>
              <a:tr h="318234">
                <a:tc>
                  <a:txBody>
                    <a:bodyPr/>
                    <a:lstStyle/>
                    <a:p>
                      <a:r>
                        <a:rPr lang="en-US" sz="1400" b="1" dirty="0">
                          <a:solidFill>
                            <a:srgbClr val="000000"/>
                          </a:solidFill>
                          <a:latin typeface="Arial" panose="020B0604020202020204" pitchFamily="34" charset="0"/>
                          <a:cs typeface="Arial" panose="020B0604020202020204" pitchFamily="34" charset="0"/>
                        </a:rPr>
                        <a:t>Topology</a:t>
                      </a:r>
                    </a:p>
                  </a:txBody>
                  <a:tcPr marL="27540" marR="27540" marT="13770" marB="137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solidFill>
                            <a:srgbClr val="000000"/>
                          </a:solidFill>
                          <a:latin typeface="Arial" panose="020B0604020202020204" pitchFamily="34" charset="0"/>
                          <a:cs typeface="Arial" panose="020B0604020202020204" pitchFamily="34" charset="0"/>
                        </a:rPr>
                        <a:t>Details</a:t>
                      </a:r>
                    </a:p>
                  </a:txBody>
                  <a:tcPr marL="27540" marR="27540" marT="13770" marB="137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solidFill>
                            <a:srgbClr val="000000"/>
                          </a:solidFill>
                          <a:latin typeface="Arial" panose="020B0604020202020204" pitchFamily="34" charset="0"/>
                          <a:cs typeface="Arial" panose="020B0604020202020204" pitchFamily="34" charset="0"/>
                        </a:rPr>
                        <a:t>Network arrangement</a:t>
                      </a:r>
                    </a:p>
                  </a:txBody>
                  <a:tcPr marL="27540" marR="27540" marT="13770" marB="137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99896153"/>
                  </a:ext>
                </a:extLst>
              </a:tr>
              <a:tr h="550989">
                <a:tc>
                  <a:txBody>
                    <a:bodyPr/>
                    <a:lstStyle/>
                    <a:p>
                      <a:r>
                        <a:rPr lang="en-US" sz="1400" dirty="0">
                          <a:solidFill>
                            <a:srgbClr val="000000"/>
                          </a:solidFill>
                          <a:latin typeface="Arial" panose="020B0604020202020204" pitchFamily="34" charset="0"/>
                          <a:cs typeface="Arial" panose="020B0604020202020204" pitchFamily="34" charset="0"/>
                        </a:rPr>
                        <a:t>Bus network Wires on which data travels to and from the CPU.</a:t>
                      </a:r>
                    </a:p>
                  </a:txBody>
                  <a:tcPr marL="27540" marR="27540" marT="13770" marB="137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000000"/>
                          </a:solidFill>
                          <a:latin typeface="Arial" panose="020B0604020202020204" pitchFamily="34" charset="0"/>
                          <a:cs typeface="Arial" panose="020B0604020202020204" pitchFamily="34" charset="0"/>
                        </a:rPr>
                        <a:t>All devices attach to a central cable, called a bus, which carries the data. If the bus fails, the devices on the network will no longer be able to communicate.</a:t>
                      </a:r>
                    </a:p>
                  </a:txBody>
                  <a:tcPr marL="27540" marR="27540" marT="13770" marB="137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000000"/>
                          </a:solidFill>
                          <a:latin typeface="Arial" panose="020B0604020202020204" pitchFamily="34" charset="0"/>
                          <a:cs typeface="Arial" panose="020B0604020202020204" pitchFamily="34" charset="0"/>
                        </a:rPr>
                        <a:t> </a:t>
                      </a:r>
                    </a:p>
                  </a:txBody>
                  <a:tcPr marL="27540" marR="27540" marT="13770" marB="137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3455673"/>
                  </a:ext>
                </a:extLst>
              </a:tr>
              <a:tr h="550989">
                <a:tc>
                  <a:txBody>
                    <a:bodyPr/>
                    <a:lstStyle/>
                    <a:p>
                      <a:r>
                        <a:rPr lang="en-US" sz="1400" dirty="0">
                          <a:solidFill>
                            <a:srgbClr val="000000"/>
                          </a:solidFill>
                          <a:latin typeface="Arial" panose="020B0604020202020204" pitchFamily="34" charset="0"/>
                          <a:cs typeface="Arial" panose="020B0604020202020204" pitchFamily="34" charset="0"/>
                        </a:rPr>
                        <a:t>Ring network</a:t>
                      </a:r>
                    </a:p>
                  </a:txBody>
                  <a:tcPr marL="27540" marR="27540" marT="13770" marB="137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000000"/>
                          </a:solidFill>
                          <a:latin typeface="Arial" panose="020B0604020202020204" pitchFamily="34" charset="0"/>
                          <a:cs typeface="Arial" panose="020B0604020202020204" pitchFamily="34" charset="0"/>
                        </a:rPr>
                        <a:t>Data travels from one device to the next in a sequential fashion. If one device on the network fails, communication on the network could cease to function. Ring networks are no longer common.</a:t>
                      </a:r>
                    </a:p>
                  </a:txBody>
                  <a:tcPr marL="27540" marR="27540" marT="13770" marB="137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000000"/>
                          </a:solidFill>
                          <a:latin typeface="Arial" panose="020B0604020202020204" pitchFamily="34" charset="0"/>
                          <a:cs typeface="Arial" panose="020B0604020202020204" pitchFamily="34" charset="0"/>
                        </a:rPr>
                        <a:t> </a:t>
                      </a:r>
                    </a:p>
                  </a:txBody>
                  <a:tcPr marL="27540" marR="27540" marT="13770" marB="137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6908988"/>
                  </a:ext>
                </a:extLst>
              </a:tr>
              <a:tr h="1079249">
                <a:tc>
                  <a:txBody>
                    <a:bodyPr/>
                    <a:lstStyle/>
                    <a:p>
                      <a:r>
                        <a:rPr lang="en-US" sz="1400" dirty="0">
                          <a:solidFill>
                            <a:srgbClr val="000000"/>
                          </a:solidFill>
                          <a:latin typeface="Arial" panose="020B0604020202020204" pitchFamily="34" charset="0"/>
                          <a:cs typeface="Arial" panose="020B0604020202020204" pitchFamily="34" charset="0"/>
                        </a:rPr>
                        <a:t>Star network</a:t>
                      </a:r>
                    </a:p>
                  </a:txBody>
                  <a:tcPr marL="27540" marR="27540" marT="13770" marB="137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000000"/>
                          </a:solidFill>
                          <a:latin typeface="Arial" panose="020B0604020202020204" pitchFamily="34" charset="0"/>
                          <a:cs typeface="Arial" panose="020B0604020202020204" pitchFamily="34" charset="0"/>
                        </a:rPr>
                        <a:t>Each device on the network is attached to a central device such as a server or switch. If the central device fails, the other devices will be unable to communicate. If a connected device fails, all other devices will still be able to communicate. Two or more star networks may be joined together using a bus to form a tree topology. Tree topologies often are used in schools and businesses.</a:t>
                      </a:r>
                    </a:p>
                  </a:txBody>
                  <a:tcPr marL="27540" marR="27540" marT="13770" marB="137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000000"/>
                          </a:solidFill>
                          <a:latin typeface="Arial" panose="020B0604020202020204" pitchFamily="34" charset="0"/>
                          <a:cs typeface="Arial" panose="020B0604020202020204" pitchFamily="34" charset="0"/>
                        </a:rPr>
                        <a:t> </a:t>
                      </a:r>
                    </a:p>
                  </a:txBody>
                  <a:tcPr marL="27540" marR="27540" marT="13770" marB="137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824201"/>
                  </a:ext>
                </a:extLst>
              </a:tr>
              <a:tr h="1079249">
                <a:tc>
                  <a:txBody>
                    <a:bodyPr/>
                    <a:lstStyle/>
                    <a:p>
                      <a:r>
                        <a:rPr lang="en-US" sz="1400" dirty="0">
                          <a:solidFill>
                            <a:srgbClr val="000000"/>
                          </a:solidFill>
                          <a:latin typeface="Arial" panose="020B0604020202020204" pitchFamily="34" charset="0"/>
                          <a:cs typeface="Arial" panose="020B0604020202020204" pitchFamily="34" charset="0"/>
                        </a:rPr>
                        <a:t>Mesh network</a:t>
                      </a:r>
                    </a:p>
                  </a:txBody>
                  <a:tcPr marL="27540" marR="27540" marT="13770" marB="137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000000"/>
                          </a:solidFill>
                          <a:latin typeface="Arial" panose="020B0604020202020204" pitchFamily="34" charset="0"/>
                          <a:cs typeface="Arial" panose="020B0604020202020204" pitchFamily="34" charset="0"/>
                        </a:rPr>
                        <a:t>All devices interconnect with each other. If a single device on the network fails, the rest of the network will continue to function by communicating via an alternate route. Two types of mesh topologies are a full mesh topology (each device on the network is connected to every other device on the network) and a partial mesh technology (each device may or may not be connected to all other devices on the network).</a:t>
                      </a:r>
                    </a:p>
                  </a:txBody>
                  <a:tcPr marL="27540" marR="27540" marT="13770" marB="137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marL="27540" marR="27540" marT="13770" marB="137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1256432"/>
                  </a:ext>
                </a:extLst>
              </a:tr>
            </a:tbl>
          </a:graphicData>
        </a:graphic>
      </p:graphicFrame>
    </p:spTree>
    <p:extLst>
      <p:ext uri="{BB962C8B-B14F-4D97-AF65-F5344CB8AC3E}">
        <p14:creationId xmlns:p14="http://schemas.microsoft.com/office/powerpoint/2010/main" val="4122319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7C58-1A02-4861-AD5C-59C9573A06F4}"/>
              </a:ext>
            </a:extLst>
          </p:cNvPr>
          <p:cNvSpPr>
            <a:spLocks noGrp="1"/>
          </p:cNvSpPr>
          <p:nvPr>
            <p:ph type="title"/>
          </p:nvPr>
        </p:nvSpPr>
        <p:spPr/>
        <p:txBody>
          <a:bodyPr/>
          <a:lstStyle/>
          <a:p>
            <a:r>
              <a:rPr lang="en-US" dirty="0"/>
              <a:t>Physical Connections Between Networks </a:t>
            </a:r>
            <a:r>
              <a:rPr lang="en-US" sz="2400" b="0" dirty="0"/>
              <a:t>(2 of 3)</a:t>
            </a:r>
            <a:endParaRPr lang="en-IN" sz="2400" b="0" dirty="0"/>
          </a:p>
        </p:txBody>
      </p:sp>
      <p:sp>
        <p:nvSpPr>
          <p:cNvPr id="5" name="Content Placeholder 4">
            <a:extLst>
              <a:ext uri="{FF2B5EF4-FFF2-40B4-BE49-F238E27FC236}">
                <a16:creationId xmlns:a16="http://schemas.microsoft.com/office/drawing/2014/main" id="{1BFA0F46-1E23-4131-A259-7C0FF4A269C8}"/>
              </a:ext>
            </a:extLst>
          </p:cNvPr>
          <p:cNvSpPr>
            <a:spLocks noGrp="1"/>
          </p:cNvSpPr>
          <p:nvPr>
            <p:ph sz="quarter" idx="16"/>
          </p:nvPr>
        </p:nvSpPr>
        <p:spPr>
          <a:xfrm>
            <a:off x="742950" y="1289050"/>
            <a:ext cx="5004707" cy="4279900"/>
          </a:xfrm>
        </p:spPr>
        <p:txBody>
          <a:bodyPr/>
          <a:lstStyle/>
          <a:p>
            <a:pPr marL="0" indent="0">
              <a:buNone/>
            </a:pPr>
            <a:r>
              <a:rPr lang="en-US" dirty="0"/>
              <a:t>Network Architecture</a:t>
            </a:r>
          </a:p>
          <a:p>
            <a:r>
              <a:rPr lang="en-US" dirty="0"/>
              <a:t>Determines the logical design of all devices on a network</a:t>
            </a:r>
          </a:p>
          <a:p>
            <a:pPr lvl="1"/>
            <a:r>
              <a:rPr lang="en-US" b="1" dirty="0">
                <a:solidFill>
                  <a:srgbClr val="004A78"/>
                </a:solidFill>
              </a:rPr>
              <a:t>Client/server network</a:t>
            </a:r>
          </a:p>
          <a:p>
            <a:pPr lvl="1"/>
            <a:r>
              <a:rPr lang="en-US" b="1" dirty="0">
                <a:solidFill>
                  <a:srgbClr val="004A78"/>
                </a:solidFill>
              </a:rPr>
              <a:t>Peer-to-peer (P2P) network</a:t>
            </a:r>
          </a:p>
          <a:p>
            <a:pPr lvl="1"/>
            <a:r>
              <a:rPr lang="en-US" b="1" dirty="0">
                <a:solidFill>
                  <a:srgbClr val="004A78"/>
                </a:solidFill>
              </a:rPr>
              <a:t>Cloud computing</a:t>
            </a:r>
            <a:endParaRPr lang="en-US" dirty="0">
              <a:solidFill>
                <a:srgbClr val="004A78"/>
              </a:solidFill>
            </a:endParaRPr>
          </a:p>
        </p:txBody>
      </p:sp>
      <p:pic>
        <p:nvPicPr>
          <p:cNvPr id="8" name="Content Placeholder 7" descr="Photos of devices in a client/server network. At the center is a server that looks like a computer tower box, connected via the network to client devices. Four client devices are shown: a laptop, a tablet, a desktop computer, and a printer.">
            <a:extLst>
              <a:ext uri="{FF2B5EF4-FFF2-40B4-BE49-F238E27FC236}">
                <a16:creationId xmlns:a16="http://schemas.microsoft.com/office/drawing/2014/main" id="{BB4677D9-410C-41E3-99F4-F7267E2DF82B}"/>
              </a:ext>
            </a:extLst>
          </p:cNvPr>
          <p:cNvPicPr>
            <a:picLocks noGrp="1" noChangeAspect="1"/>
          </p:cNvPicPr>
          <p:nvPr>
            <p:ph sz="quarter" idx="17"/>
          </p:nvPr>
        </p:nvPicPr>
        <p:blipFill>
          <a:blip r:embed="rId2"/>
          <a:stretch>
            <a:fillRect/>
          </a:stretch>
        </p:blipFill>
        <p:spPr>
          <a:xfrm>
            <a:off x="7873102" y="1307953"/>
            <a:ext cx="2401643" cy="2448897"/>
          </a:xfrm>
        </p:spPr>
      </p:pic>
      <p:pic>
        <p:nvPicPr>
          <p:cNvPr id="10" name="Content Placeholder 9" descr="Photos of devices in a peer-to-peer network. There is no central device, and the four devices (two laptops and two desktop computers) are connected to each other via the network.">
            <a:extLst>
              <a:ext uri="{FF2B5EF4-FFF2-40B4-BE49-F238E27FC236}">
                <a16:creationId xmlns:a16="http://schemas.microsoft.com/office/drawing/2014/main" id="{710956B4-9A15-4D31-B7F1-442E5B952FB3}"/>
              </a:ext>
            </a:extLst>
          </p:cNvPr>
          <p:cNvPicPr>
            <a:picLocks noGrp="1" noChangeAspect="1"/>
          </p:cNvPicPr>
          <p:nvPr>
            <p:ph sz="quarter" idx="18"/>
          </p:nvPr>
        </p:nvPicPr>
        <p:blipFill>
          <a:blip r:embed="rId3"/>
          <a:stretch>
            <a:fillRect/>
          </a:stretch>
        </p:blipFill>
        <p:spPr>
          <a:xfrm>
            <a:off x="7902390" y="3922068"/>
            <a:ext cx="2262663" cy="2299760"/>
          </a:xfrm>
        </p:spPr>
      </p:pic>
    </p:spTree>
    <p:extLst>
      <p:ext uri="{BB962C8B-B14F-4D97-AF65-F5344CB8AC3E}">
        <p14:creationId xmlns:p14="http://schemas.microsoft.com/office/powerpoint/2010/main" val="3704224095"/>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_dlc_DocId xmlns="a3520c62-91d1-4715-93cb-6b6cc6733a1f">MCVMYN5H3SZ7-24-1867</_dlc_DocId>
    <_dlc_DocIdUrl xmlns="a3520c62-91d1-4715-93cb-6b6cc6733a1f">
      <Url>http://vendorportal/Docs/_layouts/DocIdRedir.aspx?ID=MCVMYN5H3SZ7-24-1867</Url>
      <Description>MCVMYN5H3SZ7-24-1867</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9BA192-EF86-48DF-982C-2C526A268392}">
  <ds:schemaRefs>
    <ds:schemaRef ds:uri="http://schemas.microsoft.com/office/infopath/2007/PartnerControls"/>
    <ds:schemaRef ds:uri="http://purl.org/dc/elements/1.1/"/>
    <ds:schemaRef ds:uri="a3520c62-91d1-4715-93cb-6b6cc6733a1f"/>
    <ds:schemaRef ds:uri="http://purl.org/dc/dcmitype/"/>
    <ds:schemaRef ds:uri="http://purl.org/dc/terms/"/>
    <ds:schemaRef ds:uri="http://www.w3.org/XML/1998/namespace"/>
    <ds:schemaRef ds:uri="http://schemas.microsoft.com/office/2006/documentManagement/types"/>
    <ds:schemaRef ds:uri="f856fc18-c0f7-462c-a53d-fc2610d0c4c8"/>
    <ds:schemaRef ds:uri="http://schemas.microsoft.com/office/2006/metadata/properties"/>
    <ds:schemaRef ds:uri="http://schemas.openxmlformats.org/package/2006/metadata/core-properties"/>
    <ds:schemaRef ds:uri="a4d2ff27-a226-42e2-a79e-c1ae662d212e"/>
  </ds:schemaRefs>
</ds:datastoreItem>
</file>

<file path=customXml/itemProps4.xml><?xml version="1.0" encoding="utf-8"?>
<ds:datastoreItem xmlns:ds="http://schemas.openxmlformats.org/officeDocument/2006/customXml" ds:itemID="{1FBD255F-1AB4-4B7F-97CA-248D24762D4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2997</TotalTime>
  <Words>2013</Words>
  <Application>Microsoft Office PowerPoint</Application>
  <PresentationFormat>Widescreen</PresentationFormat>
  <Paragraphs>179</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vt:lpstr>
      <vt:lpstr>Calibri</vt:lpstr>
      <vt:lpstr>Courier New</vt:lpstr>
      <vt:lpstr>Helvetica</vt:lpstr>
      <vt:lpstr>LucidaGrande</vt:lpstr>
      <vt:lpstr>Open Sans</vt:lpstr>
      <vt:lpstr>Summer Font</vt:lpstr>
      <vt:lpstr>Office Theme</vt:lpstr>
      <vt:lpstr>Technology for Success: Computer Concepts</vt:lpstr>
      <vt:lpstr>Module 10</vt:lpstr>
      <vt:lpstr>Lesson Objectives</vt:lpstr>
      <vt:lpstr>Key Features of Connected Networks</vt:lpstr>
      <vt:lpstr>How a Network Operates</vt:lpstr>
      <vt:lpstr>Elements of a Connected Network</vt:lpstr>
      <vt:lpstr>Devices Necessary to Create a Network</vt:lpstr>
      <vt:lpstr>Physical Connections Between Networks (1 of 3)</vt:lpstr>
      <vt:lpstr>Physical Connections Between Networks (2 of 3)</vt:lpstr>
      <vt:lpstr>Physical Connections Between Networks (3 of 3)</vt:lpstr>
      <vt:lpstr>Differences Between Various Types of Networks</vt:lpstr>
      <vt:lpstr>Discuss Issues of Equity and Safety in a Connected World</vt:lpstr>
      <vt:lpstr>Risks and Benefits with Using a Connected Network</vt:lpstr>
      <vt:lpstr>How Unauthorized Network Use Threatens Communications</vt:lpstr>
      <vt:lpstr>How to Secure a Network</vt:lpstr>
      <vt:lpstr>Secure Data Stored on a Network</vt:lpstr>
      <vt:lpstr>How to Encrypt a Network</vt:lpstr>
      <vt:lpstr>Pros and Cons of Net Neutrality</vt:lpstr>
      <vt:lpstr>Connecting to Different Types of Networks</vt:lpstr>
      <vt:lpstr>Following Network Standards and Protocols (1 of 3)</vt:lpstr>
      <vt:lpstr>Following Network Standards and Protocols (2 of 3)</vt:lpstr>
      <vt:lpstr>Following Network Standards and Protocols (3 of 3)</vt:lpstr>
      <vt:lpstr>Connect to Network Devices (1 of 3)</vt:lpstr>
      <vt:lpstr>Connect to Network Devices (2 of 3)</vt:lpstr>
      <vt:lpstr>Connect to Network Devices (3 of 3)</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laser</dc:creator>
  <cp:lastModifiedBy>Gowthami, Desingu</cp:lastModifiedBy>
  <cp:revision>970</cp:revision>
  <cp:lastPrinted>2016-10-03T15:29:39Z</cp:lastPrinted>
  <dcterms:created xsi:type="dcterms:W3CDTF">2018-11-09T11:15:56Z</dcterms:created>
  <dcterms:modified xsi:type="dcterms:W3CDTF">2020-02-11T07:40:40Z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