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31"/>
  </p:notesMasterIdLst>
  <p:handoutMasterIdLst>
    <p:handoutMasterId r:id="rId32"/>
  </p:handoutMasterIdLst>
  <p:sldIdLst>
    <p:sldId id="305" r:id="rId2"/>
    <p:sldId id="268" r:id="rId3"/>
    <p:sldId id="269" r:id="rId4"/>
    <p:sldId id="345" r:id="rId5"/>
    <p:sldId id="327" r:id="rId6"/>
    <p:sldId id="307" r:id="rId7"/>
    <p:sldId id="308" r:id="rId8"/>
    <p:sldId id="342" r:id="rId9"/>
    <p:sldId id="328" r:id="rId10"/>
    <p:sldId id="346" r:id="rId11"/>
    <p:sldId id="329" r:id="rId12"/>
    <p:sldId id="330" r:id="rId13"/>
    <p:sldId id="331" r:id="rId14"/>
    <p:sldId id="332" r:id="rId15"/>
    <p:sldId id="333" r:id="rId16"/>
    <p:sldId id="347" r:id="rId17"/>
    <p:sldId id="334" r:id="rId18"/>
    <p:sldId id="335" r:id="rId19"/>
    <p:sldId id="336" r:id="rId20"/>
    <p:sldId id="343" r:id="rId21"/>
    <p:sldId id="344" r:id="rId22"/>
    <p:sldId id="348" r:id="rId23"/>
    <p:sldId id="337" r:id="rId24"/>
    <p:sldId id="338" r:id="rId25"/>
    <p:sldId id="339" r:id="rId26"/>
    <p:sldId id="349" r:id="rId27"/>
    <p:sldId id="340" r:id="rId28"/>
    <p:sldId id="341" r:id="rId29"/>
    <p:sldId id="350"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3CC33"/>
    <a:srgbClr val="002060"/>
    <a:srgbClr val="000000"/>
    <a:srgbClr val="004A78"/>
    <a:srgbClr val="A30000"/>
    <a:srgbClr val="0000A3"/>
    <a:srgbClr val="006298"/>
    <a:srgbClr val="FF6300"/>
    <a:srgbClr val="E92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90" autoAdjust="0"/>
    <p:restoredTop sz="78249" autoAdjust="0"/>
  </p:normalViewPr>
  <p:slideViewPr>
    <p:cSldViewPr snapToGrid="0" snapToObjects="1">
      <p:cViewPr varScale="1">
        <p:scale>
          <a:sx n="57" d="100"/>
          <a:sy n="57" d="100"/>
        </p:scale>
        <p:origin x="924" y="78"/>
      </p:cViewPr>
      <p:guideLst/>
    </p:cSldViewPr>
  </p:slideViewPr>
  <p:outlineViewPr>
    <p:cViewPr>
      <p:scale>
        <a:sx n="66" d="100"/>
        <a:sy n="66" d="100"/>
      </p:scale>
      <p:origin x="0" y="-3009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latin typeface="Arial" panose="020B0604020202020204" pitchFamily="34" charset="0"/>
              </a:rPr>
              <a:t>6/12/2020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Arial" panose="020B0604020202020204" pitchFamily="34" charset="0"/>
              </a:defRPr>
            </a:lvl1pPr>
          </a:lstStyle>
          <a:p>
            <a:pPr>
              <a:defRPr/>
            </a:pPr>
            <a:fld id="{86680D68-05FF-7942-990A-B21BB8E6CE33}" type="datetimeFigureOut">
              <a:rPr lang="en-US" smtClean="0"/>
              <a:pPr>
                <a:defRPr/>
              </a:pPr>
              <a:t>6/12/2020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rial" panose="020B0604020202020204" pitchFamily="34" charset="0"/>
              </a:defRPr>
            </a:lvl1pPr>
          </a:lstStyle>
          <a:p>
            <a:pPr>
              <a:defRPr/>
            </a:pPr>
            <a:fld id="{91CAE60C-72A0-D14D-8733-C13212F694AD}" type="slidenum">
              <a:rPr lang="en-US" smtClean="0"/>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42486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2311873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r>
              <a:rPr lang="en-US"/>
              <a:t>Campbell/Ciampa/Clemens/Freund/Frydenberg/Hooper/Ruffolo/West, Technology for Success: Computer Concepts, 1st Edition. © 2020 Cengage. All Rights Reserved. May not be scanned, copied or duplicated, or posted to a publicly accessible website, in whole or in part.</a:t>
            </a:r>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r>
              <a:rPr lang="en-US"/>
              <a:t>Campbell/Ciampa/Clemens/Freund/Frydenberg/Hooper/Ruffolo/West, Technology for Success: Computer Concepts, 1st Edition. © 2020 Cengage. All Rights Reserved. May not be scanned, copied or duplicated, or posted to a publicly accessible website, in whole or in part.</a:t>
            </a:r>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panose="020B0604020202020204" pitchFamily="34" charset="0"/>
              </a:defRPr>
            </a:lvl1pPr>
          </a:lstStyle>
          <a:p>
            <a:r>
              <a:rPr lang="en-US"/>
              <a:t>Campbell/Ciampa/Clemens/Freund/Frydenberg/Hooper/Ruffolo/West, Technology for Success: Computer Concepts, 1st Edition. © 2020 Cengage. All Rights Reserved. May not be scanned, copied or duplicated, or posted to a publicly accessible website, in whole or in part.</a:t>
            </a:r>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6535-0A7C-431F-A508-9B638314AEE7}"/>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84B16E5-86E3-4DA5-BA9D-E08E545BA109}"/>
              </a:ext>
            </a:extLst>
          </p:cNvPr>
          <p:cNvSpPr>
            <a:spLocks noGrp="1"/>
          </p:cNvSpPr>
          <p:nvPr>
            <p:ph type="ftr" sz="quarter" idx="10"/>
          </p:nvPr>
        </p:nvSpPr>
        <p:spPr/>
        <p:txBody>
          <a:bodyPr/>
          <a:lstStyle/>
          <a:p>
            <a:pPr>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a:t>
            </a:r>
            <a:r>
              <a:rPr kumimoji="0" lang="en-IN" sz="1000" b="0" i="0" u="none" strike="noStrike" kern="1200" cap="none" spc="0" normalizeH="0" baseline="0" noProof="0" dirty="0" err="1">
                <a:ln>
                  <a:noFill/>
                </a:ln>
                <a:solidFill>
                  <a:srgbClr val="004A78"/>
                </a:solidFill>
                <a:effectLst/>
                <a:uLnTx/>
                <a:uFillTx/>
                <a:latin typeface="Arial" panose="020B0604020202020204" pitchFamily="34" charset="0"/>
                <a:ea typeface="+mn-ea"/>
                <a:cs typeface="Arial" panose="020B0604020202020204" pitchFamily="34" charset="0"/>
              </a:rPr>
              <a:t>Pinard</a:t>
            </a: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/Shaffer/</a:t>
            </a:r>
            <a:r>
              <a:rPr kumimoji="0" lang="en-IN" sz="1000" b="0" i="0" u="none" strike="noStrike" kern="1200" cap="none" spc="0" normalizeH="0" baseline="0" noProof="0" dirty="0" err="1">
                <a:ln>
                  <a:noFill/>
                </a:ln>
                <a:solidFill>
                  <a:srgbClr val="004A78"/>
                </a:solidFill>
                <a:effectLst/>
                <a:uLnTx/>
                <a:uFillTx/>
                <a:latin typeface="Arial" panose="020B0604020202020204" pitchFamily="34" charset="0"/>
                <a:ea typeface="+mn-ea"/>
                <a:cs typeface="Arial" panose="020B0604020202020204" pitchFamily="34" charset="0"/>
              </a:rPr>
              <a:t>Shellman</a:t>
            </a: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IN" sz="1000" b="0" i="0" u="none" strike="noStrike" kern="1200" cap="none" spc="0" normalizeH="0" baseline="0" noProof="0" dirty="0" err="1">
                <a:ln>
                  <a:noFill/>
                </a:ln>
                <a:solidFill>
                  <a:srgbClr val="004A78"/>
                </a:solidFill>
                <a:effectLst/>
                <a:uLnTx/>
                <a:uFillTx/>
                <a:latin typeface="Arial" panose="020B0604020202020204" pitchFamily="34" charset="0"/>
                <a:ea typeface="+mn-ea"/>
                <a:cs typeface="Arial" panose="020B0604020202020204" pitchFamily="34" charset="0"/>
              </a:rPr>
              <a:t>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a:p>
            <a:endParaRPr lang="en-US" dirty="0"/>
          </a:p>
        </p:txBody>
      </p:sp>
      <p:sp>
        <p:nvSpPr>
          <p:cNvPr id="4" name="Picture Placeholder 5">
            <a:extLst>
              <a:ext uri="{FF2B5EF4-FFF2-40B4-BE49-F238E27FC236}">
                <a16:creationId xmlns:a16="http://schemas.microsoft.com/office/drawing/2014/main" id="{A41363FE-A196-40AB-96AB-4966DF69991D}"/>
              </a:ext>
            </a:extLst>
          </p:cNvPr>
          <p:cNvSpPr>
            <a:spLocks noGrp="1"/>
          </p:cNvSpPr>
          <p:nvPr>
            <p:ph type="pic" sz="quarter" idx="11"/>
          </p:nvPr>
        </p:nvSpPr>
        <p:spPr>
          <a:xfrm>
            <a:off x="733118" y="3255818"/>
            <a:ext cx="6477000" cy="2623002"/>
          </a:xfrm>
        </p:spPr>
        <p:txBody>
          <a:bodyPr/>
          <a:lstStyle/>
          <a:p>
            <a:r>
              <a:rPr lang="en-US"/>
              <a:t>Click icon to add picture</a:t>
            </a:r>
          </a:p>
        </p:txBody>
      </p:sp>
      <p:sp>
        <p:nvSpPr>
          <p:cNvPr id="5" name="Text Placeholder 9">
            <a:extLst>
              <a:ext uri="{FF2B5EF4-FFF2-40B4-BE49-F238E27FC236}">
                <a16:creationId xmlns:a16="http://schemas.microsoft.com/office/drawing/2014/main" id="{6B7079B5-42F0-4189-B025-3D34D621C702}"/>
              </a:ext>
            </a:extLst>
          </p:cNvPr>
          <p:cNvSpPr>
            <a:spLocks noGrp="1"/>
          </p:cNvSpPr>
          <p:nvPr>
            <p:ph type="body" sz="quarter" idx="12"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Text Placeholder 11">
            <a:extLst>
              <a:ext uri="{FF2B5EF4-FFF2-40B4-BE49-F238E27FC236}">
                <a16:creationId xmlns:a16="http://schemas.microsoft.com/office/drawing/2014/main" id="{7B83B44A-F129-4EDB-A9C3-4991C5EA6C65}"/>
              </a:ext>
            </a:extLst>
          </p:cNvPr>
          <p:cNvSpPr>
            <a:spLocks noGrp="1"/>
          </p:cNvSpPr>
          <p:nvPr>
            <p:ph type="body" sz="quarter" idx="17" hasCustomPrompt="1"/>
          </p:nvPr>
        </p:nvSpPr>
        <p:spPr>
          <a:xfrm>
            <a:off x="743576" y="1289304"/>
            <a:ext cx="10711543" cy="1808163"/>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991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523510"/>
            <a:ext cx="10706100" cy="4279900"/>
          </a:xfrm>
        </p:spPr>
        <p:txBody>
          <a:bodyPr/>
          <a:lstStyle>
            <a:lvl1pPr marL="291600" indent="-291600">
              <a:spcBef>
                <a:spcPts val="1000"/>
              </a:spcBef>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spcBef>
                <a:spcPts val="1000"/>
              </a:spcBef>
              <a:buFont typeface="Courier New" panose="02070309020205020404" pitchFamily="49" charset="0"/>
              <a:buChar char="o"/>
              <a:defRPr sz="2200">
                <a:latin typeface="Arial" panose="020B0604020202020204" pitchFamily="34" charset="0"/>
                <a:cs typeface="Arial" panose="020B0604020202020204" pitchFamily="34" charset="0"/>
              </a:defRPr>
            </a:lvl2pPr>
            <a:lvl3pPr>
              <a:spcBef>
                <a:spcPts val="1000"/>
              </a:spcBef>
              <a:defRPr>
                <a:latin typeface="Arial" panose="020B0604020202020204" pitchFamily="34" charset="0"/>
                <a:cs typeface="Arial" panose="020B0604020202020204" pitchFamily="34" charset="0"/>
              </a:defRPr>
            </a:lvl3pPr>
            <a:lvl4pPr>
              <a:spcBef>
                <a:spcPts val="1000"/>
              </a:spcBef>
              <a:defRPr>
                <a:latin typeface="Arial" panose="020B0604020202020204" pitchFamily="34" charset="0"/>
                <a:cs typeface="Arial" panose="020B0604020202020204" pitchFamily="34" charset="0"/>
              </a:defRPr>
            </a:lvl4pPr>
            <a:lvl5pPr>
              <a:spcBef>
                <a:spcPts val="10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panose="020B0604020202020204" pitchFamily="34" charset="0"/>
              </a:defRPr>
            </a:lvl1pPr>
          </a:lstStyle>
          <a:p>
            <a:r>
              <a:rPr lang="en-US"/>
              <a:t>Campbell/Ciampa/Clemens/Freund/Frydenberg/Hooper/Ruffolo/West, Technology for Success: Computer Concepts, 1st Edition. © 2020 Cengage. All Rights Reserved. May not be scanned, copied or duplicated, or posted to a publicly accessible website, in whole or in part.</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29" r:id="rId4"/>
    <p:sldLayoutId id="2147483714" r:id="rId5"/>
    <p:sldLayoutId id="2147483725" r:id="rId6"/>
    <p:sldLayoutId id="2147483726" r:id="rId7"/>
    <p:sldLayoutId id="2147483727" r:id="rId8"/>
    <p:sldLayoutId id="2147483728" r:id="rId9"/>
    <p:sldLayoutId id="2147483718" r:id="rId10"/>
    <p:sldLayoutId id="2147483715" r:id="rId11"/>
    <p:sldLayoutId id="2147483716" r:id="rId12"/>
    <p:sldLayoutId id="2147483719" r:id="rId13"/>
    <p:sldLayoutId id="2147483720" r:id="rId14"/>
    <p:sldLayoutId id="2147483723" r:id="rId15"/>
    <p:sldLayoutId id="2147483724" r:id="rId16"/>
    <p:sldLayoutId id="2147483713" r:id="rId17"/>
    <p:sldLayoutId id="2147483717" r:id="rId18"/>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US" sz="1000">
                <a:solidFill>
                  <a:srgbClr val="FFFFFF"/>
                </a:solidFill>
              </a:rPr>
              <a:t>Campbell/Ciampa/Clemens/Freund/Frydenberg/Hooper/Ruffolo/West, Technology for Success: Computer Concepts, 1st Edition. © 2020 Cengage. All Rights Reserved. May not be scanned, copied or duplicated, or posted to a publicly accessible website, in whole or in part.</a:t>
            </a:r>
            <a:endParaRPr lang="en-US" sz="1000" dirty="0">
              <a:solidFill>
                <a:srgbClr val="FFFFFF"/>
              </a:solidFill>
            </a:endParaRP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D7DA-FEAD-4404-943D-7B895B722C90}"/>
              </a:ext>
            </a:extLst>
          </p:cNvPr>
          <p:cNvSpPr>
            <a:spLocks noGrp="1"/>
          </p:cNvSpPr>
          <p:nvPr>
            <p:ph type="title"/>
          </p:nvPr>
        </p:nvSpPr>
        <p:spPr/>
        <p:txBody>
          <a:bodyPr/>
          <a:lstStyle/>
          <a:p>
            <a:r>
              <a:rPr lang="en-US" dirty="0"/>
              <a:t>Describe Ways Companies Do Business on the Internet </a:t>
            </a:r>
            <a:r>
              <a:rPr lang="en-US" sz="2400" b="0" dirty="0"/>
              <a:t>(1 of 2)</a:t>
            </a:r>
            <a:endParaRPr lang="en-US" dirty="0"/>
          </a:p>
        </p:txBody>
      </p:sp>
      <p:sp>
        <p:nvSpPr>
          <p:cNvPr id="3" name="Content Placeholder 2">
            <a:extLst>
              <a:ext uri="{FF2B5EF4-FFF2-40B4-BE49-F238E27FC236}">
                <a16:creationId xmlns:a16="http://schemas.microsoft.com/office/drawing/2014/main" id="{7FB1273A-8F51-4366-A3C2-6A54205A2014}"/>
              </a:ext>
            </a:extLst>
          </p:cNvPr>
          <p:cNvSpPr>
            <a:spLocks noGrp="1"/>
          </p:cNvSpPr>
          <p:nvPr>
            <p:ph sz="quarter" idx="16"/>
          </p:nvPr>
        </p:nvSpPr>
        <p:spPr/>
        <p:txBody>
          <a:bodyPr/>
          <a:lstStyle/>
          <a:p>
            <a:r>
              <a:rPr lang="en-US" dirty="0"/>
              <a:t>Describe the roles of physical and virtual stores in omnichannel marketing </a:t>
            </a:r>
          </a:p>
          <a:p>
            <a:r>
              <a:rPr lang="en-US" dirty="0"/>
              <a:t>Compare types of e-commerce platforms </a:t>
            </a:r>
          </a:p>
          <a:p>
            <a:r>
              <a:rPr lang="en-US" dirty="0"/>
              <a:t>Describe high-growth jobs in the e-commerce industry </a:t>
            </a:r>
          </a:p>
          <a:p>
            <a:r>
              <a:rPr lang="en-US" dirty="0"/>
              <a:t>Build trust through a good e-commerce website </a:t>
            </a:r>
          </a:p>
        </p:txBody>
      </p:sp>
      <p:sp>
        <p:nvSpPr>
          <p:cNvPr id="4" name="Footer Placeholder 7">
            <a:extLst>
              <a:ext uri="{FF2B5EF4-FFF2-40B4-BE49-F238E27FC236}">
                <a16:creationId xmlns:a16="http://schemas.microsoft.com/office/drawing/2014/main" id="{3343F1F5-7DFC-4F8E-8092-AED0B7F0DC07}"/>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8923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Describe Ways Companies Do Business on the Internet </a:t>
            </a:r>
            <a:r>
              <a:rPr lang="en-US" sz="2400" b="0" dirty="0"/>
              <a:t>(2 of 2)</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E-business: any kind of business activity conducted online</a:t>
            </a:r>
          </a:p>
          <a:p>
            <a:pPr lvl="1"/>
            <a:r>
              <a:rPr lang="en-US" dirty="0"/>
              <a:t>Some e-businesses use cloud-hosted resources, such as a video conferencing web app, while others rely on websites</a:t>
            </a:r>
          </a:p>
          <a:p>
            <a:r>
              <a:rPr lang="en-US" dirty="0"/>
              <a:t>E-commerce: process of conducting buy and sell transactions on an electronic network </a:t>
            </a:r>
          </a:p>
          <a:p>
            <a:pPr lvl="1"/>
            <a:r>
              <a:rPr lang="en-US" dirty="0"/>
              <a:t>Most companies these days have reached the conclusion that e-commerce is a necessary component to their overall business strategy</a:t>
            </a:r>
          </a:p>
        </p:txBody>
      </p:sp>
      <p:sp>
        <p:nvSpPr>
          <p:cNvPr id="4" name="Footer Placeholder 7">
            <a:extLst>
              <a:ext uri="{FF2B5EF4-FFF2-40B4-BE49-F238E27FC236}">
                <a16:creationId xmlns:a16="http://schemas.microsoft.com/office/drawing/2014/main" id="{558E39C1-1A62-45F3-8262-F6731E633A75}"/>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0481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Describe the Roles of Physical and Virtual Stores in Omnichannel Marketing </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Retailers increasingly use multiple types of contact, such as an online store and a physical store, to reach a customer</a:t>
            </a:r>
          </a:p>
          <a:p>
            <a:pPr lvl="1"/>
            <a:r>
              <a:rPr lang="en-US" dirty="0"/>
              <a:t>This omnichannel strategy might also include targeted ads on social media, paid results on search engines, or contacts by email or phone </a:t>
            </a:r>
          </a:p>
          <a:p>
            <a:r>
              <a:rPr lang="en-US" dirty="0"/>
              <a:t>Companies attempt to match the customer’s specific interests </a:t>
            </a:r>
          </a:p>
          <a:p>
            <a:pPr lvl="1"/>
            <a:r>
              <a:rPr lang="en-US" dirty="0"/>
              <a:t>Unique selling proposition (USP): statement about how the company and its products are different and better than the competition</a:t>
            </a:r>
          </a:p>
        </p:txBody>
      </p:sp>
      <p:sp>
        <p:nvSpPr>
          <p:cNvPr id="4" name="Footer Placeholder 7">
            <a:extLst>
              <a:ext uri="{FF2B5EF4-FFF2-40B4-BE49-F238E27FC236}">
                <a16:creationId xmlns:a16="http://schemas.microsoft.com/office/drawing/2014/main" id="{68113040-91B1-4BC1-9029-217F92639B45}"/>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70479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Compare Types of E-commerce Platforms </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Transaction types</a:t>
            </a:r>
          </a:p>
          <a:p>
            <a:pPr lvl="1"/>
            <a:r>
              <a:rPr lang="en-US" dirty="0"/>
              <a:t>Business-to-consumer (B2C): sale of goods and services to the general public </a:t>
            </a:r>
          </a:p>
          <a:p>
            <a:pPr lvl="1"/>
            <a:r>
              <a:rPr lang="en-US" dirty="0"/>
              <a:t>Consumer-to-consumer (C2C): one consumer sells directly to another </a:t>
            </a:r>
          </a:p>
          <a:p>
            <a:pPr lvl="1"/>
            <a:r>
              <a:rPr lang="en-US" dirty="0"/>
              <a:t>Business-to-business (B2B): businesses providing goods and services to other businesses </a:t>
            </a:r>
          </a:p>
          <a:p>
            <a:r>
              <a:rPr lang="en-US" dirty="0"/>
              <a:t>Platform types</a:t>
            </a:r>
          </a:p>
          <a:p>
            <a:pPr lvl="1"/>
            <a:r>
              <a:rPr lang="en-US" dirty="0"/>
              <a:t>Online storefront: website or smartphone app for buying and selling products or services</a:t>
            </a:r>
          </a:p>
          <a:p>
            <a:pPr lvl="1"/>
            <a:r>
              <a:rPr lang="en-US" dirty="0"/>
              <a:t>Online marketplace: virtual meeting place for buyers and sellers</a:t>
            </a:r>
          </a:p>
          <a:p>
            <a:pPr lvl="1"/>
            <a:r>
              <a:rPr lang="en-US" dirty="0"/>
              <a:t>Social media: opportunity for sellers to showcase their products or advertise their websites</a:t>
            </a:r>
          </a:p>
        </p:txBody>
      </p:sp>
      <p:sp>
        <p:nvSpPr>
          <p:cNvPr id="4" name="Footer Placeholder 7">
            <a:extLst>
              <a:ext uri="{FF2B5EF4-FFF2-40B4-BE49-F238E27FC236}">
                <a16:creationId xmlns:a16="http://schemas.microsoft.com/office/drawing/2014/main" id="{A4579006-4658-4C85-BF7C-E085374AE3C0}"/>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1055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Describe High-Growth Jobs in the E-commerce Industry </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Retailer growth results in expanded job opportunities</a:t>
            </a:r>
          </a:p>
          <a:p>
            <a:pPr lvl="1"/>
            <a:r>
              <a:rPr lang="en-US" dirty="0"/>
              <a:t>Customer service representatives</a:t>
            </a:r>
          </a:p>
          <a:p>
            <a:pPr lvl="1"/>
            <a:r>
              <a:rPr lang="en-US" dirty="0"/>
              <a:t>Shipping, receiving, and traffic clerks</a:t>
            </a:r>
          </a:p>
          <a:p>
            <a:pPr lvl="1"/>
            <a:r>
              <a:rPr lang="en-US" dirty="0"/>
              <a:t>Hand pickers and packagers</a:t>
            </a:r>
          </a:p>
          <a:p>
            <a:pPr lvl="1"/>
            <a:r>
              <a:rPr lang="en-US" dirty="0"/>
              <a:t>Freight, stock, and material movers</a:t>
            </a:r>
          </a:p>
          <a:p>
            <a:pPr lvl="1"/>
            <a:r>
              <a:rPr lang="en-US" dirty="0"/>
              <a:t>Delivery and truck drivers</a:t>
            </a:r>
          </a:p>
          <a:p>
            <a:pPr lvl="1"/>
            <a:r>
              <a:rPr lang="en-US" dirty="0"/>
              <a:t>General and operations managers</a:t>
            </a:r>
          </a:p>
          <a:p>
            <a:pPr lvl="1"/>
            <a:r>
              <a:rPr lang="en-US" dirty="0"/>
              <a:t>Market research analysts and marketing specialists</a:t>
            </a:r>
          </a:p>
          <a:p>
            <a:pPr lvl="1"/>
            <a:r>
              <a:rPr lang="en-US" dirty="0"/>
              <a:t>Application and web developers</a:t>
            </a:r>
          </a:p>
        </p:txBody>
      </p:sp>
      <p:sp>
        <p:nvSpPr>
          <p:cNvPr id="4" name="Footer Placeholder 7">
            <a:extLst>
              <a:ext uri="{FF2B5EF4-FFF2-40B4-BE49-F238E27FC236}">
                <a16:creationId xmlns:a16="http://schemas.microsoft.com/office/drawing/2014/main" id="{28C40ED8-7CDB-4D44-B3CC-C3A88372DE1E}"/>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2472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Build Trust through a Good E-commerce Website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Retailers use a variety of strategies to meet shifting customer expectations</a:t>
            </a:r>
          </a:p>
          <a:p>
            <a:pPr lvl="1"/>
            <a:r>
              <a:rPr lang="en-US" dirty="0"/>
              <a:t>Post clear and well-lit product photos </a:t>
            </a:r>
          </a:p>
          <a:p>
            <a:pPr lvl="1"/>
            <a:r>
              <a:rPr lang="en-US" dirty="0"/>
              <a:t>List shipping and other add-on expenses on each product page </a:t>
            </a:r>
          </a:p>
          <a:p>
            <a:pPr lvl="1"/>
            <a:r>
              <a:rPr lang="en-US" dirty="0"/>
              <a:t>Add security seals and license badges </a:t>
            </a:r>
          </a:p>
          <a:p>
            <a:pPr lvl="1"/>
            <a:r>
              <a:rPr lang="en-US" dirty="0"/>
              <a:t>Extend customer service hours </a:t>
            </a:r>
          </a:p>
          <a:p>
            <a:pPr lvl="1"/>
            <a:r>
              <a:rPr lang="en-US" dirty="0"/>
              <a:t>Offer flexible return policies </a:t>
            </a:r>
          </a:p>
          <a:p>
            <a:pPr lvl="1"/>
            <a:r>
              <a:rPr lang="en-US" dirty="0"/>
              <a:t>Publish personalized information on the company’s “About” page</a:t>
            </a:r>
          </a:p>
          <a:p>
            <a:r>
              <a:rPr lang="en-US" dirty="0"/>
              <a:t>The 3 Cs of e-commerce</a:t>
            </a:r>
          </a:p>
          <a:p>
            <a:pPr lvl="1"/>
            <a:r>
              <a:rPr lang="en-US" dirty="0"/>
              <a:t>Content, community, context </a:t>
            </a:r>
          </a:p>
        </p:txBody>
      </p:sp>
      <p:sp>
        <p:nvSpPr>
          <p:cNvPr id="4" name="Footer Placeholder 7">
            <a:extLst>
              <a:ext uri="{FF2B5EF4-FFF2-40B4-BE49-F238E27FC236}">
                <a16:creationId xmlns:a16="http://schemas.microsoft.com/office/drawing/2014/main" id="{D10AA29B-74A8-4DE4-A9BC-3BE5047E7D07}"/>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6199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F44B-CB88-4949-9CF1-36E34E27D424}"/>
              </a:ext>
            </a:extLst>
          </p:cNvPr>
          <p:cNvSpPr>
            <a:spLocks noGrp="1"/>
          </p:cNvSpPr>
          <p:nvPr>
            <p:ph type="title"/>
          </p:nvPr>
        </p:nvSpPr>
        <p:spPr/>
        <p:txBody>
          <a:bodyPr/>
          <a:lstStyle/>
          <a:p>
            <a:r>
              <a:rPr lang="en-US" dirty="0"/>
              <a:t>Explain the Basic Concepts of Artificial Intelligence (AI) </a:t>
            </a:r>
            <a:r>
              <a:rPr lang="en-US" sz="2400" b="0" dirty="0"/>
              <a:t>(1 of 2)</a:t>
            </a:r>
            <a:endParaRPr lang="en-US" dirty="0"/>
          </a:p>
        </p:txBody>
      </p:sp>
      <p:sp>
        <p:nvSpPr>
          <p:cNvPr id="3" name="Content Placeholder 2">
            <a:extLst>
              <a:ext uri="{FF2B5EF4-FFF2-40B4-BE49-F238E27FC236}">
                <a16:creationId xmlns:a16="http://schemas.microsoft.com/office/drawing/2014/main" id="{E4971BAA-8295-4D61-9351-713424EF04BA}"/>
              </a:ext>
            </a:extLst>
          </p:cNvPr>
          <p:cNvSpPr>
            <a:spLocks noGrp="1"/>
          </p:cNvSpPr>
          <p:nvPr>
            <p:ph sz="quarter" idx="16"/>
          </p:nvPr>
        </p:nvSpPr>
        <p:spPr/>
        <p:txBody>
          <a:bodyPr/>
          <a:lstStyle/>
          <a:p>
            <a:r>
              <a:rPr lang="en-US" dirty="0"/>
              <a:t>Identify ways people use AI in daily life </a:t>
            </a:r>
          </a:p>
          <a:p>
            <a:r>
              <a:rPr lang="en-US" dirty="0"/>
              <a:t>Compare common AI learning models </a:t>
            </a:r>
          </a:p>
          <a:p>
            <a:endParaRPr lang="en-US" dirty="0"/>
          </a:p>
        </p:txBody>
      </p:sp>
      <p:sp>
        <p:nvSpPr>
          <p:cNvPr id="4" name="Footer Placeholder 7">
            <a:extLst>
              <a:ext uri="{FF2B5EF4-FFF2-40B4-BE49-F238E27FC236}">
                <a16:creationId xmlns:a16="http://schemas.microsoft.com/office/drawing/2014/main" id="{325463B9-566E-415E-8021-125942CE7CB4}"/>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8491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Explain the Basic Concepts of Artificial Intelligence (AI) </a:t>
            </a:r>
            <a:r>
              <a:rPr lang="en-US" sz="2400" b="0" dirty="0"/>
              <a:t>(2 of 2)</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AI technologies can already perform some impressive tasks and processes</a:t>
            </a:r>
          </a:p>
          <a:p>
            <a:pPr lvl="1"/>
            <a:r>
              <a:rPr lang="en-US" dirty="0"/>
              <a:t>Not limited to voice-based interactions between a human and computer</a:t>
            </a:r>
          </a:p>
          <a:p>
            <a:pPr lvl="1"/>
            <a:r>
              <a:rPr lang="en-US" dirty="0"/>
              <a:t>Processes often run in the background to provide useful insights from data or to operate machinery without direct human oversight or intervention</a:t>
            </a:r>
          </a:p>
        </p:txBody>
      </p:sp>
      <p:sp>
        <p:nvSpPr>
          <p:cNvPr id="4" name="Footer Placeholder 7">
            <a:extLst>
              <a:ext uri="{FF2B5EF4-FFF2-40B4-BE49-F238E27FC236}">
                <a16:creationId xmlns:a16="http://schemas.microsoft.com/office/drawing/2014/main" id="{8952EAE3-A07F-49BD-A530-1A69A39214BE}"/>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83767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Identify Ways People Use AI in Daily Life </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Artificial intelligence (AI) is the technological use of logic and prior experience to simulate human intelligence</a:t>
            </a:r>
          </a:p>
          <a:p>
            <a:pPr lvl="1"/>
            <a:r>
              <a:rPr lang="en-US" dirty="0"/>
              <a:t>Contacting a website’s customer service using a chatbot feature on a website </a:t>
            </a:r>
          </a:p>
          <a:p>
            <a:pPr lvl="2"/>
            <a:r>
              <a:rPr lang="en-US" dirty="0"/>
              <a:t>Machine learning (ML)</a:t>
            </a:r>
          </a:p>
          <a:p>
            <a:pPr lvl="1"/>
            <a:r>
              <a:rPr lang="en-US" dirty="0"/>
              <a:t> Interacting with a personal assistant phone app</a:t>
            </a:r>
          </a:p>
          <a:p>
            <a:pPr lvl="2"/>
            <a:r>
              <a:rPr lang="en-US" dirty="0"/>
              <a:t>Natural language processing (NLP) </a:t>
            </a:r>
          </a:p>
          <a:p>
            <a:pPr lvl="1"/>
            <a:r>
              <a:rPr lang="en-US" dirty="0"/>
              <a:t>Accessing social media feeds</a:t>
            </a:r>
          </a:p>
          <a:p>
            <a:pPr lvl="2"/>
            <a:r>
              <a:rPr lang="en-US" dirty="0"/>
              <a:t>AI processes function in the background of an application or website service</a:t>
            </a:r>
          </a:p>
        </p:txBody>
      </p:sp>
      <p:sp>
        <p:nvSpPr>
          <p:cNvPr id="4" name="Footer Placeholder 7">
            <a:extLst>
              <a:ext uri="{FF2B5EF4-FFF2-40B4-BE49-F238E27FC236}">
                <a16:creationId xmlns:a16="http://schemas.microsoft.com/office/drawing/2014/main" id="{3B113262-8AEF-4B94-ADAB-AE94CA62ABF7}"/>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49363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pPr algn="l"/>
            <a:r>
              <a:rPr lang="en-IN" dirty="0"/>
              <a:t>Compare Common AI Learning Models</a:t>
            </a:r>
            <a:r>
              <a:rPr lang="en-US" sz="2400" b="0" dirty="0">
                <a:latin typeface="Arial" panose="020B0604020202020204" pitchFamily="34" charset="0"/>
                <a:cs typeface="Arial" panose="020B0604020202020204" pitchFamily="34" charset="0"/>
              </a:rPr>
              <a:t> (1 of 3)</a:t>
            </a:r>
            <a:endParaRPr lang="en-IN" dirty="0"/>
          </a:p>
        </p:txBody>
      </p:sp>
      <p:pic>
        <p:nvPicPr>
          <p:cNvPr id="6" name="Picture Placeholder 5" descr="The relationships between several AI technologies is illustrated. ">
            <a:extLst>
              <a:ext uri="{FF2B5EF4-FFF2-40B4-BE49-F238E27FC236}">
                <a16:creationId xmlns:a16="http://schemas.microsoft.com/office/drawing/2014/main" id="{17ACF596-F867-42BE-8F3F-9180E89DC92D}"/>
              </a:ext>
            </a:extLst>
          </p:cNvPr>
          <p:cNvPicPr>
            <a:picLocks noGrp="1" noChangeAspect="1"/>
          </p:cNvPicPr>
          <p:nvPr>
            <p:ph type="pic" sz="quarter" idx="10"/>
          </p:nvPr>
        </p:nvPicPr>
        <p:blipFill rotWithShape="1">
          <a:blip r:embed="rId3"/>
          <a:srcRect l="-3798" t="-8373" r="-4000" b="-7460"/>
          <a:stretch/>
        </p:blipFill>
        <p:spPr>
          <a:xfrm>
            <a:off x="2484919" y="1328393"/>
            <a:ext cx="7222162" cy="4259263"/>
          </a:xfrm>
        </p:spPr>
      </p:pic>
      <p:sp>
        <p:nvSpPr>
          <p:cNvPr id="3" name="Content Placeholder 2">
            <a:extLst>
              <a:ext uri="{FF2B5EF4-FFF2-40B4-BE49-F238E27FC236}">
                <a16:creationId xmlns:a16="http://schemas.microsoft.com/office/drawing/2014/main" id="{53C03484-B743-4882-BBF7-E89C5F4DDFB9}"/>
              </a:ext>
            </a:extLst>
          </p:cNvPr>
          <p:cNvSpPr>
            <a:spLocks noGrp="1"/>
          </p:cNvSpPr>
          <p:nvPr>
            <p:ph type="body" sz="quarter" idx="11"/>
          </p:nvPr>
        </p:nvSpPr>
        <p:spPr>
          <a:xfrm>
            <a:off x="2395728" y="5878820"/>
            <a:ext cx="8163538" cy="446479"/>
          </a:xfrm>
        </p:spPr>
        <p:txBody>
          <a:bodyPr/>
          <a:lstStyle/>
          <a:p>
            <a:r>
              <a:rPr lang="en-US" dirty="0"/>
              <a:t>Figure 12-14: Many technologies might contribute to a functioning AI system</a:t>
            </a:r>
          </a:p>
        </p:txBody>
      </p:sp>
      <p:sp>
        <p:nvSpPr>
          <p:cNvPr id="5" name="Footer Placeholder 7">
            <a:extLst>
              <a:ext uri="{FF2B5EF4-FFF2-40B4-BE49-F238E27FC236}">
                <a16:creationId xmlns:a16="http://schemas.microsoft.com/office/drawing/2014/main" id="{9E7ED78E-180D-4F64-9819-B73D49B20588}"/>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2555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600364" y="3065664"/>
            <a:ext cx="10991272" cy="993726"/>
          </a:xfrm>
        </p:spPr>
        <p:txBody>
          <a:bodyPr/>
          <a:lstStyle/>
          <a:p>
            <a:pPr algn="ctr"/>
            <a:r>
              <a:rPr lang="fr-FR" dirty="0">
                <a:latin typeface="Arial" panose="020B0604020202020204" pitchFamily="34" charset="0"/>
                <a:cs typeface="Arial" panose="020B0604020202020204" pitchFamily="34" charset="0"/>
              </a:rPr>
              <a:t>Digital Transformation: Cloud, E-commerce, and AI</a:t>
            </a:r>
          </a:p>
        </p:txBody>
      </p:sp>
      <p:sp>
        <p:nvSpPr>
          <p:cNvPr id="2" name="Text Placeholder 1">
            <a:extLst>
              <a:ext uri="{FF2B5EF4-FFF2-40B4-BE49-F238E27FC236}">
                <a16:creationId xmlns:a16="http://schemas.microsoft.com/office/drawing/2014/main" id="{C791D738-1F0A-4850-99A9-8142E360EC6F}"/>
              </a:ext>
            </a:extLst>
          </p:cNvPr>
          <p:cNvSpPr>
            <a:spLocks noGrp="1"/>
          </p:cNvSpPr>
          <p:nvPr>
            <p:ph type="body" sz="quarter" idx="11"/>
          </p:nvPr>
        </p:nvSpPr>
        <p:spPr>
          <a:xfrm>
            <a:off x="600364" y="2143089"/>
            <a:ext cx="10991272" cy="618014"/>
          </a:xfrm>
        </p:spPr>
        <p:txBody>
          <a:bodyPr/>
          <a:lstStyle/>
          <a:p>
            <a:pPr algn="ctr"/>
            <a:r>
              <a:rPr lang="en-US" b="1" dirty="0"/>
              <a:t>Module 12</a:t>
            </a:r>
            <a:endParaRPr lang="en-IN" b="1" dirty="0"/>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a:xfrm>
            <a:off x="2926080" y="6419088"/>
            <a:ext cx="8859520" cy="365760"/>
          </a:xfrm>
        </p:spPr>
        <p:txBody>
          <a:bodyPr/>
          <a:lstStyle/>
          <a:p>
            <a:pPr lvl="0"/>
            <a:r>
              <a:rPr lang="en-US" sz="1000">
                <a:solidFill>
                  <a:srgbClr val="FFFFFF"/>
                </a:solidFill>
              </a:rPr>
              <a:t>Campbell/Ciampa/Clemens/Freund/Frydenberg/Hooper/Ruffolo/West, Technology for Success: Computer Concepts, 1st Edition. © 2020 Cengage. All Rights Reserved. May not be scanned, copied or duplicated, or posted to a publicly accessible website, in whole or in part.</a:t>
            </a:r>
            <a:endParaRPr lang="en-US" sz="1000" dirty="0">
              <a:solidFill>
                <a:srgbClr val="FFFFFF"/>
              </a:solidFill>
            </a:endParaRPr>
          </a:p>
        </p:txBody>
      </p:sp>
    </p:spTree>
    <p:extLst>
      <p:ext uri="{BB962C8B-B14F-4D97-AF65-F5344CB8AC3E}">
        <p14:creationId xmlns:p14="http://schemas.microsoft.com/office/powerpoint/2010/main" val="102828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IN" dirty="0"/>
              <a:t>Compare Common AI Learning Models</a:t>
            </a:r>
            <a:r>
              <a:rPr lang="en-US" sz="2400" b="0" dirty="0"/>
              <a:t> (2 of 3)</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An AI system needs incoming information, called a dataset, to learn from</a:t>
            </a:r>
          </a:p>
          <a:p>
            <a:pPr lvl="1"/>
            <a:r>
              <a:rPr lang="en-US" dirty="0"/>
              <a:t>Might use one of these learning models to guide how it engages with datasets:</a:t>
            </a:r>
          </a:p>
          <a:p>
            <a:pPr lvl="2"/>
            <a:r>
              <a:rPr lang="en-US" dirty="0"/>
              <a:t>Supervised learning</a:t>
            </a:r>
          </a:p>
          <a:p>
            <a:pPr lvl="2"/>
            <a:r>
              <a:rPr lang="en-US" dirty="0"/>
              <a:t>Unsupervised learning</a:t>
            </a:r>
          </a:p>
          <a:p>
            <a:pPr lvl="2"/>
            <a:r>
              <a:rPr lang="en-US" dirty="0"/>
              <a:t>Reinforcement learning</a:t>
            </a:r>
          </a:p>
        </p:txBody>
      </p:sp>
      <p:sp>
        <p:nvSpPr>
          <p:cNvPr id="4" name="Footer Placeholder 7">
            <a:extLst>
              <a:ext uri="{FF2B5EF4-FFF2-40B4-BE49-F238E27FC236}">
                <a16:creationId xmlns:a16="http://schemas.microsoft.com/office/drawing/2014/main" id="{886E2730-4C81-413F-8468-562371EAF768}"/>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18891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pPr algn="l"/>
            <a:r>
              <a:rPr lang="en-IN" dirty="0"/>
              <a:t>Compare Common AI Learning Models</a:t>
            </a:r>
            <a:r>
              <a:rPr lang="en-US" sz="2400" b="0" dirty="0">
                <a:latin typeface="Arial" panose="020B0604020202020204" pitchFamily="34" charset="0"/>
                <a:cs typeface="Arial" panose="020B0604020202020204" pitchFamily="34" charset="0"/>
              </a:rPr>
              <a:t> (3 of 3)</a:t>
            </a:r>
            <a:endParaRPr lang="en-IN" dirty="0"/>
          </a:p>
        </p:txBody>
      </p:sp>
      <p:pic>
        <p:nvPicPr>
          <p:cNvPr id="4" name="Picture Placeholder 3" descr="The figure illustrates multiple layers of processing in a mesh network of signals that perform deep learning processes.">
            <a:extLst>
              <a:ext uri="{FF2B5EF4-FFF2-40B4-BE49-F238E27FC236}">
                <a16:creationId xmlns:a16="http://schemas.microsoft.com/office/drawing/2014/main" id="{E587658B-0586-47C6-8250-C484661356F4}"/>
              </a:ext>
            </a:extLst>
          </p:cNvPr>
          <p:cNvPicPr>
            <a:picLocks noGrp="1" noChangeAspect="1"/>
          </p:cNvPicPr>
          <p:nvPr>
            <p:ph type="pic" sz="quarter" idx="10"/>
          </p:nvPr>
        </p:nvPicPr>
        <p:blipFill rotWithShape="1">
          <a:blip r:embed="rId2"/>
          <a:srcRect l="-12838" t="-4758" r="-8410" b="-4971"/>
          <a:stretch/>
        </p:blipFill>
        <p:spPr>
          <a:xfrm>
            <a:off x="1866973" y="1364033"/>
            <a:ext cx="5431983" cy="4828031"/>
          </a:xfrm>
        </p:spPr>
      </p:pic>
      <p:sp>
        <p:nvSpPr>
          <p:cNvPr id="6" name="Text Placeholder 5">
            <a:extLst>
              <a:ext uri="{FF2B5EF4-FFF2-40B4-BE49-F238E27FC236}">
                <a16:creationId xmlns:a16="http://schemas.microsoft.com/office/drawing/2014/main" id="{AA60DEFF-FFF8-4543-868A-C17697CF2EFA}"/>
              </a:ext>
            </a:extLst>
          </p:cNvPr>
          <p:cNvSpPr>
            <a:spLocks noGrp="1"/>
          </p:cNvSpPr>
          <p:nvPr>
            <p:ph type="body" sz="quarter" idx="11"/>
          </p:nvPr>
        </p:nvSpPr>
        <p:spPr>
          <a:xfrm>
            <a:off x="7478972" y="4070657"/>
            <a:ext cx="3256084" cy="1808163"/>
          </a:xfrm>
        </p:spPr>
        <p:txBody>
          <a:bodyPr/>
          <a:lstStyle/>
          <a:p>
            <a:r>
              <a:rPr lang="en-US" dirty="0"/>
              <a:t>Figure 12-16: Deep learning allows for pattern recognition</a:t>
            </a:r>
          </a:p>
          <a:p>
            <a:endParaRPr lang="en-US" dirty="0"/>
          </a:p>
        </p:txBody>
      </p:sp>
      <p:sp>
        <p:nvSpPr>
          <p:cNvPr id="5" name="Footer Placeholder 7">
            <a:extLst>
              <a:ext uri="{FF2B5EF4-FFF2-40B4-BE49-F238E27FC236}">
                <a16:creationId xmlns:a16="http://schemas.microsoft.com/office/drawing/2014/main" id="{A6B457B8-E907-4920-91B7-E7863EE202DE}"/>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720642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30DD-5E6A-4A2D-B1AD-EECE6BD288DC}"/>
              </a:ext>
            </a:extLst>
          </p:cNvPr>
          <p:cNvSpPr>
            <a:spLocks noGrp="1"/>
          </p:cNvSpPr>
          <p:nvPr>
            <p:ph type="title"/>
          </p:nvPr>
        </p:nvSpPr>
        <p:spPr/>
        <p:txBody>
          <a:bodyPr/>
          <a:lstStyle/>
          <a:p>
            <a:r>
              <a:rPr lang="en-US" dirty="0"/>
              <a:t>Use AI Technologies </a:t>
            </a:r>
            <a:r>
              <a:rPr lang="en-US" sz="2400" b="0" dirty="0"/>
              <a:t>(1 of 2)</a:t>
            </a:r>
            <a:endParaRPr lang="en-US" dirty="0"/>
          </a:p>
        </p:txBody>
      </p:sp>
      <p:sp>
        <p:nvSpPr>
          <p:cNvPr id="3" name="Content Placeholder 2">
            <a:extLst>
              <a:ext uri="{FF2B5EF4-FFF2-40B4-BE49-F238E27FC236}">
                <a16:creationId xmlns:a16="http://schemas.microsoft.com/office/drawing/2014/main" id="{AC0C6D22-4CE9-4E5A-B642-24FD0AF23402}"/>
              </a:ext>
            </a:extLst>
          </p:cNvPr>
          <p:cNvSpPr>
            <a:spLocks noGrp="1"/>
          </p:cNvSpPr>
          <p:nvPr>
            <p:ph sz="quarter" idx="16"/>
          </p:nvPr>
        </p:nvSpPr>
        <p:spPr/>
        <p:txBody>
          <a:bodyPr/>
          <a:lstStyle/>
          <a:p>
            <a:r>
              <a:rPr lang="en-US" dirty="0"/>
              <a:t>Describe how AI supports smart devices and the Internet of Things </a:t>
            </a:r>
          </a:p>
          <a:p>
            <a:r>
              <a:rPr lang="en-US" dirty="0"/>
              <a:t>Identify ways people use AI in the workplace </a:t>
            </a:r>
          </a:p>
          <a:p>
            <a:endParaRPr lang="en-US" dirty="0"/>
          </a:p>
        </p:txBody>
      </p:sp>
      <p:sp>
        <p:nvSpPr>
          <p:cNvPr id="4" name="Footer Placeholder 7">
            <a:extLst>
              <a:ext uri="{FF2B5EF4-FFF2-40B4-BE49-F238E27FC236}">
                <a16:creationId xmlns:a16="http://schemas.microsoft.com/office/drawing/2014/main" id="{B6CCA010-D6F5-4A1C-ABD6-3F7224EBC636}"/>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84116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IN" dirty="0"/>
              <a:t>Use AI Technologies</a:t>
            </a:r>
            <a:r>
              <a:rPr lang="en-US" sz="2400" b="0" dirty="0"/>
              <a:t> (2 of 2)</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AI is an integral part of our daily technological lives</a:t>
            </a:r>
          </a:p>
          <a:p>
            <a:pPr lvl="1"/>
            <a:r>
              <a:rPr lang="en-US" dirty="0"/>
              <a:t>Many processes happen in the background and don’t require special knowledge on the part of the user</a:t>
            </a:r>
          </a:p>
          <a:p>
            <a:pPr lvl="2"/>
            <a:r>
              <a:rPr lang="en-US" dirty="0"/>
              <a:t>It’s helpful to have a basic understanding of AI and its underlying technologies</a:t>
            </a:r>
          </a:p>
        </p:txBody>
      </p:sp>
      <p:sp>
        <p:nvSpPr>
          <p:cNvPr id="4" name="Footer Placeholder 7">
            <a:extLst>
              <a:ext uri="{FF2B5EF4-FFF2-40B4-BE49-F238E27FC236}">
                <a16:creationId xmlns:a16="http://schemas.microsoft.com/office/drawing/2014/main" id="{957725D4-D9A4-447A-A058-650F18288E61}"/>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96775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Describe How AI Supports Smart Devices and the Internet of Things </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Smart devices are considered “smart” because they can be programmed to make decisions without direct human intervention</a:t>
            </a:r>
          </a:p>
          <a:p>
            <a:pPr lvl="1"/>
            <a:r>
              <a:rPr lang="en-US" dirty="0"/>
              <a:t>To work properly, they typically must be connected to the Internet through a Wi-Fi or Bluetooth connection</a:t>
            </a:r>
          </a:p>
          <a:p>
            <a:r>
              <a:rPr lang="en-US" dirty="0"/>
              <a:t>Collectively, the devices (which all contain embedded processors) are referred to as the Internet of Things (IoT)</a:t>
            </a:r>
          </a:p>
          <a:p>
            <a:pPr lvl="1"/>
            <a:r>
              <a:rPr lang="en-US" dirty="0"/>
              <a:t>AI’s role in a smart home environment revolves around the user’s interaction with voice commands as well as processing data collected from IoT devices </a:t>
            </a:r>
          </a:p>
          <a:p>
            <a:pPr lvl="1"/>
            <a:r>
              <a:rPr lang="en-US" dirty="0"/>
              <a:t>Personal devices such as a smart watch or a medical sensor might incorporate AI capabilities for data processing or human interactions</a:t>
            </a:r>
          </a:p>
          <a:p>
            <a:pPr lvl="1"/>
            <a:r>
              <a:rPr lang="en-US" dirty="0"/>
              <a:t>IoT has also permeated the manufacturing, medical, and financial industries, as well as many others</a:t>
            </a:r>
          </a:p>
        </p:txBody>
      </p:sp>
      <p:sp>
        <p:nvSpPr>
          <p:cNvPr id="4" name="Footer Placeholder 7">
            <a:extLst>
              <a:ext uri="{FF2B5EF4-FFF2-40B4-BE49-F238E27FC236}">
                <a16:creationId xmlns:a16="http://schemas.microsoft.com/office/drawing/2014/main" id="{29518FB4-8116-4EC5-834C-DAD698382245}"/>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64344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Identify Ways People Use AI in the Workplace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Forms of AI you might need to interact with on the job:</a:t>
            </a:r>
          </a:p>
          <a:p>
            <a:pPr lvl="1"/>
            <a:r>
              <a:rPr lang="en-US" dirty="0"/>
              <a:t>Data analytics: manage data and detect patterns that improve business processes and answer questions related to strategic planning</a:t>
            </a:r>
          </a:p>
          <a:p>
            <a:pPr lvl="1"/>
            <a:r>
              <a:rPr lang="en-US" dirty="0"/>
              <a:t>Robotic process automation (RPA): automatic processes running on servers that input or transfer data</a:t>
            </a:r>
          </a:p>
          <a:p>
            <a:pPr lvl="1"/>
            <a:r>
              <a:rPr lang="en-US" dirty="0"/>
              <a:t>AI-powered chatbots: serve a variety of purposes, such as FAQ bots to answer common questions about typical business, conversational bots that can provide problem-solving support and assist in finding a product or service, and transactional bots that assist with making purchases and payments or returning items</a:t>
            </a:r>
          </a:p>
        </p:txBody>
      </p:sp>
      <p:sp>
        <p:nvSpPr>
          <p:cNvPr id="4" name="Footer Placeholder 7">
            <a:extLst>
              <a:ext uri="{FF2B5EF4-FFF2-40B4-BE49-F238E27FC236}">
                <a16:creationId xmlns:a16="http://schemas.microsoft.com/office/drawing/2014/main" id="{D53F1793-2328-4B40-8A94-1A509F63DC0A}"/>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95683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3C47-2EBF-444E-A690-3966707E9E8B}"/>
              </a:ext>
            </a:extLst>
          </p:cNvPr>
          <p:cNvSpPr>
            <a:spLocks noGrp="1"/>
          </p:cNvSpPr>
          <p:nvPr>
            <p:ph type="title"/>
          </p:nvPr>
        </p:nvSpPr>
        <p:spPr/>
        <p:txBody>
          <a:bodyPr/>
          <a:lstStyle/>
          <a:p>
            <a:r>
              <a:rPr lang="en-US" dirty="0"/>
              <a:t>Analyze Ways to Communicate More </a:t>
            </a:r>
            <a:br>
              <a:rPr lang="en-US" dirty="0"/>
            </a:br>
            <a:r>
              <a:rPr lang="en-US" dirty="0"/>
              <a:t> Proficiently with AI Systems </a:t>
            </a:r>
            <a:r>
              <a:rPr lang="en-US" sz="2400" b="0" dirty="0"/>
              <a:t>(1 of 2)</a:t>
            </a:r>
            <a:endParaRPr lang="en-US" dirty="0"/>
          </a:p>
        </p:txBody>
      </p:sp>
      <p:sp>
        <p:nvSpPr>
          <p:cNvPr id="3" name="Content Placeholder 2">
            <a:extLst>
              <a:ext uri="{FF2B5EF4-FFF2-40B4-BE49-F238E27FC236}">
                <a16:creationId xmlns:a16="http://schemas.microsoft.com/office/drawing/2014/main" id="{35D8EF5F-DA90-457D-A72A-953E98BE6DBF}"/>
              </a:ext>
            </a:extLst>
          </p:cNvPr>
          <p:cNvSpPr>
            <a:spLocks noGrp="1"/>
          </p:cNvSpPr>
          <p:nvPr>
            <p:ph sz="quarter" idx="16"/>
          </p:nvPr>
        </p:nvSpPr>
        <p:spPr/>
        <p:txBody>
          <a:bodyPr/>
          <a:lstStyle/>
          <a:p>
            <a:r>
              <a:rPr lang="en-US" dirty="0"/>
              <a:t>Phrase effective AI commands </a:t>
            </a:r>
          </a:p>
        </p:txBody>
      </p:sp>
      <p:sp>
        <p:nvSpPr>
          <p:cNvPr id="4" name="Footer Placeholder 7">
            <a:extLst>
              <a:ext uri="{FF2B5EF4-FFF2-40B4-BE49-F238E27FC236}">
                <a16:creationId xmlns:a16="http://schemas.microsoft.com/office/drawing/2014/main" id="{1907AA3B-0291-40C9-9DA2-BBC051D2D001}"/>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67278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Analyze Ways to Communicate More </a:t>
            </a:r>
            <a:br>
              <a:rPr lang="en-US" dirty="0"/>
            </a:br>
            <a:r>
              <a:rPr lang="en-US" dirty="0"/>
              <a:t> Proficiently with AI Systems </a:t>
            </a:r>
            <a:r>
              <a:rPr lang="en-US" sz="2400" b="0" dirty="0"/>
              <a:t>(2 of 2)</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A significant goal of AI developers is to advance AI technology sufficiently so that human users can’t tell the difference between a machine and a human on the other end of a conversation</a:t>
            </a:r>
          </a:p>
          <a:p>
            <a:pPr lvl="1"/>
            <a:r>
              <a:rPr lang="en-US" dirty="0"/>
              <a:t> A sufficiently advanced AI system could sound just as natural and be just as responsive as a human technician </a:t>
            </a:r>
          </a:p>
          <a:p>
            <a:pPr lvl="2"/>
            <a:r>
              <a:rPr lang="en-US" dirty="0"/>
              <a:t>This challenge, which AI has not yet fully met, is called the Turing Test</a:t>
            </a:r>
          </a:p>
          <a:p>
            <a:pPr lvl="1"/>
            <a:r>
              <a:rPr lang="en-US" dirty="0"/>
              <a:t>Some systems have managed to trick users in specific situations</a:t>
            </a:r>
          </a:p>
          <a:p>
            <a:pPr lvl="2"/>
            <a:r>
              <a:rPr lang="en-US" dirty="0"/>
              <a:t>Tend to be very limited in scope</a:t>
            </a:r>
          </a:p>
        </p:txBody>
      </p:sp>
      <p:sp>
        <p:nvSpPr>
          <p:cNvPr id="4" name="Footer Placeholder 7">
            <a:extLst>
              <a:ext uri="{FF2B5EF4-FFF2-40B4-BE49-F238E27FC236}">
                <a16:creationId xmlns:a16="http://schemas.microsoft.com/office/drawing/2014/main" id="{A6DF0546-E833-4B30-BE1E-C40E03093AA5}"/>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28752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IN" dirty="0"/>
              <a:t>Phrase Effective AI Commands</a:t>
            </a:r>
            <a:r>
              <a:rPr lang="en-US" sz="2400" b="0" dirty="0"/>
              <a:t> (1 of 2)</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Smartphone apps and smart speakers listen for a wake word that alerts the app to record and interpret whatever is said </a:t>
            </a:r>
          </a:p>
          <a:p>
            <a:pPr lvl="1"/>
            <a:r>
              <a:rPr lang="en-US" dirty="0"/>
              <a:t>If you want Alexa to give you the day’s weather forecast, you might say, “Alexa, what’s the weather for today?” </a:t>
            </a:r>
          </a:p>
          <a:p>
            <a:pPr lvl="2"/>
            <a:r>
              <a:rPr lang="en-US" dirty="0"/>
              <a:t>Alexa detects the wake word “Alexa,” and then records and interprets whatever comes next</a:t>
            </a:r>
          </a:p>
          <a:p>
            <a:pPr lvl="1"/>
            <a:r>
              <a:rPr lang="en-US" dirty="0"/>
              <a:t>Developers must consider the many possible variations in the ways different people might ask for a weather update</a:t>
            </a:r>
          </a:p>
          <a:p>
            <a:pPr lvl="2"/>
            <a:r>
              <a:rPr lang="en-US" dirty="0"/>
              <a:t>“Alexa, get me the weather forecast.” </a:t>
            </a:r>
          </a:p>
          <a:p>
            <a:pPr lvl="2"/>
            <a:r>
              <a:rPr lang="en-US" dirty="0"/>
              <a:t>“Alexa, what’s the weather like?” </a:t>
            </a:r>
          </a:p>
          <a:p>
            <a:pPr lvl="2"/>
            <a:r>
              <a:rPr lang="en-US" dirty="0"/>
              <a:t>“Alexa, how cold will it be today?”</a:t>
            </a:r>
          </a:p>
        </p:txBody>
      </p:sp>
      <p:sp>
        <p:nvSpPr>
          <p:cNvPr id="4" name="Footer Placeholder 7">
            <a:extLst>
              <a:ext uri="{FF2B5EF4-FFF2-40B4-BE49-F238E27FC236}">
                <a16:creationId xmlns:a16="http://schemas.microsoft.com/office/drawing/2014/main" id="{59F94413-6339-48A9-97AD-06EAB3E2FC30}"/>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742663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IN" dirty="0"/>
              <a:t>Phrase Effective AI Commands</a:t>
            </a:r>
            <a:r>
              <a:rPr lang="en-US" sz="2400" b="0" dirty="0"/>
              <a:t> (2 of 2)</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Cloud, e-commerce, and artificial intelligence technologies are designed to make technology more accessible, support a global economy, and help streamline repetitive or predictable tasks</a:t>
            </a:r>
          </a:p>
          <a:p>
            <a:pPr lvl="1"/>
            <a:r>
              <a:rPr lang="en-US" dirty="0"/>
              <a:t>These technologies are already used extensively in diverse and creative ways, and will continue to increase in their ability to anticipate user needs</a:t>
            </a:r>
          </a:p>
          <a:p>
            <a:r>
              <a:rPr lang="en-US" dirty="0"/>
              <a:t>By understanding some basics of how these systems work, you can better take advantage of the benefits they offer</a:t>
            </a:r>
          </a:p>
          <a:p>
            <a:endParaRPr lang="en-US" dirty="0"/>
          </a:p>
        </p:txBody>
      </p:sp>
      <p:sp>
        <p:nvSpPr>
          <p:cNvPr id="4" name="Footer Placeholder 7">
            <a:extLst>
              <a:ext uri="{FF2B5EF4-FFF2-40B4-BE49-F238E27FC236}">
                <a16:creationId xmlns:a16="http://schemas.microsoft.com/office/drawing/2014/main" id="{FA4E249A-4830-4DC1-B27C-23DB25A6B542}"/>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6968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Lesson Objectives</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p:txBody>
          <a:bodyPr/>
          <a:lstStyle/>
          <a:p>
            <a:r>
              <a:rPr lang="en-US" dirty="0"/>
              <a:t>Explain the basic concepts of cloud computing </a:t>
            </a:r>
          </a:p>
          <a:p>
            <a:r>
              <a:rPr lang="en-US" dirty="0"/>
              <a:t>Describe ways companies do business on the Internet </a:t>
            </a:r>
          </a:p>
          <a:p>
            <a:r>
              <a:rPr lang="en-US" dirty="0"/>
              <a:t>Explain the basic concepts of artificial intelligence (AI)</a:t>
            </a:r>
          </a:p>
          <a:p>
            <a:r>
              <a:rPr lang="en-US" dirty="0"/>
              <a:t>Use AI technologies </a:t>
            </a:r>
          </a:p>
          <a:p>
            <a:r>
              <a:rPr lang="en-US" dirty="0"/>
              <a:t>Analyze ways to communicate more proficiently with AI systems</a:t>
            </a:r>
          </a:p>
          <a:p>
            <a:endParaRPr lang="en-US" dirty="0"/>
          </a:p>
        </p:txBody>
      </p:sp>
      <p:sp>
        <p:nvSpPr>
          <p:cNvPr id="6" name="Footer Placeholder 7">
            <a:extLst>
              <a:ext uri="{FF2B5EF4-FFF2-40B4-BE49-F238E27FC236}">
                <a16:creationId xmlns:a16="http://schemas.microsoft.com/office/drawing/2014/main" id="{C4AAF844-91BC-49E6-AA2E-86AFA4B58FA6}"/>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4102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0CC6-AE71-43F8-90B3-C5CDEAF37EDE}"/>
              </a:ext>
            </a:extLst>
          </p:cNvPr>
          <p:cNvSpPr>
            <a:spLocks noGrp="1"/>
          </p:cNvSpPr>
          <p:nvPr>
            <p:ph type="title"/>
          </p:nvPr>
        </p:nvSpPr>
        <p:spPr>
          <a:xfrm>
            <a:off x="742949" y="365125"/>
            <a:ext cx="11120805" cy="672105"/>
          </a:xfrm>
        </p:spPr>
        <p:txBody>
          <a:bodyPr/>
          <a:lstStyle/>
          <a:p>
            <a:r>
              <a:rPr lang="en-US" dirty="0"/>
              <a:t>Explain the Basic Concepts of Cloud Computing </a:t>
            </a:r>
            <a:r>
              <a:rPr lang="en-US" sz="2400" b="0" dirty="0"/>
              <a:t>(1 of 2)</a:t>
            </a:r>
          </a:p>
        </p:txBody>
      </p:sp>
      <p:sp>
        <p:nvSpPr>
          <p:cNvPr id="3" name="Content Placeholder 2">
            <a:extLst>
              <a:ext uri="{FF2B5EF4-FFF2-40B4-BE49-F238E27FC236}">
                <a16:creationId xmlns:a16="http://schemas.microsoft.com/office/drawing/2014/main" id="{2C1EF964-EE06-4B43-A26B-AB01DDD20F61}"/>
              </a:ext>
            </a:extLst>
          </p:cNvPr>
          <p:cNvSpPr>
            <a:spLocks noGrp="1"/>
          </p:cNvSpPr>
          <p:nvPr>
            <p:ph sz="quarter" idx="16"/>
          </p:nvPr>
        </p:nvSpPr>
        <p:spPr/>
        <p:txBody>
          <a:bodyPr/>
          <a:lstStyle/>
          <a:p>
            <a:r>
              <a:rPr lang="en-US" dirty="0"/>
              <a:t>Identify defining characteristics of cloud computing </a:t>
            </a:r>
          </a:p>
          <a:p>
            <a:r>
              <a:rPr lang="en-US" dirty="0"/>
              <a:t>Compare the most common cloud computing models</a:t>
            </a:r>
          </a:p>
          <a:p>
            <a:r>
              <a:rPr lang="en-US" dirty="0"/>
              <a:t>List major cloud providers and services </a:t>
            </a:r>
          </a:p>
          <a:p>
            <a:r>
              <a:rPr lang="en-US" dirty="0"/>
              <a:t>Explain how cloud services are used in the workplace </a:t>
            </a:r>
          </a:p>
        </p:txBody>
      </p:sp>
      <p:sp>
        <p:nvSpPr>
          <p:cNvPr id="4" name="Footer Placeholder 7">
            <a:extLst>
              <a:ext uri="{FF2B5EF4-FFF2-40B4-BE49-F238E27FC236}">
                <a16:creationId xmlns:a16="http://schemas.microsoft.com/office/drawing/2014/main" id="{766BEEC2-D0F8-49BF-9EDD-62F3712E96FA}"/>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1502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Explain the Basic Concepts of Cloud Computing </a:t>
            </a:r>
            <a:r>
              <a:rPr lang="en-US" sz="2400" b="0" dirty="0"/>
              <a:t>(2 of 2)</a:t>
            </a:r>
            <a:endParaRPr lang="en-IN" dirty="0"/>
          </a:p>
        </p:txBody>
      </p:sp>
      <p:sp>
        <p:nvSpPr>
          <p:cNvPr id="5" name="Text Placeholder 4">
            <a:extLst>
              <a:ext uri="{FF2B5EF4-FFF2-40B4-BE49-F238E27FC236}">
                <a16:creationId xmlns:a16="http://schemas.microsoft.com/office/drawing/2014/main" id="{0D8845CE-ED54-4999-B2E5-58CD604ABB46}"/>
              </a:ext>
            </a:extLst>
          </p:cNvPr>
          <p:cNvSpPr>
            <a:spLocks noGrp="1"/>
          </p:cNvSpPr>
          <p:nvPr>
            <p:ph type="body" sz="quarter" idx="17"/>
          </p:nvPr>
        </p:nvSpPr>
        <p:spPr>
          <a:xfrm>
            <a:off x="667057" y="1447655"/>
            <a:ext cx="5148528" cy="4715401"/>
          </a:xfrm>
        </p:spPr>
        <p:txBody>
          <a:bodyPr>
            <a:noAutofit/>
          </a:bodyPr>
          <a:lstStyle/>
          <a:p>
            <a:r>
              <a:rPr lang="en-US" dirty="0"/>
              <a:t>Cloud computing: providing and using computer tools, such as software, via the Internet</a:t>
            </a:r>
          </a:p>
          <a:p>
            <a:pPr lvl="1"/>
            <a:r>
              <a:rPr lang="en-US" dirty="0"/>
              <a:t>Private cloud: does not use the Internet</a:t>
            </a:r>
          </a:p>
          <a:p>
            <a:pPr lvl="1"/>
            <a:r>
              <a:rPr lang="en-US" dirty="0"/>
              <a:t>Public cloud: multiple customers use the same, Internet-connected cloud</a:t>
            </a:r>
          </a:p>
          <a:p>
            <a:pPr lvl="2"/>
            <a:r>
              <a:rPr lang="en-US" dirty="0"/>
              <a:t>Person or business pays a fee to use someone else’s hardware </a:t>
            </a:r>
          </a:p>
          <a:p>
            <a:endParaRPr lang="en-US" dirty="0"/>
          </a:p>
        </p:txBody>
      </p:sp>
      <p:pic>
        <p:nvPicPr>
          <p:cNvPr id="8" name="Picture Placeholder 7" descr="A diagram illustrating the relationship between the internet, website users, on premises web servers, and cloud-based web servers is displayed.">
            <a:extLst>
              <a:ext uri="{FF2B5EF4-FFF2-40B4-BE49-F238E27FC236}">
                <a16:creationId xmlns:a16="http://schemas.microsoft.com/office/drawing/2014/main" id="{CA5719BB-8BA1-43CC-AA17-26703ED6ABDD}"/>
              </a:ext>
            </a:extLst>
          </p:cNvPr>
          <p:cNvPicPr>
            <a:picLocks noGrp="1" noChangeAspect="1"/>
          </p:cNvPicPr>
          <p:nvPr>
            <p:ph type="pic" sz="quarter" idx="11"/>
          </p:nvPr>
        </p:nvPicPr>
        <p:blipFill rotWithShape="1">
          <a:blip r:embed="rId2"/>
          <a:srcRect l="1" t="-3646" r="-1" b="-7482"/>
          <a:stretch/>
        </p:blipFill>
        <p:spPr>
          <a:xfrm>
            <a:off x="6708648" y="1081735"/>
            <a:ext cx="4579090" cy="4348165"/>
          </a:xfrm>
        </p:spPr>
      </p:pic>
      <p:sp>
        <p:nvSpPr>
          <p:cNvPr id="9" name="Text Placeholder 8">
            <a:extLst>
              <a:ext uri="{FF2B5EF4-FFF2-40B4-BE49-F238E27FC236}">
                <a16:creationId xmlns:a16="http://schemas.microsoft.com/office/drawing/2014/main" id="{370C8333-3824-46DC-A95A-A44B6FDEBC21}"/>
              </a:ext>
            </a:extLst>
          </p:cNvPr>
          <p:cNvSpPr>
            <a:spLocks noGrp="1"/>
          </p:cNvSpPr>
          <p:nvPr>
            <p:ph type="body" sz="quarter" idx="12"/>
          </p:nvPr>
        </p:nvSpPr>
        <p:spPr>
          <a:xfrm>
            <a:off x="6876288" y="5429900"/>
            <a:ext cx="4579090" cy="883189"/>
          </a:xfrm>
        </p:spPr>
        <p:txBody>
          <a:bodyPr/>
          <a:lstStyle/>
          <a:p>
            <a:r>
              <a:rPr lang="en-US" dirty="0"/>
              <a:t>Figure 12-1: When hosting a website in the cloud, the website owner does not have to purchase or maintain their own hardware</a:t>
            </a:r>
          </a:p>
          <a:p>
            <a:endParaRPr lang="en-US" dirty="0"/>
          </a:p>
        </p:txBody>
      </p:sp>
      <p:sp>
        <p:nvSpPr>
          <p:cNvPr id="6" name="Footer Placeholder 7">
            <a:extLst>
              <a:ext uri="{FF2B5EF4-FFF2-40B4-BE49-F238E27FC236}">
                <a16:creationId xmlns:a16="http://schemas.microsoft.com/office/drawing/2014/main" id="{267D68A5-3B9C-416E-B707-7FEDA4F4C3BF}"/>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6616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Identify Defining Characteristics of Cloud Computing</a:t>
            </a:r>
            <a:endParaRPr lang="en-IN" dirty="0"/>
          </a:p>
        </p:txBody>
      </p:sp>
      <p:pic>
        <p:nvPicPr>
          <p:cNvPr id="8" name="Picture Placeholder 7" descr="The National Institute of Standards and Technology (NIST) five essential characteristics of cloud technology is illustrated; measured services, on-demand self-service, broad network access, resource pooling, and rapid elasticity. ">
            <a:extLst>
              <a:ext uri="{FF2B5EF4-FFF2-40B4-BE49-F238E27FC236}">
                <a16:creationId xmlns:a16="http://schemas.microsoft.com/office/drawing/2014/main" id="{46518604-6FC7-4F1C-91CC-9E3EAA4F83AD}"/>
              </a:ext>
            </a:extLst>
          </p:cNvPr>
          <p:cNvPicPr>
            <a:picLocks noGrp="1" noChangeAspect="1"/>
          </p:cNvPicPr>
          <p:nvPr>
            <p:ph type="pic" sz="quarter" idx="11"/>
          </p:nvPr>
        </p:nvPicPr>
        <p:blipFill rotWithShape="1">
          <a:blip r:embed="rId2"/>
          <a:srcRect l="-3105" t="-4887" r="-4964" b="-5006"/>
          <a:stretch/>
        </p:blipFill>
        <p:spPr>
          <a:xfrm>
            <a:off x="1694688" y="2104530"/>
            <a:ext cx="4401312" cy="4254601"/>
          </a:xfrm>
        </p:spPr>
      </p:pic>
      <p:sp>
        <p:nvSpPr>
          <p:cNvPr id="3" name="Content Placeholder 2">
            <a:extLst>
              <a:ext uri="{FF2B5EF4-FFF2-40B4-BE49-F238E27FC236}">
                <a16:creationId xmlns:a16="http://schemas.microsoft.com/office/drawing/2014/main" id="{53C03484-B743-4882-BBF7-E89C5F4DDFB9}"/>
              </a:ext>
            </a:extLst>
          </p:cNvPr>
          <p:cNvSpPr>
            <a:spLocks noGrp="1"/>
          </p:cNvSpPr>
          <p:nvPr>
            <p:ph type="body" sz="quarter" idx="12"/>
          </p:nvPr>
        </p:nvSpPr>
        <p:spPr/>
        <p:txBody>
          <a:bodyPr/>
          <a:lstStyle/>
          <a:p>
            <a:r>
              <a:rPr lang="en-US" dirty="0"/>
              <a:t>Figure 12-2: Five essential characteristics of cloud technology</a:t>
            </a:r>
          </a:p>
          <a:p>
            <a:endParaRPr lang="en-US" dirty="0"/>
          </a:p>
        </p:txBody>
      </p:sp>
      <p:sp>
        <p:nvSpPr>
          <p:cNvPr id="6" name="Text Placeholder 5">
            <a:extLst>
              <a:ext uri="{FF2B5EF4-FFF2-40B4-BE49-F238E27FC236}">
                <a16:creationId xmlns:a16="http://schemas.microsoft.com/office/drawing/2014/main" id="{44A483FC-5B6E-4DD5-8AA3-A5E3B2D7BE30}"/>
              </a:ext>
            </a:extLst>
          </p:cNvPr>
          <p:cNvSpPr>
            <a:spLocks noGrp="1"/>
          </p:cNvSpPr>
          <p:nvPr>
            <p:ph type="body" sz="quarter" idx="17"/>
          </p:nvPr>
        </p:nvSpPr>
        <p:spPr/>
        <p:txBody>
          <a:bodyPr/>
          <a:lstStyle/>
          <a:p>
            <a:r>
              <a:rPr lang="en-US" dirty="0"/>
              <a:t>The National Institute of Standards and Technology (NIST) has defined five essential characteristics of cloud technology</a:t>
            </a:r>
          </a:p>
          <a:p>
            <a:endParaRPr lang="en-US" dirty="0"/>
          </a:p>
        </p:txBody>
      </p:sp>
      <p:sp>
        <p:nvSpPr>
          <p:cNvPr id="7" name="Footer Placeholder 7">
            <a:extLst>
              <a:ext uri="{FF2B5EF4-FFF2-40B4-BE49-F238E27FC236}">
                <a16:creationId xmlns:a16="http://schemas.microsoft.com/office/drawing/2014/main" id="{19A80059-5EBB-49D4-AAF4-0B35F6D49A2C}"/>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4001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Compare the Most Common Cloud Computing Models </a:t>
            </a:r>
            <a:endParaRPr lang="en-IN" dirty="0"/>
          </a:p>
        </p:txBody>
      </p:sp>
      <p:pic>
        <p:nvPicPr>
          <p:cNvPr id="8" name="Picture Placeholder 7" descr="The figure illustrates the distribution of customers across three categories, with users generally interacting with SaaS cloud services, application developers often needing PaaS services, and network architects sometimes incorporating IaaS services into their cloud-hosted networks.&#10;">
            <a:extLst>
              <a:ext uri="{FF2B5EF4-FFF2-40B4-BE49-F238E27FC236}">
                <a16:creationId xmlns:a16="http://schemas.microsoft.com/office/drawing/2014/main" id="{1F39CEAF-1CAF-40B2-AF86-A0F0BF87B796}"/>
              </a:ext>
            </a:extLst>
          </p:cNvPr>
          <p:cNvPicPr>
            <a:picLocks noGrp="1" noChangeAspect="1"/>
          </p:cNvPicPr>
          <p:nvPr>
            <p:ph type="pic" sz="quarter" idx="11"/>
          </p:nvPr>
        </p:nvPicPr>
        <p:blipFill rotWithShape="1">
          <a:blip r:embed="rId2"/>
          <a:srcRect l="-2848" t="-2874" r="-4151" b="-3160"/>
          <a:stretch/>
        </p:blipFill>
        <p:spPr>
          <a:xfrm>
            <a:off x="470213" y="2333297"/>
            <a:ext cx="6930332" cy="3474720"/>
          </a:xfrm>
        </p:spPr>
      </p:pic>
      <p:sp>
        <p:nvSpPr>
          <p:cNvPr id="3" name="Content Placeholder 2">
            <a:extLst>
              <a:ext uri="{FF2B5EF4-FFF2-40B4-BE49-F238E27FC236}">
                <a16:creationId xmlns:a16="http://schemas.microsoft.com/office/drawing/2014/main" id="{53C03484-B743-4882-BBF7-E89C5F4DDFB9}"/>
              </a:ext>
            </a:extLst>
          </p:cNvPr>
          <p:cNvSpPr>
            <a:spLocks noGrp="1"/>
          </p:cNvSpPr>
          <p:nvPr>
            <p:ph type="body" sz="quarter" idx="12"/>
          </p:nvPr>
        </p:nvSpPr>
        <p:spPr>
          <a:xfrm>
            <a:off x="7439629" y="4198673"/>
            <a:ext cx="3976406" cy="1808163"/>
          </a:xfrm>
        </p:spPr>
        <p:txBody>
          <a:bodyPr/>
          <a:lstStyle/>
          <a:p>
            <a:r>
              <a:rPr lang="en-US" dirty="0"/>
              <a:t>Figure 12-4: SaaS services are more immediately accessible to a wide market of users than other categories of cloud services</a:t>
            </a:r>
          </a:p>
          <a:p>
            <a:endParaRPr lang="en-US" dirty="0"/>
          </a:p>
        </p:txBody>
      </p:sp>
      <p:sp>
        <p:nvSpPr>
          <p:cNvPr id="5" name="Text Placeholder 4">
            <a:extLst>
              <a:ext uri="{FF2B5EF4-FFF2-40B4-BE49-F238E27FC236}">
                <a16:creationId xmlns:a16="http://schemas.microsoft.com/office/drawing/2014/main" id="{5F18C15F-DAD9-46C5-B3D1-A5871AEF7DBE}"/>
              </a:ext>
            </a:extLst>
          </p:cNvPr>
          <p:cNvSpPr>
            <a:spLocks noGrp="1"/>
          </p:cNvSpPr>
          <p:nvPr>
            <p:ph type="body" sz="quarter" idx="17"/>
          </p:nvPr>
        </p:nvSpPr>
        <p:spPr/>
        <p:txBody>
          <a:bodyPr/>
          <a:lstStyle/>
          <a:p>
            <a:r>
              <a:rPr lang="en-US" dirty="0"/>
              <a:t>Cloud services can be generally categorized according to the service’s role</a:t>
            </a:r>
          </a:p>
          <a:p>
            <a:endParaRPr lang="en-US" dirty="0"/>
          </a:p>
        </p:txBody>
      </p:sp>
      <p:sp>
        <p:nvSpPr>
          <p:cNvPr id="6" name="Footer Placeholder 7">
            <a:extLst>
              <a:ext uri="{FF2B5EF4-FFF2-40B4-BE49-F238E27FC236}">
                <a16:creationId xmlns:a16="http://schemas.microsoft.com/office/drawing/2014/main" id="{4B682ADA-5E58-4C26-A37A-85CAB9A776A9}"/>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4252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List Major Cloud Providers and Services </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A handful of companies lead the cloud provider market</a:t>
            </a:r>
          </a:p>
          <a:p>
            <a:pPr lvl="1"/>
            <a:r>
              <a:rPr lang="en-US" dirty="0"/>
              <a:t>Amazon Web Services </a:t>
            </a:r>
          </a:p>
          <a:p>
            <a:pPr lvl="1"/>
            <a:r>
              <a:rPr lang="en-US" dirty="0"/>
              <a:t>Microsoft Azure</a:t>
            </a:r>
          </a:p>
          <a:p>
            <a:pPr lvl="1"/>
            <a:r>
              <a:rPr lang="en-US" dirty="0"/>
              <a:t>Google Cloud Platform</a:t>
            </a:r>
          </a:p>
          <a:p>
            <a:pPr lvl="1"/>
            <a:r>
              <a:rPr lang="en-US" dirty="0"/>
              <a:t>IBM Cloud</a:t>
            </a:r>
          </a:p>
          <a:p>
            <a:pPr lvl="1"/>
            <a:r>
              <a:rPr lang="en-US" dirty="0"/>
              <a:t>China’s Alibaba Cloud</a:t>
            </a:r>
          </a:p>
        </p:txBody>
      </p:sp>
      <p:sp>
        <p:nvSpPr>
          <p:cNvPr id="4" name="Footer Placeholder 7">
            <a:extLst>
              <a:ext uri="{FF2B5EF4-FFF2-40B4-BE49-F238E27FC236}">
                <a16:creationId xmlns:a16="http://schemas.microsoft.com/office/drawing/2014/main" id="{C5F43697-C32D-4573-9CCA-786E971EFEEB}"/>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4531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Explain How Cloud Services Are Used in the Workplace </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r>
              <a:rPr lang="en-US" dirty="0"/>
              <a:t>Cloud-hosted resources are used to do many tasks </a:t>
            </a:r>
          </a:p>
          <a:p>
            <a:pPr lvl="1"/>
            <a:r>
              <a:rPr lang="en-US" dirty="0"/>
              <a:t>Track work schedule and hours worked </a:t>
            </a:r>
          </a:p>
          <a:p>
            <a:pPr lvl="1"/>
            <a:r>
              <a:rPr lang="en-US" dirty="0"/>
              <a:t>Make changes to tax withholdings or benefits disbursements</a:t>
            </a:r>
          </a:p>
          <a:p>
            <a:pPr lvl="1"/>
            <a:r>
              <a:rPr lang="en-US" dirty="0"/>
              <a:t>Share files with colleagues</a:t>
            </a:r>
          </a:p>
          <a:p>
            <a:pPr lvl="1"/>
            <a:r>
              <a:rPr lang="en-US" dirty="0"/>
              <a:t>Collaborate with teammates on projects, deadlines, and events</a:t>
            </a:r>
          </a:p>
          <a:p>
            <a:pPr lvl="1"/>
            <a:r>
              <a:rPr lang="en-US" dirty="0"/>
              <a:t>Complete on-the-job training</a:t>
            </a:r>
          </a:p>
          <a:p>
            <a:pPr lvl="1"/>
            <a:r>
              <a:rPr lang="en-US" dirty="0"/>
              <a:t>Access customized workstation from any computer </a:t>
            </a:r>
          </a:p>
          <a:p>
            <a:pPr lvl="1"/>
            <a:r>
              <a:rPr lang="en-US" dirty="0"/>
              <a:t>Use robust applications without having to install expensive software </a:t>
            </a:r>
          </a:p>
          <a:p>
            <a:pPr lvl="1"/>
            <a:r>
              <a:rPr lang="en-US" dirty="0"/>
              <a:t>Work with expansive company data from across multiple departments</a:t>
            </a:r>
          </a:p>
          <a:p>
            <a:pPr lvl="1"/>
            <a:r>
              <a:rPr lang="en-US" dirty="0"/>
              <a:t>Keep a more flexible work schedule</a:t>
            </a:r>
          </a:p>
        </p:txBody>
      </p:sp>
      <p:sp>
        <p:nvSpPr>
          <p:cNvPr id="4" name="Footer Placeholder 7">
            <a:extLst>
              <a:ext uri="{FF2B5EF4-FFF2-40B4-BE49-F238E27FC236}">
                <a16:creationId xmlns:a16="http://schemas.microsoft.com/office/drawing/2014/main" id="{E54E90F2-AA18-4757-B768-32A30E1454D2}"/>
              </a:ext>
            </a:extLst>
          </p:cNvPr>
          <p:cNvSpPr txBox="1">
            <a:spLocks/>
          </p:cNvSpPr>
          <p:nvPr/>
        </p:nvSpPr>
        <p:spPr>
          <a:xfrm>
            <a:off x="2589530" y="6396369"/>
            <a:ext cx="8859520" cy="365760"/>
          </a:xfrm>
          <a:prstGeom prst="rect">
            <a:avLst/>
          </a:prstGeom>
          <a:solidFill>
            <a:schemeClr val="bg1"/>
          </a:solidFill>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r>
              <a:rPr lang="en-US" sz="1000" dirty="0">
                <a:solidFill>
                  <a:srgbClr val="0E4068"/>
                </a:solidFill>
              </a:rPr>
              <a:t>Campbell/Ciampa/Clemens/Freund/Frydenberg/Hooper/</a:t>
            </a:r>
            <a:r>
              <a:rPr lang="en-US" sz="1000" dirty="0" err="1">
                <a:solidFill>
                  <a:srgbClr val="0E4068"/>
                </a:solidFill>
              </a:rPr>
              <a:t>Ruffolo</a:t>
            </a:r>
            <a:r>
              <a:rPr lang="en-US" sz="1000" dirty="0">
                <a:solidFill>
                  <a:srgbClr val="0E4068"/>
                </a:solidFill>
              </a:rPr>
              <a:t>/West, Technology for Success: Computer Concepts, 1st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3537664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3293</Words>
  <Application>Microsoft Office PowerPoint</Application>
  <PresentationFormat>Widescreen</PresentationFormat>
  <Paragraphs>183</Paragraphs>
  <Slides>29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Courier New</vt:lpstr>
      <vt:lpstr>Helvetica</vt:lpstr>
      <vt:lpstr>LucidaGrande</vt:lpstr>
      <vt:lpstr>Open Sans</vt:lpstr>
      <vt:lpstr>Summer Font</vt:lpstr>
      <vt:lpstr>Office Theme</vt:lpstr>
      <vt:lpstr>Technology for Success: Computer Concepts</vt:lpstr>
      <vt:lpstr>Digital Transformation: Cloud, E-commerce, and AI</vt:lpstr>
      <vt:lpstr>Lesson Objectives</vt:lpstr>
      <vt:lpstr>Explain the Basic Concepts of Cloud Computing (1 of 2)</vt:lpstr>
      <vt:lpstr>Explain the Basic Concepts of Cloud Computing (2 of 2)</vt:lpstr>
      <vt:lpstr>Identify Defining Characteristics of Cloud Computing</vt:lpstr>
      <vt:lpstr>Compare the Most Common Cloud Computing Models </vt:lpstr>
      <vt:lpstr>List Major Cloud Providers and Services </vt:lpstr>
      <vt:lpstr>Explain How Cloud Services Are Used in the Workplace </vt:lpstr>
      <vt:lpstr>Describe Ways Companies Do Business on the Internet (1 of 2)</vt:lpstr>
      <vt:lpstr>Describe Ways Companies Do Business on the Internet (2 of 2)</vt:lpstr>
      <vt:lpstr>Describe the Roles of Physical and Virtual Stores in Omnichannel Marketing </vt:lpstr>
      <vt:lpstr>Compare Types of E-commerce Platforms </vt:lpstr>
      <vt:lpstr>Describe High-Growth Jobs in the E-commerce Industry </vt:lpstr>
      <vt:lpstr>Build Trust through a Good E-commerce Website</vt:lpstr>
      <vt:lpstr>Explain the Basic Concepts of Artificial Intelligence (AI) (1 of 2)</vt:lpstr>
      <vt:lpstr>Explain the Basic Concepts of Artificial Intelligence (AI) (2 of 2)</vt:lpstr>
      <vt:lpstr>Identify Ways People Use AI in Daily Life </vt:lpstr>
      <vt:lpstr>Compare Common AI Learning Models (1 of 3)</vt:lpstr>
      <vt:lpstr>Compare Common AI Learning Models (2 of 3)</vt:lpstr>
      <vt:lpstr>Compare Common AI Learning Models (3 of 3)</vt:lpstr>
      <vt:lpstr>Use AI Technologies (1 of 2)</vt:lpstr>
      <vt:lpstr>Use AI Technologies (2 of 2)</vt:lpstr>
      <vt:lpstr>Describe How AI Supports Smart Devices and the Internet of Things </vt:lpstr>
      <vt:lpstr>Identify Ways People Use AI in the Workplace</vt:lpstr>
      <vt:lpstr>Analyze Ways to Communicate More   Proficiently with AI Systems (1 of 2)</vt:lpstr>
      <vt:lpstr>Analyze Ways to Communicate More   Proficiently with AI Systems (2 of 2)</vt:lpstr>
      <vt:lpstr>Phrase Effective AI Commands (1 of 2)</vt:lpstr>
      <vt:lpstr>Phrase Effective AI Commands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2020-05-08T21:09:56Z</dcterms:created>
  <dcterms:modified xsi:type="dcterms:W3CDTF">2020-06-12T19:29:53Z</dcterms:modified>
</cp:coreProperties>
</file>