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05" r:id="rId2"/>
    <p:sldId id="268" r:id="rId3"/>
    <p:sldId id="269" r:id="rId4"/>
    <p:sldId id="306" r:id="rId5"/>
    <p:sldId id="321" r:id="rId6"/>
    <p:sldId id="307" r:id="rId7"/>
    <p:sldId id="308" r:id="rId8"/>
    <p:sldId id="310" r:id="rId9"/>
    <p:sldId id="322" r:id="rId10"/>
    <p:sldId id="313" r:id="rId11"/>
    <p:sldId id="314" r:id="rId12"/>
    <p:sldId id="315" r:id="rId13"/>
    <p:sldId id="324" r:id="rId14"/>
    <p:sldId id="311" r:id="rId15"/>
    <p:sldId id="312" r:id="rId16"/>
    <p:sldId id="309" r:id="rId17"/>
    <p:sldId id="316" r:id="rId18"/>
    <p:sldId id="317" r:id="rId19"/>
    <p:sldId id="323" r:id="rId20"/>
    <p:sldId id="318" r:id="rId21"/>
    <p:sldId id="319" r:id="rId22"/>
    <p:sldId id="320" r:id="rId2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CC33"/>
    <a:srgbClr val="002060"/>
    <a:srgbClr val="000000"/>
    <a:srgbClr val="004A78"/>
    <a:srgbClr val="A30000"/>
    <a:srgbClr val="0000A3"/>
    <a:srgbClr val="006298"/>
    <a:srgbClr val="FF6300"/>
    <a:srgbClr val="E925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61" autoAdjust="0"/>
    <p:restoredTop sz="77241" autoAdjust="0"/>
  </p:normalViewPr>
  <p:slideViewPr>
    <p:cSldViewPr snapToGrid="0" snapToObjects="1">
      <p:cViewPr>
        <p:scale>
          <a:sx n="75" d="100"/>
          <a:sy n="75" d="100"/>
        </p:scale>
        <p:origin x="168" y="-750"/>
      </p:cViewPr>
      <p:guideLst/>
    </p:cSldViewPr>
  </p:slideViewPr>
  <p:outlineViewPr>
    <p:cViewPr>
      <p:scale>
        <a:sx n="66" d="100"/>
        <a:sy n="66" d="100"/>
      </p:scale>
      <p:origin x="0" y="-300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09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A413-85C6-40F2-B867-268CAAA7E377}" type="datetimeFigureOut">
              <a:rPr lang="en-US" smtClean="0">
                <a:latin typeface="Arial" panose="020B0604020202020204" pitchFamily="34" charset="0"/>
              </a:rPr>
              <a:t>6/12/2020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6680D68-05FF-7942-990A-B21BB8E6CE33}" type="datetimeFigureOut">
              <a:rPr lang="en-US" smtClean="0"/>
              <a:pPr>
                <a:defRPr/>
              </a:pPr>
              <a:t>6/12/2020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60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507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1187"/>
            <a:ext cx="105156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67275" y="3619985"/>
            <a:ext cx="2457450" cy="597477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Campbell/Ciampa/Clemens/Freund/Frydenberg/Hooper/Ruffolo/West, Technology for Success: Computer Concepts, 1st Edition. © 2020 Cengage. All Rights Reserved. May not be scanned, copied or duplicated, or posted to a publicly accessible website, in whole or in part.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5084468" cy="3953578"/>
          </a:xfrm>
        </p:spPr>
        <p:txBody>
          <a:bodyPr>
            <a:normAutofit/>
          </a:bodyPr>
          <a:lstStyle>
            <a:lvl1pPr marL="2286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2pPr>
            <a:lvl3pPr marL="11430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3pPr>
            <a:lvl4pPr marL="16002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4pPr>
            <a:lvl5pPr marL="20574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370651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370651" y="2202774"/>
            <a:ext cx="5084468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Tx/>
              <a:buChar char="‒"/>
              <a:defRPr sz="1800">
                <a:solidFill>
                  <a:srgbClr val="000000"/>
                </a:solidFill>
              </a:defRPr>
            </a:lvl2pPr>
            <a:lvl3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3pPr>
            <a:lvl4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11" name="Footer">
            <a:extLst>
              <a:ext uri="{FF2B5EF4-FFF2-40B4-BE49-F238E27FC236}">
                <a16:creationId xmlns:a16="http://schemas.microsoft.com/office/drawing/2014/main" id="{694E3234-AD4D-4528-A4C2-DA3F46C01FED}"/>
              </a:ext>
            </a:extLst>
          </p:cNvPr>
          <p:cNvSpPr txBox="1"/>
          <p:nvPr userDrawn="1"/>
        </p:nvSpPr>
        <p:spPr>
          <a:xfrm>
            <a:off x="2760292" y="6446410"/>
            <a:ext cx="8694827" cy="353943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Carey/Pinard/Shaffer/Shellman/Vodnik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New Perspectives Collection, Microsoft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®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Office 365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®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&amp; Office 2019, 1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Edition. © 2020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4445799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45799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8145953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154717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2" name="Footer">
            <a:extLst>
              <a:ext uri="{FF2B5EF4-FFF2-40B4-BE49-F238E27FC236}">
                <a16:creationId xmlns:a16="http://schemas.microsoft.com/office/drawing/2014/main" id="{DB037D71-F15B-4916-BD4A-D6A5275B7CF9}"/>
              </a:ext>
            </a:extLst>
          </p:cNvPr>
          <p:cNvSpPr txBox="1"/>
          <p:nvPr userDrawn="1"/>
        </p:nvSpPr>
        <p:spPr>
          <a:xfrm>
            <a:off x="2760292" y="6446410"/>
            <a:ext cx="8694827" cy="353943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Carey/Pinard/Shaffer/Shellman/Vodnik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New Perspectives Collection, Microsoft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®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Office 365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®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&amp; Office 2019, 1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Edition. © 2020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2750053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40228" y="4846655"/>
            <a:ext cx="10711543" cy="8255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>
            <a:extLst>
              <a:ext uri="{FF2B5EF4-FFF2-40B4-BE49-F238E27FC236}">
                <a16:creationId xmlns:a16="http://schemas.microsoft.com/office/drawing/2014/main" id="{CE0666C7-44DC-46D0-8502-416489CF38FD}"/>
              </a:ext>
            </a:extLst>
          </p:cNvPr>
          <p:cNvSpPr txBox="1"/>
          <p:nvPr userDrawn="1"/>
        </p:nvSpPr>
        <p:spPr>
          <a:xfrm>
            <a:off x="2760292" y="6446410"/>
            <a:ext cx="8694827" cy="353943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Carey/Pinard/Shaffer/Shellman/Vodnik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New Perspectives Collection, Microsoft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®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Office 365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®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&amp; Office 2019, 1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Edition. © 2020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74805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>
            <a:extLst>
              <a:ext uri="{FF2B5EF4-FFF2-40B4-BE49-F238E27FC236}">
                <a16:creationId xmlns:a16="http://schemas.microsoft.com/office/drawing/2014/main" id="{7D83E464-63F2-44CB-A18F-6B8C11A07F2F}"/>
              </a:ext>
            </a:extLst>
          </p:cNvPr>
          <p:cNvSpPr txBox="1"/>
          <p:nvPr userDrawn="1"/>
        </p:nvSpPr>
        <p:spPr>
          <a:xfrm>
            <a:off x="2760292" y="6446410"/>
            <a:ext cx="8694827" cy="353943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Carey/Pinard/Shaffer/Shellman/Vodnik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New Perspectives Collection, Microsoft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®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Office 365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®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&amp; Office 2019, 1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Edition. © 2020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119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289304"/>
            <a:ext cx="10711543" cy="4394200"/>
          </a:xfrm>
        </p:spPr>
        <p:txBody>
          <a:bodyPr>
            <a:normAutofit/>
          </a:bodyPr>
          <a:lstStyle>
            <a:lvl1pPr marL="291600" indent="-2916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7" name="Footer">
            <a:extLst>
              <a:ext uri="{FF2B5EF4-FFF2-40B4-BE49-F238E27FC236}">
                <a16:creationId xmlns:a16="http://schemas.microsoft.com/office/drawing/2014/main" id="{42BDCD45-3D4F-477E-B84A-2FDCEEDABC8C}"/>
              </a:ext>
            </a:extLst>
          </p:cNvPr>
          <p:cNvSpPr txBox="1"/>
          <p:nvPr userDrawn="1"/>
        </p:nvSpPr>
        <p:spPr>
          <a:xfrm>
            <a:off x="2760292" y="6446410"/>
            <a:ext cx="8694827" cy="353943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Carey/Pinard/Shaffer/Shellman/Vodnik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New Perspectives Collection, Microsoft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®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Office 365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®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&amp; Office 2019, 1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Edition. © 2020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05811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289304"/>
            <a:ext cx="10711543" cy="4394200"/>
          </a:xfrm>
        </p:spPr>
        <p:txBody>
          <a:bodyPr>
            <a:normAutofit/>
          </a:bodyPr>
          <a:lstStyle>
            <a:lvl1pPr marL="402336" indent="-402336">
              <a:buClr>
                <a:srgbClr val="004A78"/>
              </a:buClr>
              <a:buFont typeface="+mj-lt"/>
              <a:buAutoNum type="arabicPeriod"/>
              <a:defRPr sz="2400" baseline="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7" name="Footer">
            <a:extLst>
              <a:ext uri="{FF2B5EF4-FFF2-40B4-BE49-F238E27FC236}">
                <a16:creationId xmlns:a16="http://schemas.microsoft.com/office/drawing/2014/main" id="{06F9C0B9-1D2A-4924-8C84-F38418E97EE1}"/>
              </a:ext>
            </a:extLst>
          </p:cNvPr>
          <p:cNvSpPr txBox="1"/>
          <p:nvPr userDrawn="1"/>
        </p:nvSpPr>
        <p:spPr>
          <a:xfrm>
            <a:off x="2760292" y="6446410"/>
            <a:ext cx="8694827" cy="353943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Carey/Pinard/Shaffer/Shellman/Vodnik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New Perspectives Collection, Microsoft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®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Office 365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®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&amp; Office 2019, 1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Edition. © 2020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34264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6535-0A7C-431F-A508-9B638314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4B16E5-86E3-4DA5-BA9D-E08E545BA1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Carey/</a:t>
            </a:r>
            <a:r>
              <a:rPr kumimoji="0" lang="en-I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Pinard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/Shaffer/</a:t>
            </a:r>
            <a:r>
              <a:rPr kumimoji="0" lang="en-I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Shellman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</a:t>
            </a:r>
            <a:r>
              <a:rPr kumimoji="0" lang="en-I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Vodnik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New Perspectives Collection, Microsoft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®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Office 365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®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&amp; Office 2019, 1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Edition. © 2020 Cengage. All Rights Reserved. May not be scanned, copied or duplicated, or posted to a publicly accessible website, in whole or in part.</a:t>
            </a:r>
          </a:p>
          <a:p>
            <a:endParaRPr lang="en-US" dirty="0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A41363FE-A196-40AB-96AB-4966DF69991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3118" y="3255818"/>
            <a:ext cx="6477000" cy="262300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6B7079B5-42F0-4189-B025-3D34D621C7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B83B44A-F129-4EDB-A9C3-4991C5EA6C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289304"/>
            <a:ext cx="10711543" cy="1808163"/>
          </a:xfrm>
        </p:spPr>
        <p:txBody>
          <a:bodyPr>
            <a:normAutofit/>
          </a:bodyPr>
          <a:lstStyle>
            <a:lvl1pPr marL="292608" indent="-292608">
              <a:buClr>
                <a:srgbClr val="004A78"/>
              </a:buClr>
              <a:buFont typeface="Arial" charset="0"/>
              <a:buChar char="•"/>
              <a:defRPr sz="2400" baseline="0">
                <a:solidFill>
                  <a:srgbClr val="000000"/>
                </a:solidFill>
              </a:defRPr>
            </a:lvl1pPr>
            <a:lvl2pPr marL="621792" marR="0" indent="-32004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4A78"/>
              </a:buClr>
              <a:buSzTx/>
              <a:buFont typeface="Courier New" panose="02070309020205020404" pitchFamily="49" charset="0"/>
              <a:buChar char="o"/>
              <a:tabLst/>
              <a:defRPr sz="2200" baseline="0">
                <a:solidFill>
                  <a:srgbClr val="000000"/>
                </a:solidFill>
              </a:defRPr>
            </a:lvl2pPr>
            <a:lvl3pPr marL="1124712" indent="-320040">
              <a:spcBef>
                <a:spcPts val="1000"/>
              </a:spcBef>
              <a:buClr>
                <a:srgbClr val="004A78"/>
              </a:buClr>
              <a:buFont typeface="Arial" charset="0"/>
              <a:buChar char="•"/>
              <a:defRPr sz="2000" baseline="0">
                <a:solidFill>
                  <a:srgbClr val="000000"/>
                </a:solidFill>
              </a:defRPr>
            </a:lvl3pPr>
            <a:lvl4pPr marL="1600200" indent="-228600">
              <a:buClr>
                <a:srgbClr val="004A78"/>
              </a:buClr>
              <a:buSzPct val="100000"/>
              <a:buFont typeface="Courier New" panose="02070309020205020404" pitchFamily="49" charset="0"/>
              <a:buChar char="o"/>
              <a:defRPr sz="1800" baseline="0">
                <a:solidFill>
                  <a:srgbClr val="000000"/>
                </a:solidFill>
              </a:defRPr>
            </a:lvl4pPr>
            <a:lvl5pPr marL="2057400" indent="-228600">
              <a:buClr>
                <a:srgbClr val="004A78"/>
              </a:buClr>
              <a:buFont typeface="Arial" panose="020B0604020202020204" pitchFamily="34" charset="0"/>
              <a:buChar char="•"/>
              <a:defRPr sz="1600"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403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289304"/>
            <a:ext cx="10711543" cy="4394200"/>
          </a:xfrm>
        </p:spPr>
        <p:txBody>
          <a:bodyPr>
            <a:normAutofit/>
          </a:bodyPr>
          <a:lstStyle>
            <a:lvl1pPr marL="292608" indent="-292608">
              <a:buClr>
                <a:srgbClr val="004A78"/>
              </a:buClr>
              <a:buFont typeface="Arial" charset="0"/>
              <a:buChar char="•"/>
              <a:defRPr sz="2400" baseline="0">
                <a:solidFill>
                  <a:srgbClr val="000000"/>
                </a:solidFill>
              </a:defRPr>
            </a:lvl1pPr>
            <a:lvl2pPr marL="621792" marR="0" indent="-32004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4A78"/>
              </a:buClr>
              <a:buSzTx/>
              <a:buFont typeface="Courier New" panose="02070309020205020404" pitchFamily="49" charset="0"/>
              <a:buChar char="o"/>
              <a:tabLst/>
              <a:defRPr sz="2200" baseline="0">
                <a:solidFill>
                  <a:srgbClr val="000000"/>
                </a:solidFill>
              </a:defRPr>
            </a:lvl2pPr>
            <a:lvl3pPr marL="1124712" indent="-320040">
              <a:spcBef>
                <a:spcPts val="1000"/>
              </a:spcBef>
              <a:buClr>
                <a:srgbClr val="004A78"/>
              </a:buClr>
              <a:buFont typeface="Arial" charset="0"/>
              <a:buChar char="•"/>
              <a:defRPr sz="2000" baseline="0">
                <a:solidFill>
                  <a:srgbClr val="000000"/>
                </a:solidFill>
              </a:defRPr>
            </a:lvl3pPr>
            <a:lvl4pPr marL="1600200" indent="-228600">
              <a:buClr>
                <a:srgbClr val="004A78"/>
              </a:buClr>
              <a:buSzPct val="100000"/>
              <a:buFont typeface="Courier New" panose="02070309020205020404" pitchFamily="49" charset="0"/>
              <a:buChar char="o"/>
              <a:defRPr sz="1800" baseline="0">
                <a:solidFill>
                  <a:srgbClr val="000000"/>
                </a:solidFill>
              </a:defRPr>
            </a:lvl4pPr>
            <a:lvl5pPr marL="2057400" indent="-228600">
              <a:buClr>
                <a:srgbClr val="004A78"/>
              </a:buClr>
              <a:buFont typeface="Arial" panose="020B0604020202020204" pitchFamily="34" charset="0"/>
              <a:buChar char="•"/>
              <a:defRPr sz="1600"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">
            <a:extLst>
              <a:ext uri="{FF2B5EF4-FFF2-40B4-BE49-F238E27FC236}">
                <a16:creationId xmlns:a16="http://schemas.microsoft.com/office/drawing/2014/main" id="{4EBBE058-3799-4D76-BFA7-EF433BADB4A4}"/>
              </a:ext>
            </a:extLst>
          </p:cNvPr>
          <p:cNvSpPr txBox="1"/>
          <p:nvPr userDrawn="1"/>
        </p:nvSpPr>
        <p:spPr>
          <a:xfrm>
            <a:off x="2760292" y="6446410"/>
            <a:ext cx="8694827" cy="353943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Carey/Pinard/Shaffer/Shellman/Vodnik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New Perspectives Collection, Microsoft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®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Office 365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®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&amp; Office 2019, 1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Edition. © 2020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895522" y="2019868"/>
            <a:ext cx="8128000" cy="338009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274574" y="2193424"/>
            <a:ext cx="9642852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5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Campbell/Ciampa/Clemens/Freund/Frydenberg/Hooper/Ruffolo/West, Technology for Success: Computer Concepts, 1st Edition. © 2020 Cengage. All Rights Reserved. May not be scanned, copied or duplicated, or posted to a publicly accessible website, in whole or in part.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17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910" y="3112899"/>
            <a:ext cx="3297426" cy="618014"/>
          </a:xfrm>
        </p:spPr>
        <p:txBody>
          <a:bodyPr anchor="b">
            <a:no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96910" y="4035474"/>
            <a:ext cx="6402684" cy="67210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46063" y="314482"/>
            <a:ext cx="3343275" cy="431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Campbell/Ciampa/Clemens/Freund/Frydenberg/Hooper/Ruffolo/West, Technology for Success: Computer Concepts, 1st Edition. © 2020 Cengage. All Rights Reserved. May not be scanned, copied or duplicated, or posted to a publicly accessible website, in whole or in part.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778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3E627-2CE2-49E4-9D60-A05CE63BF20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2950" y="1523510"/>
            <a:ext cx="10706100" cy="4279900"/>
          </a:xfrm>
        </p:spPr>
        <p:txBody>
          <a:bodyPr/>
          <a:lstStyle>
            <a:lvl1pPr marL="291600" indent="-291600">
              <a:spcBef>
                <a:spcPts val="1000"/>
              </a:spcBef>
              <a:buClr>
                <a:srgbClr val="004A78"/>
              </a:buClr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2760292" y="6446410"/>
            <a:ext cx="8694827" cy="353943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Carey/Pinard/Shaffer/Shellman/Vodnik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New Perspectives Collection, Microsoft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®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Office 365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®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&amp; Office 2019, 1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Edition. © 2020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7465A-2BBE-471A-8C34-10CE54F5F31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2950" y="1289051"/>
            <a:ext cx="10712450" cy="1070102"/>
          </a:xfrm>
        </p:spPr>
        <p:txBody>
          <a:bodyPr/>
          <a:lstStyle>
            <a:lvl1pPr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FF14C2-479E-4420-AF87-35E003BD633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2950" y="2478088"/>
            <a:ext cx="10712450" cy="1189037"/>
          </a:xfrm>
        </p:spPr>
        <p:txBody>
          <a:bodyPr/>
          <a:lstStyle>
            <a:lvl1pPr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7" name="Footer">
            <a:extLst>
              <a:ext uri="{FF2B5EF4-FFF2-40B4-BE49-F238E27FC236}">
                <a16:creationId xmlns:a16="http://schemas.microsoft.com/office/drawing/2014/main" id="{31E6ACDE-2126-4A86-AE0F-95101B04690E}"/>
              </a:ext>
            </a:extLst>
          </p:cNvPr>
          <p:cNvSpPr txBox="1"/>
          <p:nvPr userDrawn="1"/>
        </p:nvSpPr>
        <p:spPr>
          <a:xfrm>
            <a:off x="2760292" y="6446410"/>
            <a:ext cx="8694827" cy="353943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Carey/Pinard/Shaffer/Shellman/Vodnik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New Perspectives Collection, Microsoft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®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Office 365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®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&amp; Office 2019, 1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Edition. © 2020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8452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7465A-2BBE-471A-8C34-10CE54F5F31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2950" y="1289051"/>
            <a:ext cx="10712450" cy="672105"/>
          </a:xfrm>
        </p:spPr>
        <p:txBody>
          <a:bodyPr/>
          <a:lstStyle>
            <a:lvl1pPr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FF14C2-479E-4420-AF87-35E003BD633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2950" y="2121408"/>
            <a:ext cx="10712450" cy="672105"/>
          </a:xfrm>
        </p:spPr>
        <p:txBody>
          <a:bodyPr/>
          <a:lstStyle>
            <a:lvl1pPr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ECFAB-679B-4A2F-876D-E2D9D597BFC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42951" y="2953765"/>
            <a:ext cx="10712450" cy="672105"/>
          </a:xfrm>
        </p:spPr>
        <p:txBody>
          <a:bodyPr/>
          <a:lstStyle>
            <a:lvl1pPr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BE7468E-D182-49AC-A887-D75B22258C3F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42950" y="3749675"/>
            <a:ext cx="10712451" cy="868363"/>
          </a:xfrm>
        </p:spPr>
        <p:txBody>
          <a:bodyPr/>
          <a:lstStyle>
            <a:lvl1pPr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0D84A3-4704-44DF-BF1A-8DCA7B7BDB2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42950" y="4773613"/>
            <a:ext cx="10742613" cy="671512"/>
          </a:xfrm>
        </p:spPr>
        <p:txBody>
          <a:bodyPr/>
          <a:lstStyle>
            <a:lvl1pPr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1" name="Footer">
            <a:extLst>
              <a:ext uri="{FF2B5EF4-FFF2-40B4-BE49-F238E27FC236}">
                <a16:creationId xmlns:a16="http://schemas.microsoft.com/office/drawing/2014/main" id="{49EA09D3-7828-4D8D-80D1-CF14E934BAFC}"/>
              </a:ext>
            </a:extLst>
          </p:cNvPr>
          <p:cNvSpPr txBox="1"/>
          <p:nvPr userDrawn="1"/>
        </p:nvSpPr>
        <p:spPr>
          <a:xfrm>
            <a:off x="2760292" y="6446410"/>
            <a:ext cx="8694827" cy="353943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Carey/Pinard/Shaffer/Shellman/Vodnik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New Perspectives Collection, Microsoft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®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Office 365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®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&amp; Office 2019, 1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Edition. © 2020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4278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7465A-2BBE-471A-8C34-10CE54F5F31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2950" y="1289051"/>
            <a:ext cx="10712450" cy="384301"/>
          </a:xfrm>
        </p:spPr>
        <p:txBody>
          <a:bodyPr/>
          <a:lstStyle>
            <a:lvl1pPr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FF14C2-479E-4420-AF87-35E003BD633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2950" y="1828928"/>
            <a:ext cx="10712450" cy="356045"/>
          </a:xfrm>
        </p:spPr>
        <p:txBody>
          <a:bodyPr/>
          <a:lstStyle>
            <a:lvl1pPr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ECFAB-679B-4A2F-876D-E2D9D597BFC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42951" y="2249425"/>
            <a:ext cx="10712450" cy="384301"/>
          </a:xfrm>
        </p:spPr>
        <p:txBody>
          <a:bodyPr/>
          <a:lstStyle>
            <a:lvl1pPr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BE7468E-D182-49AC-A887-D75B22258C3F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42950" y="2761047"/>
            <a:ext cx="10712451" cy="448752"/>
          </a:xfrm>
        </p:spPr>
        <p:txBody>
          <a:bodyPr/>
          <a:lstStyle>
            <a:lvl1pPr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0D84A3-4704-44DF-BF1A-8DCA7B7BDB2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42951" y="3337120"/>
            <a:ext cx="10706100" cy="415499"/>
          </a:xfrm>
        </p:spPr>
        <p:txBody>
          <a:bodyPr/>
          <a:lstStyle>
            <a:lvl1pPr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4504C2-71B0-4660-9A2B-EB3E1DD7938E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742950" y="3822701"/>
            <a:ext cx="10712450" cy="415498"/>
          </a:xfrm>
        </p:spPr>
        <p:txBody>
          <a:bodyPr/>
          <a:lstStyle>
            <a:lvl1pPr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9AD69C0-5A42-4E9E-979B-4D1EBFB2BD98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42950" y="4371023"/>
            <a:ext cx="10706100" cy="447865"/>
          </a:xfrm>
        </p:spPr>
        <p:txBody>
          <a:bodyPr/>
          <a:lstStyle>
            <a:lvl1pPr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1E92654-65B9-4FF2-A707-C48D724DE77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42950" y="4919980"/>
            <a:ext cx="10706100" cy="504825"/>
          </a:xfrm>
        </p:spPr>
        <p:txBody>
          <a:bodyPr/>
          <a:lstStyle>
            <a:lvl1pPr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6920D2B-0ADC-497D-847E-7963CD40CF40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42950" y="5513388"/>
            <a:ext cx="10706100" cy="504825"/>
          </a:xfrm>
        </p:spPr>
        <p:txBody>
          <a:bodyPr/>
          <a:lstStyle>
            <a:lvl1pPr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599BD53B-0BCE-4BE1-8989-E8B3D099C994}"/>
              </a:ext>
            </a:extLst>
          </p:cNvPr>
          <p:cNvSpPr txBox="1"/>
          <p:nvPr userDrawn="1"/>
        </p:nvSpPr>
        <p:spPr>
          <a:xfrm>
            <a:off x="2760292" y="6446410"/>
            <a:ext cx="8694827" cy="353943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Carey/Pinard/Shaffer/Shellman/Vodnik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New Perspectives Collection, Microsoft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®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Office 365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®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&amp; Office 2019, 1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Edition. © 2020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8840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7465A-2BBE-471A-8C34-10CE54F5F31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2950" y="1289051"/>
            <a:ext cx="5068190" cy="384301"/>
          </a:xfrm>
        </p:spPr>
        <p:txBody>
          <a:bodyPr/>
          <a:lstStyle>
            <a:lvl1pPr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A3204D-B870-46D4-B651-278CDE16126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88038" y="1266400"/>
            <a:ext cx="5465762" cy="415497"/>
          </a:xfrm>
        </p:spPr>
        <p:txBody>
          <a:bodyPr/>
          <a:lstStyle>
            <a:lvl1pPr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8F3F5D-EB7D-43B7-86FF-A011A9374D7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42950" y="1768475"/>
            <a:ext cx="5068888" cy="415925"/>
          </a:xfrm>
        </p:spPr>
        <p:txBody>
          <a:bodyPr/>
          <a:lstStyle>
            <a:lvl1pPr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8AF1716-838B-4E95-8E12-1E46CDD9270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888038" y="1768475"/>
            <a:ext cx="5465762" cy="415925"/>
          </a:xfrm>
        </p:spPr>
        <p:txBody>
          <a:bodyPr/>
          <a:lstStyle>
            <a:lvl1pPr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F6F391C-50F2-420B-9B54-61948253419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42950" y="2290763"/>
            <a:ext cx="5068888" cy="414337"/>
          </a:xfrm>
        </p:spPr>
        <p:txBody>
          <a:bodyPr/>
          <a:lstStyle>
            <a:lvl1pPr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635F1FC2-CFF5-4CAD-8E56-7E2E4D2763FF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888038" y="2290763"/>
            <a:ext cx="5465762" cy="414337"/>
          </a:xfrm>
        </p:spPr>
        <p:txBody>
          <a:bodyPr/>
          <a:lstStyle>
            <a:lvl1pPr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AB41CC6-53B9-40FF-AAAC-A743CE3CB994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42950" y="2794001"/>
            <a:ext cx="5068888" cy="414338"/>
          </a:xfrm>
        </p:spPr>
        <p:txBody>
          <a:bodyPr/>
          <a:lstStyle>
            <a:lvl1pPr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4FE5AC85-AC40-4BB5-B97F-B24109D49136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888038" y="2794000"/>
            <a:ext cx="5465762" cy="414337"/>
          </a:xfrm>
        </p:spPr>
        <p:txBody>
          <a:bodyPr/>
          <a:lstStyle>
            <a:lvl1pPr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AE56C9F8-FCC6-4978-A354-634D2EF0FE1F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42950" y="3290888"/>
            <a:ext cx="5068888" cy="414337"/>
          </a:xfrm>
        </p:spPr>
        <p:txBody>
          <a:bodyPr/>
          <a:lstStyle>
            <a:lvl1pPr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8D01AB70-4EE4-4FAA-B1B5-A4BCCD32B9B1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5888038" y="3290888"/>
            <a:ext cx="5465762" cy="414337"/>
          </a:xfrm>
        </p:spPr>
        <p:txBody>
          <a:bodyPr/>
          <a:lstStyle>
            <a:lvl1pPr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BB87311A-E2F7-4128-A98A-0A850D500E6C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42950" y="3803650"/>
            <a:ext cx="5068888" cy="409575"/>
          </a:xfrm>
        </p:spPr>
        <p:txBody>
          <a:bodyPr/>
          <a:lstStyle>
            <a:lvl1pPr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21783DA2-E721-40A3-9508-30B9B3D763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88038" y="3803650"/>
            <a:ext cx="5465762" cy="409575"/>
          </a:xfrm>
        </p:spPr>
        <p:txBody>
          <a:bodyPr/>
          <a:lstStyle>
            <a:lvl1pPr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B0F2E1B1-D4CC-4B3B-AB96-1BCF735CCC7C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42950" y="4289425"/>
            <a:ext cx="5068888" cy="409575"/>
          </a:xfrm>
        </p:spPr>
        <p:txBody>
          <a:bodyPr/>
          <a:lstStyle>
            <a:lvl1pPr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4FA5436A-A5BC-4BF2-BF06-696B80D92A23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5888038" y="4289425"/>
            <a:ext cx="5465762" cy="427038"/>
          </a:xfrm>
        </p:spPr>
        <p:txBody>
          <a:bodyPr/>
          <a:lstStyle>
            <a:lvl1pPr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4FB09C54-ACEC-453A-AB87-4A0AD241729B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742950" y="4767739"/>
            <a:ext cx="5068888" cy="409575"/>
          </a:xfrm>
        </p:spPr>
        <p:txBody>
          <a:bodyPr/>
          <a:lstStyle>
            <a:lvl1pPr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20E2B60A-2603-44E8-AF44-B1DEACDC5272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5888038" y="4767263"/>
            <a:ext cx="5465762" cy="409575"/>
          </a:xfrm>
        </p:spPr>
        <p:txBody>
          <a:bodyPr/>
          <a:lstStyle>
            <a:lvl1pPr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45" name="Content Placeholder 44">
            <a:extLst>
              <a:ext uri="{FF2B5EF4-FFF2-40B4-BE49-F238E27FC236}">
                <a16:creationId xmlns:a16="http://schemas.microsoft.com/office/drawing/2014/main" id="{341024FB-C6EB-4EF4-BF27-B16736F6DE8B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742950" y="5237163"/>
            <a:ext cx="5068190" cy="409575"/>
          </a:xfrm>
        </p:spPr>
        <p:txBody>
          <a:bodyPr/>
          <a:lstStyle>
            <a:lvl1pPr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9553A4ED-EAAC-4870-BDAE-346B467928FF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5888038" y="5237163"/>
            <a:ext cx="5465762" cy="409575"/>
          </a:xfrm>
        </p:spPr>
        <p:txBody>
          <a:bodyPr/>
          <a:lstStyle>
            <a:lvl1pPr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198EE5D1-B514-46C0-A88C-57BBD3AFC134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742950" y="5734050"/>
            <a:ext cx="5068888" cy="409575"/>
          </a:xfrm>
        </p:spPr>
        <p:txBody>
          <a:bodyPr/>
          <a:lstStyle>
            <a:lvl1pPr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0A47FD7D-7B84-4D0D-BB87-A92C363C0EDA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5888038" y="5748338"/>
            <a:ext cx="5465762" cy="409575"/>
          </a:xfrm>
        </p:spPr>
        <p:txBody>
          <a:bodyPr/>
          <a:lstStyle>
            <a:lvl1pPr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599BD53B-0BCE-4BE1-8989-E8B3D099C994}"/>
              </a:ext>
            </a:extLst>
          </p:cNvPr>
          <p:cNvSpPr txBox="1"/>
          <p:nvPr userDrawn="1"/>
        </p:nvSpPr>
        <p:spPr>
          <a:xfrm>
            <a:off x="2760292" y="6446410"/>
            <a:ext cx="8694827" cy="353943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Carey/Pinard/Shaffer/Shellman/Vodnik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New Perspectives Collection, Microsoft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®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Office 365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®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&amp; Office 2019, 1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Edition. © 2020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17933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4" y="1290690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3572" y="1737343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3" y="3389727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3572" y="3856204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12" name="Footer">
            <a:extLst>
              <a:ext uri="{FF2B5EF4-FFF2-40B4-BE49-F238E27FC236}">
                <a16:creationId xmlns:a16="http://schemas.microsoft.com/office/drawing/2014/main" id="{6872197A-5F66-4DAD-9F4C-1701C1FDE159}"/>
              </a:ext>
            </a:extLst>
          </p:cNvPr>
          <p:cNvSpPr txBox="1"/>
          <p:nvPr userDrawn="1"/>
        </p:nvSpPr>
        <p:spPr>
          <a:xfrm>
            <a:off x="2760292" y="6446410"/>
            <a:ext cx="8694827" cy="353943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Carey/Pinard/Shaffer/Shellman/Vodnik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New Perspectives Collection, Microsoft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®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Office 365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®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&amp; Office 2019, 1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Edition. © 2020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936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3" y="6356350"/>
            <a:ext cx="157956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268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rgbClr val="006298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Campbell/Ciampa/Clemens/Freund/Frydenberg/Hooper/Ruffolo/West, Technology for Success: Computer Concepts, 1st Edition. © 2020 Cengage. All Rights Reserved. May not be scanned, copied or duplicated, or posted to a publicly accessible website, in whole or in part.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21" r:id="rId2"/>
    <p:sldLayoutId id="2147483722" r:id="rId3"/>
    <p:sldLayoutId id="2147483714" r:id="rId4"/>
    <p:sldLayoutId id="2147483725" r:id="rId5"/>
    <p:sldLayoutId id="2147483726" r:id="rId6"/>
    <p:sldLayoutId id="2147483727" r:id="rId7"/>
    <p:sldLayoutId id="2147483728" r:id="rId8"/>
    <p:sldLayoutId id="2147483718" r:id="rId9"/>
    <p:sldLayoutId id="2147483715" r:id="rId10"/>
    <p:sldLayoutId id="2147483716" r:id="rId11"/>
    <p:sldLayoutId id="2147483719" r:id="rId12"/>
    <p:sldLayoutId id="2147483720" r:id="rId13"/>
    <p:sldLayoutId id="2147483723" r:id="rId14"/>
    <p:sldLayoutId id="2147483724" r:id="rId15"/>
    <p:sldLayoutId id="2147483729" r:id="rId16"/>
    <p:sldLayoutId id="2147483713" r:id="rId17"/>
    <p:sldLayoutId id="2147483717" r:id="rId18"/>
  </p:sldLayoutIdLst>
  <p:hf sldNum="0"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None/>
        <a:defRPr sz="28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41D6-5E05-40F1-A17B-8553B4EF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Technology for Success: Computer Concepts</a:t>
            </a:r>
            <a:endParaRPr lang="en-US" sz="2000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81DA986-64DA-4012-B4B3-AEFB15742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26080" y="6419088"/>
            <a:ext cx="8859520" cy="365760"/>
          </a:xfrm>
        </p:spPr>
        <p:txBody>
          <a:bodyPr/>
          <a:lstStyle/>
          <a:p>
            <a:pPr lvl="0"/>
            <a:r>
              <a:rPr lang="en-US" sz="1000">
                <a:solidFill>
                  <a:srgbClr val="FFFFFF"/>
                </a:solidFill>
              </a:rPr>
              <a:t>Campbell/Ciampa/Clemens/Freund/Frydenberg/Hooper/Ruffolo/West, Technology for Success: Computer Concepts, 1st Edition. © 2020 Cengage. All Rights Reserved. May not be scanned, copied or duplicated, or posted to a publicly accessible website, in whole or in part.</a:t>
            </a:r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119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92A1-7F8B-43DF-822E-03A76513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Popular Database Management Systems </a:t>
            </a:r>
          </a:p>
        </p:txBody>
      </p:sp>
      <p:pic>
        <p:nvPicPr>
          <p:cNvPr id="8" name="Picture Placeholder 7" descr="A screenshot of Office 365 Personal apps and services is displayed; Access (PC Only) is highlighted. ">
            <a:extLst>
              <a:ext uri="{FF2B5EF4-FFF2-40B4-BE49-F238E27FC236}">
                <a16:creationId xmlns:a16="http://schemas.microsoft.com/office/drawing/2014/main" id="{C8F91C31-1506-45DF-A579-368D72C8FB8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-4174" t="-3054" r="-2967" b="-5076"/>
          <a:stretch/>
        </p:blipFill>
        <p:spPr>
          <a:xfrm>
            <a:off x="4522426" y="2095756"/>
            <a:ext cx="7179477" cy="3392994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61BC95-76D5-479F-AB70-1ED11B0CE3D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289304"/>
            <a:ext cx="4649039" cy="1808163"/>
          </a:xfrm>
        </p:spPr>
        <p:txBody>
          <a:bodyPr>
            <a:noAutofit/>
          </a:bodyPr>
          <a:lstStyle/>
          <a:p>
            <a:r>
              <a:rPr lang="en-US" dirty="0"/>
              <a:t>Relational database management systems (RDBMSs)</a:t>
            </a:r>
          </a:p>
          <a:p>
            <a:pPr lvl="1"/>
            <a:r>
              <a:rPr lang="en-US" dirty="0"/>
              <a:t>Microsoft Access</a:t>
            </a:r>
          </a:p>
          <a:p>
            <a:pPr lvl="1"/>
            <a:r>
              <a:rPr lang="en-US" dirty="0"/>
              <a:t>Oracle 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/>
              <a:t>Maria DB</a:t>
            </a:r>
          </a:p>
          <a:p>
            <a:pPr lvl="1"/>
            <a:r>
              <a:rPr lang="en-US" dirty="0"/>
              <a:t>PostgreSQL </a:t>
            </a:r>
          </a:p>
          <a:p>
            <a:pPr lvl="1"/>
            <a:r>
              <a:rPr lang="en-US" dirty="0"/>
              <a:t>Amazon’s Aurora 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94D63-D65E-4A12-B257-67FDD7FA82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92615" y="5254016"/>
            <a:ext cx="4323058" cy="629359"/>
          </a:xfrm>
        </p:spPr>
        <p:txBody>
          <a:bodyPr/>
          <a:lstStyle/>
          <a:p>
            <a:r>
              <a:rPr lang="en-US" dirty="0"/>
              <a:t>Figure 13-3: Access is one application in the Microsoft Office suite of applications</a:t>
            </a:r>
          </a:p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FAC65AD-4AA6-44AD-8859-0544C1C41D5F}"/>
              </a:ext>
            </a:extLst>
          </p:cNvPr>
          <p:cNvSpPr txBox="1">
            <a:spLocks/>
          </p:cNvSpPr>
          <p:nvPr/>
        </p:nvSpPr>
        <p:spPr>
          <a:xfrm>
            <a:off x="2589530" y="6390140"/>
            <a:ext cx="8859520" cy="36576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0E4068"/>
                </a:solidFill>
              </a:rPr>
              <a:t>Campbell/Ciampa/Clemens/Freund/Frydenberg/Hooper/</a:t>
            </a:r>
            <a:r>
              <a:rPr lang="en-US" sz="1000" dirty="0" err="1">
                <a:solidFill>
                  <a:srgbClr val="0E4068"/>
                </a:solidFill>
              </a:rPr>
              <a:t>Ruffolo</a:t>
            </a:r>
            <a:r>
              <a:rPr lang="en-US" sz="1000" dirty="0">
                <a:solidFill>
                  <a:srgbClr val="0E4068"/>
                </a:solidFill>
              </a:rPr>
              <a:t>/West, Technology for Success: Computer Concepts, 1st Edition. © 2020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242315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92A1-7F8B-43DF-822E-03A76513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Front-end and Back-end Database Components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94D63-D65E-4A12-B257-67FDD7FA82E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Front-end database </a:t>
            </a:r>
          </a:p>
          <a:p>
            <a:pPr lvl="1"/>
            <a:r>
              <a:rPr lang="en-US" dirty="0"/>
              <a:t>Built using web languages such as HTML, CSS, and JavaScript</a:t>
            </a:r>
          </a:p>
          <a:p>
            <a:pPr lvl="1"/>
            <a:r>
              <a:rPr lang="en-US" dirty="0"/>
              <a:t>Designed to be user friendly while limiting and streamlining the kinds of tasks a user can complete within the database</a:t>
            </a:r>
          </a:p>
          <a:p>
            <a:r>
              <a:rPr lang="en-US" dirty="0"/>
              <a:t>Back-end database </a:t>
            </a:r>
          </a:p>
          <a:p>
            <a:pPr lvl="1"/>
            <a:r>
              <a:rPr lang="en-US" dirty="0"/>
              <a:t>Includes the database server hosting the data, some aspects of the DBMS, and the database itself</a:t>
            </a:r>
          </a:p>
          <a:p>
            <a:pPr lvl="1"/>
            <a:r>
              <a:rPr lang="en-US" dirty="0"/>
              <a:t>Specially trained database administrators (DBAs) work with the back-end components to ensure a company’s business data is safe, secure, and well-managed</a:t>
            </a: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679C735-CED5-484D-9612-270E0940EC84}"/>
              </a:ext>
            </a:extLst>
          </p:cNvPr>
          <p:cNvSpPr txBox="1">
            <a:spLocks/>
          </p:cNvSpPr>
          <p:nvPr/>
        </p:nvSpPr>
        <p:spPr>
          <a:xfrm>
            <a:off x="2589530" y="6390140"/>
            <a:ext cx="8859520" cy="36576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0E4068"/>
                </a:solidFill>
              </a:rPr>
              <a:t>Campbell/Ciampa/Clemens/Freund/Frydenberg/Hooper/</a:t>
            </a:r>
            <a:r>
              <a:rPr lang="en-US" sz="1000" dirty="0" err="1">
                <a:solidFill>
                  <a:srgbClr val="0E4068"/>
                </a:solidFill>
              </a:rPr>
              <a:t>Ruffolo</a:t>
            </a:r>
            <a:r>
              <a:rPr lang="en-US" sz="1000" dirty="0">
                <a:solidFill>
                  <a:srgbClr val="0E4068"/>
                </a:solidFill>
              </a:rPr>
              <a:t>/West, Technology for Success: Computer Concepts, 1st Edition. © 2020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691740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92A1-7F8B-43DF-822E-03A76513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Organize Data in a Database </a:t>
            </a:r>
            <a:r>
              <a:rPr lang="en-US" sz="2400" b="0" dirty="0"/>
              <a:t>(1 of 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94D63-D65E-4A12-B257-67FDD7FA82E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Data in a database is organized to allow for quick searches and to support connections between data in relationships</a:t>
            </a:r>
          </a:p>
          <a:p>
            <a:pPr lvl="1"/>
            <a:r>
              <a:rPr lang="en-US" dirty="0"/>
              <a:t>Tables: stores data in a relational database </a:t>
            </a:r>
          </a:p>
          <a:p>
            <a:pPr lvl="1"/>
            <a:r>
              <a:rPr lang="en-US" dirty="0"/>
              <a:t>Data validation: ensures data entered into a database makes sense and meets certain criteria</a:t>
            </a:r>
          </a:p>
          <a:p>
            <a:pPr lvl="1"/>
            <a:r>
              <a:rPr lang="en-US" dirty="0"/>
              <a:t>Primary keys: numeric fields that contain a unique number</a:t>
            </a:r>
          </a:p>
          <a:p>
            <a:pPr lvl="1"/>
            <a:r>
              <a:rPr lang="en-US" dirty="0"/>
              <a:t>Indexes: data structures in the database that speed up searching and sorting records in a table</a:t>
            </a:r>
          </a:p>
          <a:p>
            <a:pPr lvl="1"/>
            <a:r>
              <a:rPr lang="en-US" dirty="0"/>
              <a:t>Relationships: connect data in one table with data in another table</a:t>
            </a:r>
          </a:p>
          <a:p>
            <a:pPr lvl="2"/>
            <a:r>
              <a:rPr lang="en-US" dirty="0"/>
              <a:t>One-to-many, one-to-one, and many-to-many relationships</a:t>
            </a: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8AFE3164-2A84-4B1F-A2AB-6D69304F98C5}"/>
              </a:ext>
            </a:extLst>
          </p:cNvPr>
          <p:cNvSpPr txBox="1">
            <a:spLocks/>
          </p:cNvSpPr>
          <p:nvPr/>
        </p:nvSpPr>
        <p:spPr>
          <a:xfrm>
            <a:off x="2589530" y="6390140"/>
            <a:ext cx="8859520" cy="36576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0E4068"/>
                </a:solidFill>
              </a:rPr>
              <a:t>Campbell/Ciampa/Clemens/Freund/Frydenberg/Hooper/</a:t>
            </a:r>
            <a:r>
              <a:rPr lang="en-US" sz="1000" dirty="0" err="1">
                <a:solidFill>
                  <a:srgbClr val="0E4068"/>
                </a:solidFill>
              </a:rPr>
              <a:t>Ruffolo</a:t>
            </a:r>
            <a:r>
              <a:rPr lang="en-US" sz="1000" dirty="0">
                <a:solidFill>
                  <a:srgbClr val="0E4068"/>
                </a:solidFill>
              </a:rPr>
              <a:t>/West, Technology for Success: Computer Concepts, 1st Edition. © 2020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433017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92A1-7F8B-43DF-822E-03A76513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Organize Data in a Database </a:t>
            </a:r>
            <a:r>
              <a:rPr lang="en-US" sz="2400" b="0" dirty="0"/>
              <a:t>(2 of 2)</a:t>
            </a:r>
            <a:endParaRPr lang="en-US" dirty="0"/>
          </a:p>
        </p:txBody>
      </p:sp>
      <p:pic>
        <p:nvPicPr>
          <p:cNvPr id="8" name="Picture Placeholder 7" descr="The image displays a screenshot in Access; the relationship between the Students table and the Majors table is highlighted.">
            <a:extLst>
              <a:ext uri="{FF2B5EF4-FFF2-40B4-BE49-F238E27FC236}">
                <a16:creationId xmlns:a16="http://schemas.microsoft.com/office/drawing/2014/main" id="{3140B12F-2B78-45BC-8599-3F9FD8A795F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-2399" t="-8823" r="-5007" b="-10332"/>
          <a:stretch/>
        </p:blipFill>
        <p:spPr>
          <a:xfrm>
            <a:off x="2709974" y="1414423"/>
            <a:ext cx="7459906" cy="425926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1CFCC0-D0F3-4517-A2BB-8F24ABFF54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26054" y="5624867"/>
            <a:ext cx="9827746" cy="672105"/>
          </a:xfrm>
        </p:spPr>
        <p:txBody>
          <a:bodyPr/>
          <a:lstStyle/>
          <a:p>
            <a:r>
              <a:rPr lang="en-US" dirty="0"/>
              <a:t>Figure 13-13: In a relationship, one table’s primary key becomes a foreign key in the other table</a:t>
            </a:r>
          </a:p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6D53FB3-7D54-4713-B1EE-C76D7AADF201}"/>
              </a:ext>
            </a:extLst>
          </p:cNvPr>
          <p:cNvSpPr txBox="1">
            <a:spLocks/>
          </p:cNvSpPr>
          <p:nvPr/>
        </p:nvSpPr>
        <p:spPr>
          <a:xfrm>
            <a:off x="2589530" y="6390140"/>
            <a:ext cx="8859520" cy="36576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0E4068"/>
                </a:solidFill>
              </a:rPr>
              <a:t>Campbell/Ciampa/Clemens/Freund/Frydenberg/Hooper/</a:t>
            </a:r>
            <a:r>
              <a:rPr lang="en-US" sz="1000" dirty="0" err="1">
                <a:solidFill>
                  <a:srgbClr val="0E4068"/>
                </a:solidFill>
              </a:rPr>
              <a:t>Ruffolo</a:t>
            </a:r>
            <a:r>
              <a:rPr lang="en-US" sz="1000" dirty="0">
                <a:solidFill>
                  <a:srgbClr val="0E4068"/>
                </a:solidFill>
              </a:rPr>
              <a:t>/West, Technology for Success: Computer Concepts, 1st Edition. © 2020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50886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92A1-7F8B-43DF-822E-03A76513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 with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94D63-D65E-4A12-B257-67FDD7FA82E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Data in a database is only useful if you can put it to work</a:t>
            </a:r>
          </a:p>
          <a:p>
            <a:pPr lvl="1"/>
            <a:r>
              <a:rPr lang="en-US" dirty="0"/>
              <a:t>Add and delete data</a:t>
            </a:r>
          </a:p>
          <a:p>
            <a:pPr lvl="2"/>
            <a:r>
              <a:rPr lang="en-US" dirty="0"/>
              <a:t>Forms: designed for easily entering data into a table</a:t>
            </a:r>
          </a:p>
          <a:p>
            <a:pPr lvl="1"/>
            <a:r>
              <a:rPr lang="en-US" dirty="0"/>
              <a:t>Sort and filter data</a:t>
            </a:r>
          </a:p>
          <a:p>
            <a:pPr lvl="2"/>
            <a:r>
              <a:rPr lang="en-US" dirty="0"/>
              <a:t>Queries: combine data from one or more tables</a:t>
            </a:r>
          </a:p>
          <a:p>
            <a:pPr lvl="1"/>
            <a:r>
              <a:rPr lang="en-US" dirty="0"/>
              <a:t>Analyze the data to detect patterns </a:t>
            </a:r>
          </a:p>
          <a:p>
            <a:pPr lvl="2"/>
            <a:r>
              <a:rPr lang="en-US" dirty="0"/>
              <a:t>Reports: output data in a visually appealing format</a:t>
            </a: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60EE21EE-1F33-452F-BC24-E4C65FE54914}"/>
              </a:ext>
            </a:extLst>
          </p:cNvPr>
          <p:cNvSpPr txBox="1">
            <a:spLocks/>
          </p:cNvSpPr>
          <p:nvPr/>
        </p:nvSpPr>
        <p:spPr>
          <a:xfrm>
            <a:off x="2589530" y="6390140"/>
            <a:ext cx="8859520" cy="36576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0E4068"/>
                </a:solidFill>
              </a:rPr>
              <a:t>Campbell/Ciampa/Clemens/Freund/Frydenberg/Hooper/</a:t>
            </a:r>
            <a:r>
              <a:rPr lang="en-US" sz="1000" dirty="0" err="1">
                <a:solidFill>
                  <a:srgbClr val="0E4068"/>
                </a:solidFill>
              </a:rPr>
              <a:t>Ruffolo</a:t>
            </a:r>
            <a:r>
              <a:rPr lang="en-US" sz="1000" dirty="0">
                <a:solidFill>
                  <a:srgbClr val="0E4068"/>
                </a:solidFill>
              </a:rPr>
              <a:t>/West, Technology for Success: Computer Concepts, 1st Edition. © 2020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278136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92A1-7F8B-43DF-822E-03A76513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Structured Query Language (SQL) </a:t>
            </a:r>
          </a:p>
        </p:txBody>
      </p:sp>
      <p:pic>
        <p:nvPicPr>
          <p:cNvPr id="8" name="Picture Placeholder 7" descr="The image displays a screenshot of a query that includes LastName, FirstName, and Major fields. ">
            <a:extLst>
              <a:ext uri="{FF2B5EF4-FFF2-40B4-BE49-F238E27FC236}">
                <a16:creationId xmlns:a16="http://schemas.microsoft.com/office/drawing/2014/main" id="{A0F841AE-E436-483A-9AF2-D7763798A65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-4345" t="-5166" r="-5491" b="-5166"/>
          <a:stretch/>
        </p:blipFill>
        <p:spPr>
          <a:xfrm>
            <a:off x="4770120" y="1474534"/>
            <a:ext cx="7114032" cy="4572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94D63-D65E-4A12-B257-67FDD7FA82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1248" y="4941470"/>
            <a:ext cx="4297680" cy="100584"/>
          </a:xfrm>
        </p:spPr>
        <p:txBody>
          <a:bodyPr/>
          <a:lstStyle/>
          <a:p>
            <a:r>
              <a:rPr lang="en-US" dirty="0"/>
              <a:t>Figure 13-25: This query shows the names of all students with an Arts major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C391EF-A321-45BE-B65D-788FAB62766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r>
              <a:rPr lang="en-US" dirty="0"/>
              <a:t>Common SQL operations </a:t>
            </a:r>
          </a:p>
          <a:p>
            <a:pPr lvl="1"/>
            <a:r>
              <a:rPr lang="en-US" dirty="0"/>
              <a:t>SELECT</a:t>
            </a:r>
          </a:p>
          <a:p>
            <a:pPr lvl="1"/>
            <a:r>
              <a:rPr lang="en-US" dirty="0"/>
              <a:t>DELETE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UPDATE</a:t>
            </a:r>
          </a:p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9D4CA23-B762-4E1E-8877-F6F3FAC1C801}"/>
              </a:ext>
            </a:extLst>
          </p:cNvPr>
          <p:cNvSpPr txBox="1">
            <a:spLocks/>
          </p:cNvSpPr>
          <p:nvPr/>
        </p:nvSpPr>
        <p:spPr>
          <a:xfrm>
            <a:off x="2589530" y="6390140"/>
            <a:ext cx="8859520" cy="36576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0E4068"/>
                </a:solidFill>
              </a:rPr>
              <a:t>Campbell/Ciampa/Clemens/Freund/Frydenberg/Hooper/</a:t>
            </a:r>
            <a:r>
              <a:rPr lang="en-US" sz="1000" dirty="0" err="1">
                <a:solidFill>
                  <a:srgbClr val="0E4068"/>
                </a:solidFill>
              </a:rPr>
              <a:t>Ruffolo</a:t>
            </a:r>
            <a:r>
              <a:rPr lang="en-US" sz="1000" dirty="0">
                <a:solidFill>
                  <a:srgbClr val="0E4068"/>
                </a:solidFill>
              </a:rPr>
              <a:t>/West, Technology for Success: Computer Concepts, 1st Edition. © 2020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11001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92A1-7F8B-43DF-822E-03A76513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a Database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94D63-D65E-4A12-B257-67FDD7FA82E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Best practices in database security</a:t>
            </a:r>
          </a:p>
          <a:p>
            <a:pPr lvl="1"/>
            <a:r>
              <a:rPr lang="en-US" dirty="0"/>
              <a:t>Users given access to the database should be required to use long, secure passwords for their accounts</a:t>
            </a:r>
          </a:p>
          <a:p>
            <a:pPr lvl="1"/>
            <a:r>
              <a:rPr lang="en-US" dirty="0"/>
              <a:t>Database servers should reside in more secure segments of the network behind a firewall</a:t>
            </a:r>
          </a:p>
          <a:p>
            <a:pPr lvl="1"/>
            <a:r>
              <a:rPr lang="en-US" dirty="0"/>
              <a:t>Sensitive data in a database should be encrypted</a:t>
            </a: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7958D54-9E47-46FD-9465-55AE80134644}"/>
              </a:ext>
            </a:extLst>
          </p:cNvPr>
          <p:cNvSpPr txBox="1">
            <a:spLocks/>
          </p:cNvSpPr>
          <p:nvPr/>
        </p:nvSpPr>
        <p:spPr>
          <a:xfrm>
            <a:off x="2589530" y="6390140"/>
            <a:ext cx="8859520" cy="36576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0E4068"/>
                </a:solidFill>
              </a:rPr>
              <a:t>Campbell/Ciampa/Clemens/Freund/Frydenberg/Hooper/</a:t>
            </a:r>
            <a:r>
              <a:rPr lang="en-US" sz="1000" dirty="0" err="1">
                <a:solidFill>
                  <a:srgbClr val="0E4068"/>
                </a:solidFill>
              </a:rPr>
              <a:t>Ruffolo</a:t>
            </a:r>
            <a:r>
              <a:rPr lang="en-US" sz="1000" dirty="0">
                <a:solidFill>
                  <a:srgbClr val="0E4068"/>
                </a:solidFill>
              </a:rPr>
              <a:t>/West, Technology for Success: Computer Concepts, 1st Edition. © 2020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274480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92A1-7F8B-43DF-822E-03A76513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 and Recover a Database</a:t>
            </a:r>
          </a:p>
        </p:txBody>
      </p:sp>
      <p:pic>
        <p:nvPicPr>
          <p:cNvPr id="8" name="Picture Placeholder 7" descr="The Confidentiality, Integrity, and Availability (CIA) triad is illustrated in a Venn diagram. ">
            <a:extLst>
              <a:ext uri="{FF2B5EF4-FFF2-40B4-BE49-F238E27FC236}">
                <a16:creationId xmlns:a16="http://schemas.microsoft.com/office/drawing/2014/main" id="{8C3B6E2A-1B2F-4A20-AF0E-DC1EE5F27AF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-8779" t="-4556" r="-7151" b="-4252"/>
          <a:stretch/>
        </p:blipFill>
        <p:spPr>
          <a:xfrm>
            <a:off x="2341360" y="2193385"/>
            <a:ext cx="4743337" cy="420624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94D63-D65E-4A12-B257-67FDD7FA82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Figure 13-27: The CIA triad is a classic security model for protecting data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4887F5-31F7-48A9-B5DA-E9B9724CE4E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Ensuring that data is accessible when it’s needed and that no one has made unauthorized changes are also key aspects of database security</a:t>
            </a:r>
          </a:p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6899AA1-2F7C-48D5-9495-0385D50EE510}"/>
              </a:ext>
            </a:extLst>
          </p:cNvPr>
          <p:cNvSpPr txBox="1">
            <a:spLocks/>
          </p:cNvSpPr>
          <p:nvPr/>
        </p:nvSpPr>
        <p:spPr>
          <a:xfrm>
            <a:off x="2589530" y="6390140"/>
            <a:ext cx="8859520" cy="36576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0E4068"/>
                </a:solidFill>
              </a:rPr>
              <a:t>Campbell/Ciampa/Clemens/Freund/Frydenberg/Hooper/</a:t>
            </a:r>
            <a:r>
              <a:rPr lang="en-US" sz="1000" dirty="0" err="1">
                <a:solidFill>
                  <a:srgbClr val="0E4068"/>
                </a:solidFill>
              </a:rPr>
              <a:t>Ruffolo</a:t>
            </a:r>
            <a:r>
              <a:rPr lang="en-US" sz="1000" dirty="0">
                <a:solidFill>
                  <a:srgbClr val="0E4068"/>
                </a:solidFill>
              </a:rPr>
              <a:t>/West, Technology for Success: Computer Concepts, 1st Edition. © 2020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85782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92A1-7F8B-43DF-822E-03A76513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58" y="365125"/>
            <a:ext cx="10801350" cy="689465"/>
          </a:xfrm>
        </p:spPr>
        <p:txBody>
          <a:bodyPr/>
          <a:lstStyle/>
          <a:p>
            <a:r>
              <a:rPr lang="en-US" dirty="0"/>
              <a:t>Discuss How Data Informs Business Decisions </a:t>
            </a:r>
            <a:r>
              <a:rPr lang="en-US" sz="2400" b="0" dirty="0"/>
              <a:t>(1 of 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94D63-D65E-4A12-B257-67FDD7FA82E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Explain the significance of Big Data </a:t>
            </a:r>
          </a:p>
          <a:p>
            <a:r>
              <a:rPr lang="en-US" dirty="0"/>
              <a:t>Define nonrelational databases</a:t>
            </a:r>
          </a:p>
          <a:p>
            <a:r>
              <a:rPr lang="en-US" dirty="0"/>
              <a:t>Explore the impact of business intelligence </a:t>
            </a: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E539B01-5B10-4C78-A3A5-768D3CE78181}"/>
              </a:ext>
            </a:extLst>
          </p:cNvPr>
          <p:cNvSpPr txBox="1">
            <a:spLocks/>
          </p:cNvSpPr>
          <p:nvPr/>
        </p:nvSpPr>
        <p:spPr>
          <a:xfrm>
            <a:off x="2589530" y="6390140"/>
            <a:ext cx="8859520" cy="36576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0E4068"/>
                </a:solidFill>
              </a:rPr>
              <a:t>Campbell/Ciampa/Clemens/Freund/Frydenberg/Hooper/</a:t>
            </a:r>
            <a:r>
              <a:rPr lang="en-US" sz="1000" dirty="0" err="1">
                <a:solidFill>
                  <a:srgbClr val="0E4068"/>
                </a:solidFill>
              </a:rPr>
              <a:t>Ruffolo</a:t>
            </a:r>
            <a:r>
              <a:rPr lang="en-US" sz="1000" dirty="0">
                <a:solidFill>
                  <a:srgbClr val="0E4068"/>
                </a:solidFill>
              </a:rPr>
              <a:t>/West, Technology for Success: Computer Concepts, 1st Edition. © 2020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57550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92A1-7F8B-43DF-822E-03A76513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91" y="365125"/>
            <a:ext cx="11075377" cy="689465"/>
          </a:xfrm>
        </p:spPr>
        <p:txBody>
          <a:bodyPr/>
          <a:lstStyle/>
          <a:p>
            <a:r>
              <a:rPr lang="en-US" dirty="0"/>
              <a:t>Discuss How Data Informs Business Decisions </a:t>
            </a:r>
            <a:r>
              <a:rPr lang="en-US" sz="2400" b="0" dirty="0"/>
              <a:t>(2 of 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94D63-D65E-4A12-B257-67FDD7FA82E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Raw and unorganized facts are not valuable to organizations</a:t>
            </a:r>
          </a:p>
          <a:p>
            <a:pPr lvl="1"/>
            <a:r>
              <a:rPr lang="en-US" dirty="0"/>
              <a:t>When data has been processed in a way that reveals patterns, relationships, and other insights, it becomes information</a:t>
            </a:r>
          </a:p>
          <a:p>
            <a:r>
              <a:rPr lang="en-US" dirty="0"/>
              <a:t>To get meaningful insights, a large volume of relevant data is required</a:t>
            </a:r>
          </a:p>
          <a:p>
            <a:pPr lvl="1"/>
            <a:r>
              <a:rPr lang="en-US" dirty="0"/>
              <a:t>Database technologies have evolved over the years to handle massive amounts of data</a:t>
            </a: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E6CB2E5-1D83-4FCA-B124-D66FFF5A2CBB}"/>
              </a:ext>
            </a:extLst>
          </p:cNvPr>
          <p:cNvSpPr txBox="1">
            <a:spLocks/>
          </p:cNvSpPr>
          <p:nvPr/>
        </p:nvSpPr>
        <p:spPr>
          <a:xfrm>
            <a:off x="2589530" y="6390140"/>
            <a:ext cx="8859520" cy="36576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0E4068"/>
                </a:solidFill>
              </a:rPr>
              <a:t>Campbell/Ciampa/Clemens/Freund/Frydenberg/Hooper/</a:t>
            </a:r>
            <a:r>
              <a:rPr lang="en-US" sz="1000" dirty="0" err="1">
                <a:solidFill>
                  <a:srgbClr val="0E4068"/>
                </a:solidFill>
              </a:rPr>
              <a:t>Ruffolo</a:t>
            </a:r>
            <a:r>
              <a:rPr lang="en-US" sz="1000" dirty="0">
                <a:solidFill>
                  <a:srgbClr val="0E4068"/>
                </a:solidFill>
              </a:rPr>
              <a:t>/West, Technology for Success: Computer Concepts, 1st Edition. © 2020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03354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76112F-4E06-4BCE-9A1B-C6CAECAF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3065664"/>
            <a:ext cx="10991272" cy="993726"/>
          </a:xfrm>
        </p:spPr>
        <p:txBody>
          <a:bodyPr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91D738-1F0A-4850-99A9-8142E360EC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364" y="2143089"/>
            <a:ext cx="10991272" cy="618014"/>
          </a:xfrm>
        </p:spPr>
        <p:txBody>
          <a:bodyPr/>
          <a:lstStyle/>
          <a:p>
            <a:pPr algn="ctr"/>
            <a:r>
              <a:rPr lang="en-US" b="1" dirty="0"/>
              <a:t>Module 13</a:t>
            </a:r>
            <a:endParaRPr lang="en-IN" b="1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40A9ECF-70D7-48BE-AB5B-910AA947B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26080" y="6419088"/>
            <a:ext cx="8859520" cy="365760"/>
          </a:xfrm>
        </p:spPr>
        <p:txBody>
          <a:bodyPr/>
          <a:lstStyle/>
          <a:p>
            <a:pPr lvl="0"/>
            <a:r>
              <a:rPr lang="en-US" sz="1000">
                <a:solidFill>
                  <a:srgbClr val="FFFFFF"/>
                </a:solidFill>
              </a:rPr>
              <a:t>Campbell/Ciampa/Clemens/Freund/Frydenberg/Hooper/Ruffolo/West, Technology for Success: Computer Concepts, 1st Edition. © 2020 Cengage. All Rights Reserved. May not be scanned, copied or duplicated, or posted to a publicly accessible website, in whole or in part.</a:t>
            </a:r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282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92A1-7F8B-43DF-822E-03A76513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the Significance of Big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94D63-D65E-4A12-B257-67FDD7FA82E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Big Data: large and complex data sources that defy traditional data processing methods </a:t>
            </a:r>
          </a:p>
          <a:p>
            <a:pPr lvl="1"/>
            <a:r>
              <a:rPr lang="en-US" dirty="0"/>
              <a:t>Often described according to: </a:t>
            </a:r>
          </a:p>
          <a:p>
            <a:pPr lvl="2"/>
            <a:r>
              <a:rPr lang="en-US" dirty="0"/>
              <a:t>Volume: massive amount of data that must be stored and analyzed </a:t>
            </a:r>
          </a:p>
          <a:p>
            <a:pPr lvl="2"/>
            <a:r>
              <a:rPr lang="en-US" dirty="0"/>
              <a:t>Variety: different formats in which this data can exist</a:t>
            </a:r>
          </a:p>
          <a:p>
            <a:pPr lvl="2"/>
            <a:r>
              <a:rPr lang="en-US" dirty="0"/>
              <a:t>Velocity: data is often generated and received at high speeds</a:t>
            </a:r>
          </a:p>
          <a:p>
            <a:pPr lvl="2"/>
            <a:r>
              <a:rPr lang="en-US" dirty="0"/>
              <a:t>Value: helpfulness of the data in making strategic decisions </a:t>
            </a:r>
          </a:p>
          <a:p>
            <a:pPr lvl="2"/>
            <a:r>
              <a:rPr lang="en-US" dirty="0"/>
              <a:t>Veracity: how accurately data reflects reality </a:t>
            </a: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4100C2D-05FA-424C-8EDE-1F1CD119CF2C}"/>
              </a:ext>
            </a:extLst>
          </p:cNvPr>
          <p:cNvSpPr txBox="1">
            <a:spLocks/>
          </p:cNvSpPr>
          <p:nvPr/>
        </p:nvSpPr>
        <p:spPr>
          <a:xfrm>
            <a:off x="2589530" y="6390140"/>
            <a:ext cx="8859520" cy="36576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0E4068"/>
                </a:solidFill>
              </a:rPr>
              <a:t>Campbell/Ciampa/Clemens/Freund/Frydenberg/Hooper/</a:t>
            </a:r>
            <a:r>
              <a:rPr lang="en-US" sz="1000" dirty="0" err="1">
                <a:solidFill>
                  <a:srgbClr val="0E4068"/>
                </a:solidFill>
              </a:rPr>
              <a:t>Ruffolo</a:t>
            </a:r>
            <a:r>
              <a:rPr lang="en-US" sz="1000" dirty="0">
                <a:solidFill>
                  <a:srgbClr val="0E4068"/>
                </a:solidFill>
              </a:rPr>
              <a:t>/West, Technology for Success: Computer Concepts, 1st Edition. © 2020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52014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92A1-7F8B-43DF-822E-03A76513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Nonrelational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94D63-D65E-4A12-B257-67FDD7FA82E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NoSQL databases or nonrelational databases resolve many of the weaknesses of relational databases</a:t>
            </a:r>
          </a:p>
          <a:p>
            <a:pPr lvl="1"/>
            <a:r>
              <a:rPr lang="en-US" dirty="0"/>
              <a:t>Use a variety of approaches to store many kinds of data</a:t>
            </a:r>
          </a:p>
          <a:p>
            <a:pPr lvl="2"/>
            <a:r>
              <a:rPr lang="en-US" dirty="0"/>
              <a:t>Key-value databases </a:t>
            </a:r>
          </a:p>
          <a:p>
            <a:pPr lvl="1"/>
            <a:r>
              <a:rPr lang="en-US" dirty="0"/>
              <a:t>Highly scalable: resources available to the database can be increased to handle the massive volume of Big Data that continues to increase indefinitely</a:t>
            </a:r>
          </a:p>
          <a:p>
            <a:pPr lvl="1"/>
            <a:r>
              <a:rPr lang="en-US" dirty="0"/>
              <a:t>High availability: data stored in a nonrelational database is more protected from loss due to a system or hardware failure</a:t>
            </a: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81B07890-3E46-4110-B803-EF397A542859}"/>
              </a:ext>
            </a:extLst>
          </p:cNvPr>
          <p:cNvSpPr txBox="1">
            <a:spLocks/>
          </p:cNvSpPr>
          <p:nvPr/>
        </p:nvSpPr>
        <p:spPr>
          <a:xfrm>
            <a:off x="2589530" y="6390140"/>
            <a:ext cx="8859520" cy="36576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0E4068"/>
                </a:solidFill>
              </a:rPr>
              <a:t>Campbell/Ciampa/Clemens/Freund/Frydenberg/Hooper/</a:t>
            </a:r>
            <a:r>
              <a:rPr lang="en-US" sz="1000" dirty="0" err="1">
                <a:solidFill>
                  <a:srgbClr val="0E4068"/>
                </a:solidFill>
              </a:rPr>
              <a:t>Ruffolo</a:t>
            </a:r>
            <a:r>
              <a:rPr lang="en-US" sz="1000" dirty="0">
                <a:solidFill>
                  <a:srgbClr val="0E4068"/>
                </a:solidFill>
              </a:rPr>
              <a:t>/West, Technology for Success: Computer Concepts, 1st Edition. © 2020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564256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92A1-7F8B-43DF-822E-03A76513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the Impact of Business Intelligence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94D63-D65E-4A12-B257-67FDD7FA82E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Business intelligence (BI): processes and technologies used for data analysis</a:t>
            </a:r>
          </a:p>
          <a:p>
            <a:pPr lvl="1"/>
            <a:r>
              <a:rPr lang="en-US" dirty="0"/>
              <a:t>Example: giving insights to improve business processes and increase productivity</a:t>
            </a:r>
          </a:p>
          <a:p>
            <a:r>
              <a:rPr lang="en-US" dirty="0"/>
              <a:t>BI systems might collect existing and live-streaming data into a central repository called a data warehouse</a:t>
            </a:r>
          </a:p>
          <a:p>
            <a:pPr lvl="1"/>
            <a:r>
              <a:rPr lang="en-US" dirty="0"/>
              <a:t>Another option is a data lake: a collection of structured and unstructured data</a:t>
            </a:r>
          </a:p>
          <a:p>
            <a:r>
              <a:rPr lang="en-US" dirty="0"/>
              <a:t>After data from a data warehouse or data lake is summarized and analyzed, it’s often presented to decision makers in dashboards </a:t>
            </a:r>
          </a:p>
          <a:p>
            <a:pPr lvl="1"/>
            <a:r>
              <a:rPr lang="en-US" dirty="0"/>
              <a:t>Provide at-a-glance views, with live updates as data continues to pour in </a:t>
            </a:r>
          </a:p>
          <a:p>
            <a:pPr lvl="1"/>
            <a:r>
              <a:rPr lang="en-US" dirty="0"/>
              <a:t>Emerging patterns and insights help to inform business decisions and strategies</a:t>
            </a: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8247B5B-6D40-4D52-A05E-958BFE99BF06}"/>
              </a:ext>
            </a:extLst>
          </p:cNvPr>
          <p:cNvSpPr txBox="1">
            <a:spLocks/>
          </p:cNvSpPr>
          <p:nvPr/>
        </p:nvSpPr>
        <p:spPr>
          <a:xfrm>
            <a:off x="2589530" y="6390140"/>
            <a:ext cx="8859520" cy="36576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0E4068"/>
                </a:solidFill>
              </a:rPr>
              <a:t>Campbell/Ciampa/Clemens/Freund/Frydenberg/Hooper/</a:t>
            </a:r>
            <a:r>
              <a:rPr lang="en-US" sz="1000" dirty="0" err="1">
                <a:solidFill>
                  <a:srgbClr val="0E4068"/>
                </a:solidFill>
              </a:rPr>
              <a:t>Ruffolo</a:t>
            </a:r>
            <a:r>
              <a:rPr lang="en-US" sz="1000" dirty="0">
                <a:solidFill>
                  <a:srgbClr val="0E4068"/>
                </a:solidFill>
              </a:rPr>
              <a:t>/West, Technology for Success: Computer Concepts, 1st Edition. © 2020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44313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3362FA-42C0-4D12-9F02-4C20B999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84B7E1-A08D-41CB-AEB1-EF5159B96C1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Discuss the importance of databases </a:t>
            </a:r>
          </a:p>
          <a:p>
            <a:r>
              <a:rPr lang="en-US" dirty="0"/>
              <a:t>Use a database management system</a:t>
            </a:r>
          </a:p>
          <a:p>
            <a:r>
              <a:rPr lang="en-US" dirty="0"/>
              <a:t>Discuss how data informs business decision-making</a:t>
            </a: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AAF844-91BC-49E6-AA2E-86AFA4B58FA6}"/>
              </a:ext>
            </a:extLst>
          </p:cNvPr>
          <p:cNvSpPr txBox="1">
            <a:spLocks/>
          </p:cNvSpPr>
          <p:nvPr/>
        </p:nvSpPr>
        <p:spPr>
          <a:xfrm>
            <a:off x="2589530" y="6390140"/>
            <a:ext cx="8859520" cy="36576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0E4068"/>
                </a:solidFill>
              </a:rPr>
              <a:t>Campbell/Ciampa/Clemens/Freund/Frydenberg/Hooper/</a:t>
            </a:r>
            <a:r>
              <a:rPr lang="en-US" sz="1000" dirty="0" err="1">
                <a:solidFill>
                  <a:srgbClr val="0E4068"/>
                </a:solidFill>
              </a:rPr>
              <a:t>Ruffolo</a:t>
            </a:r>
            <a:r>
              <a:rPr lang="en-US" sz="1000" dirty="0">
                <a:solidFill>
                  <a:srgbClr val="0E4068"/>
                </a:solidFill>
              </a:rPr>
              <a:t>/West, Technology for Success: Computer Concepts, 1st Edition. © 2020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44102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92A1-7F8B-43DF-822E-03A76513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 the Importance of Databases </a:t>
            </a:r>
            <a:r>
              <a:rPr lang="en-US" sz="2400" b="0" dirty="0"/>
              <a:t>(1 of 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94D63-D65E-4A12-B257-67FDD7FA82E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Compare spreadsheets and databases </a:t>
            </a:r>
          </a:p>
          <a:p>
            <a:r>
              <a:rPr lang="en-US" dirty="0"/>
              <a:t>Define relational databases </a:t>
            </a: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31A526D-527C-4696-8026-F66D72B692AB}"/>
              </a:ext>
            </a:extLst>
          </p:cNvPr>
          <p:cNvSpPr txBox="1">
            <a:spLocks/>
          </p:cNvSpPr>
          <p:nvPr/>
        </p:nvSpPr>
        <p:spPr>
          <a:xfrm>
            <a:off x="2589530" y="6390140"/>
            <a:ext cx="8859520" cy="36576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0E4068"/>
                </a:solidFill>
              </a:rPr>
              <a:t>Campbell/Ciampa/Clemens/Freund/Frydenberg/Hooper/</a:t>
            </a:r>
            <a:r>
              <a:rPr lang="en-US" sz="1000" dirty="0" err="1">
                <a:solidFill>
                  <a:srgbClr val="0E4068"/>
                </a:solidFill>
              </a:rPr>
              <a:t>Ruffolo</a:t>
            </a:r>
            <a:r>
              <a:rPr lang="en-US" sz="1000" dirty="0">
                <a:solidFill>
                  <a:srgbClr val="0E4068"/>
                </a:solidFill>
              </a:rPr>
              <a:t>/West, Technology for Success: Computer Concepts, 1st Edition. © 2020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26464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92A1-7F8B-43DF-822E-03A76513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 the Importance of Databases </a:t>
            </a:r>
            <a:r>
              <a:rPr lang="en-US" sz="2400" b="0" dirty="0"/>
              <a:t>(2 of 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94D63-D65E-4A12-B257-67FDD7FA82E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Database: collection of data organized in a way that allows you to access, retrieve, and create reports of that data</a:t>
            </a:r>
          </a:p>
          <a:p>
            <a:pPr lvl="1"/>
            <a:r>
              <a:rPr lang="en-US" dirty="0"/>
              <a:t>Lifeblood of most organizations; entrusted with the critical job of organizing data, making it easily accessible when needed, and ensuring it is kept safe and secure</a:t>
            </a:r>
          </a:p>
          <a:p>
            <a:r>
              <a:rPr lang="en-US" dirty="0"/>
              <a:t>Documents and spreadsheets store information; generally isolated from information held in other documents or spreadsheets</a:t>
            </a:r>
          </a:p>
          <a:p>
            <a:pPr lvl="1"/>
            <a:r>
              <a:rPr lang="en-US" dirty="0"/>
              <a:t>Databases show connections between different sets of data</a:t>
            </a: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B9D63FC-5798-4419-B238-7E82A12179CC}"/>
              </a:ext>
            </a:extLst>
          </p:cNvPr>
          <p:cNvSpPr txBox="1">
            <a:spLocks/>
          </p:cNvSpPr>
          <p:nvPr/>
        </p:nvSpPr>
        <p:spPr>
          <a:xfrm>
            <a:off x="2589530" y="6390140"/>
            <a:ext cx="8859520" cy="36576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0E4068"/>
                </a:solidFill>
              </a:rPr>
              <a:t>Campbell/Ciampa/Clemens/Freund/Frydenberg/Hooper/</a:t>
            </a:r>
            <a:r>
              <a:rPr lang="en-US" sz="1000" dirty="0" err="1">
                <a:solidFill>
                  <a:srgbClr val="0E4068"/>
                </a:solidFill>
              </a:rPr>
              <a:t>Ruffolo</a:t>
            </a:r>
            <a:r>
              <a:rPr lang="en-US" sz="1000" dirty="0">
                <a:solidFill>
                  <a:srgbClr val="0E4068"/>
                </a:solidFill>
              </a:rPr>
              <a:t>/West, Technology for Success: Computer Concepts, 1st Edition. © 2020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30446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92A1-7F8B-43DF-822E-03A76513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Spreadsheets and Databases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94D63-D65E-4A12-B257-67FDD7FA82E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Spreadsheets store numbers, charts, and other data in a grid of cells where they can perform automatic recalculations as data changes</a:t>
            </a:r>
          </a:p>
          <a:p>
            <a:pPr lvl="1"/>
            <a:r>
              <a:rPr lang="en-US" dirty="0"/>
              <a:t>Data is laid out in a grid of rows and columns </a:t>
            </a:r>
          </a:p>
          <a:p>
            <a:r>
              <a:rPr lang="en-US" dirty="0"/>
              <a:t>Database advantages</a:t>
            </a:r>
          </a:p>
          <a:p>
            <a:pPr lvl="1"/>
            <a:r>
              <a:rPr lang="en-US" dirty="0"/>
              <a:t>Show relationships between tables: t</a:t>
            </a:r>
            <a:r>
              <a:rPr lang="it-IT" dirty="0"/>
              <a:t>ables store data in a grid format and </a:t>
            </a:r>
            <a:r>
              <a:rPr lang="en-US" dirty="0"/>
              <a:t>relationships show how data in one table relates to data in another table</a:t>
            </a:r>
          </a:p>
          <a:p>
            <a:pPr lvl="1"/>
            <a:r>
              <a:rPr lang="en-US" dirty="0"/>
              <a:t>Efficient data updates</a:t>
            </a:r>
          </a:p>
          <a:p>
            <a:pPr lvl="1"/>
            <a:r>
              <a:rPr lang="en-US" dirty="0"/>
              <a:t>Data validation with new additions</a:t>
            </a:r>
          </a:p>
          <a:p>
            <a:pPr lvl="1"/>
            <a:r>
              <a:rPr lang="en-US" dirty="0"/>
              <a:t>Easily handles large amounts of data </a:t>
            </a:r>
          </a:p>
          <a:p>
            <a:pPr lvl="1"/>
            <a:r>
              <a:rPr lang="en-US" dirty="0"/>
              <a:t>Allows real-time user access and tracking </a:t>
            </a: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AA68F2D-2E92-446A-9FFF-4703254A05AF}"/>
              </a:ext>
            </a:extLst>
          </p:cNvPr>
          <p:cNvSpPr txBox="1">
            <a:spLocks/>
          </p:cNvSpPr>
          <p:nvPr/>
        </p:nvSpPr>
        <p:spPr>
          <a:xfrm>
            <a:off x="2589530" y="6390140"/>
            <a:ext cx="8859520" cy="36576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0E4068"/>
                </a:solidFill>
              </a:rPr>
              <a:t>Campbell/Ciampa/Clemens/Freund/Frydenberg/Hooper/</a:t>
            </a:r>
            <a:r>
              <a:rPr lang="en-US" sz="1000" dirty="0" err="1">
                <a:solidFill>
                  <a:srgbClr val="0E4068"/>
                </a:solidFill>
              </a:rPr>
              <a:t>Ruffolo</a:t>
            </a:r>
            <a:r>
              <a:rPr lang="en-US" sz="1000" dirty="0">
                <a:solidFill>
                  <a:srgbClr val="0E4068"/>
                </a:solidFill>
              </a:rPr>
              <a:t>/West, Technology for Success: Computer Concepts, 1st Edition. © 2020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5663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92A1-7F8B-43DF-822E-03A76513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Relational Databases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94D63-D65E-4A12-B257-67FDD7FA82E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Relational databases rely on relationships between types of data to show how some data is related to other data</a:t>
            </a:r>
          </a:p>
          <a:p>
            <a:pPr lvl="1"/>
            <a:r>
              <a:rPr lang="en-US" dirty="0"/>
              <a:t>Best suited to data that can be organized into tables where each record in a table stores the same pieces of information</a:t>
            </a:r>
          </a:p>
          <a:p>
            <a:r>
              <a:rPr lang="en-US" dirty="0"/>
              <a:t>Most relational databases are managed using Structured Query Language (SQL)</a:t>
            </a:r>
          </a:p>
          <a:p>
            <a:pPr lvl="1"/>
            <a:r>
              <a:rPr lang="en-US" dirty="0"/>
              <a:t>Programming language used to configure and interact with the database’s objects and data</a:t>
            </a:r>
          </a:p>
          <a:p>
            <a:pPr lvl="1"/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3763DF0-CF51-4281-B367-CA51659BCAC3}"/>
              </a:ext>
            </a:extLst>
          </p:cNvPr>
          <p:cNvSpPr txBox="1">
            <a:spLocks/>
          </p:cNvSpPr>
          <p:nvPr/>
        </p:nvSpPr>
        <p:spPr>
          <a:xfrm>
            <a:off x="2589530" y="6390140"/>
            <a:ext cx="8859520" cy="36576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0E4068"/>
                </a:solidFill>
              </a:rPr>
              <a:t>Campbell/Ciampa/Clemens/Freund/Frydenberg/Hooper/</a:t>
            </a:r>
            <a:r>
              <a:rPr lang="en-US" sz="1000" dirty="0" err="1">
                <a:solidFill>
                  <a:srgbClr val="0E4068"/>
                </a:solidFill>
              </a:rPr>
              <a:t>Ruffolo</a:t>
            </a:r>
            <a:r>
              <a:rPr lang="en-US" sz="1000" dirty="0">
                <a:solidFill>
                  <a:srgbClr val="0E4068"/>
                </a:solidFill>
              </a:rPr>
              <a:t>/West, Technology for Success: Computer Concepts, 1st Edition. © 2020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6035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92A1-7F8B-43DF-822E-03A76513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Database Management System </a:t>
            </a:r>
            <a:r>
              <a:rPr lang="en-US" sz="2400" b="0" dirty="0"/>
              <a:t>(1 of 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94D63-D65E-4A12-B257-67FDD7FA82E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Identify popular database management systems </a:t>
            </a:r>
          </a:p>
          <a:p>
            <a:r>
              <a:rPr lang="en-US" dirty="0"/>
              <a:t>Compare front-end and back-end database components </a:t>
            </a:r>
          </a:p>
          <a:p>
            <a:r>
              <a:rPr lang="it-IT" dirty="0"/>
              <a:t>Organize data in a database </a:t>
            </a:r>
          </a:p>
          <a:p>
            <a:r>
              <a:rPr lang="en-US" dirty="0"/>
              <a:t>Interact with data </a:t>
            </a:r>
          </a:p>
          <a:p>
            <a:r>
              <a:rPr lang="en-US" dirty="0"/>
              <a:t>Use Structured Query Language (SQL) </a:t>
            </a:r>
          </a:p>
          <a:p>
            <a:r>
              <a:rPr lang="en-US" dirty="0"/>
              <a:t>Secure a database </a:t>
            </a:r>
          </a:p>
          <a:p>
            <a:r>
              <a:rPr lang="en-US" dirty="0"/>
              <a:t>Back up and recover a database</a:t>
            </a: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BFBC97F-FBC0-4918-9585-776134569531}"/>
              </a:ext>
            </a:extLst>
          </p:cNvPr>
          <p:cNvSpPr txBox="1">
            <a:spLocks/>
          </p:cNvSpPr>
          <p:nvPr/>
        </p:nvSpPr>
        <p:spPr>
          <a:xfrm>
            <a:off x="2589530" y="6390140"/>
            <a:ext cx="8859520" cy="36576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0E4068"/>
                </a:solidFill>
              </a:rPr>
              <a:t>Campbell/Ciampa/Clemens/Freund/Frydenberg/Hooper/</a:t>
            </a:r>
            <a:r>
              <a:rPr lang="en-US" sz="1000" dirty="0" err="1">
                <a:solidFill>
                  <a:srgbClr val="0E4068"/>
                </a:solidFill>
              </a:rPr>
              <a:t>Ruffolo</a:t>
            </a:r>
            <a:r>
              <a:rPr lang="en-US" sz="1000" dirty="0">
                <a:solidFill>
                  <a:srgbClr val="0E4068"/>
                </a:solidFill>
              </a:rPr>
              <a:t>/West, Technology for Success: Computer Concepts, 1st Edition. © 2020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72919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92A1-7F8B-43DF-822E-03A76513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Database Management System </a:t>
            </a:r>
            <a:r>
              <a:rPr lang="en-US" sz="2400" b="0" dirty="0"/>
              <a:t>(2 of 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94D63-D65E-4A12-B257-67FDD7FA82E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The database itself contains the data records and fields</a:t>
            </a:r>
          </a:p>
          <a:p>
            <a:pPr lvl="1"/>
            <a:r>
              <a:rPr lang="en-US" dirty="0"/>
              <a:t>You access data in the database through a database management system (DBMS)</a:t>
            </a:r>
          </a:p>
          <a:p>
            <a:pPr lvl="2"/>
            <a:r>
              <a:rPr lang="en-US" dirty="0"/>
              <a:t>Database management system (DBMS): collection of programs used to interact with and manage data in the database</a:t>
            </a: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2A8F6F1-F068-4A35-A5BA-8AC28429EC0D}"/>
              </a:ext>
            </a:extLst>
          </p:cNvPr>
          <p:cNvSpPr txBox="1">
            <a:spLocks/>
          </p:cNvSpPr>
          <p:nvPr/>
        </p:nvSpPr>
        <p:spPr>
          <a:xfrm>
            <a:off x="2589530" y="6390140"/>
            <a:ext cx="8859520" cy="36576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0E4068"/>
                </a:solidFill>
              </a:rPr>
              <a:t>Campbell/Ciampa/Clemens/Freund/Frydenberg/Hooper/</a:t>
            </a:r>
            <a:r>
              <a:rPr lang="en-US" sz="1000" dirty="0" err="1">
                <a:solidFill>
                  <a:srgbClr val="0E4068"/>
                </a:solidFill>
              </a:rPr>
              <a:t>Ruffolo</a:t>
            </a:r>
            <a:r>
              <a:rPr lang="en-US" sz="1000" dirty="0">
                <a:solidFill>
                  <a:srgbClr val="0E4068"/>
                </a:solidFill>
              </a:rPr>
              <a:t>/West, Technology for Success: Computer Concepts, 1st Edition. © 2020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99872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2416</Words>
  <Application>Microsoft Office PowerPoint</Application>
  <PresentationFormat>Widescreen</PresentationFormat>
  <Paragraphs>146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Courier New</vt:lpstr>
      <vt:lpstr>Helvetica</vt:lpstr>
      <vt:lpstr>LucidaGrande</vt:lpstr>
      <vt:lpstr>Open Sans</vt:lpstr>
      <vt:lpstr>Summer Font</vt:lpstr>
      <vt:lpstr>Office Theme</vt:lpstr>
      <vt:lpstr>Technology for Success: Computer Concepts</vt:lpstr>
      <vt:lpstr>Databases</vt:lpstr>
      <vt:lpstr>Lesson Objectives</vt:lpstr>
      <vt:lpstr>Discuss the Importance of Databases (1 of 2)</vt:lpstr>
      <vt:lpstr>Discuss the Importance of Databases (2 of 2)</vt:lpstr>
      <vt:lpstr>Compare Spreadsheets and Databases  </vt:lpstr>
      <vt:lpstr>Define Relational Databases </vt:lpstr>
      <vt:lpstr>Use a Database Management System (1 of 2)</vt:lpstr>
      <vt:lpstr>Use a Database Management System (2 of 2)</vt:lpstr>
      <vt:lpstr>Identify Popular Database Management Systems </vt:lpstr>
      <vt:lpstr>Compare Front-end and Back-end Database Components </vt:lpstr>
      <vt:lpstr>Organize Data in a Database (1 of 2)</vt:lpstr>
      <vt:lpstr>Organize Data in a Database (2 of 2)</vt:lpstr>
      <vt:lpstr>Interact with Data </vt:lpstr>
      <vt:lpstr>Use Structured Query Language (SQL) </vt:lpstr>
      <vt:lpstr>Secure a Database </vt:lpstr>
      <vt:lpstr>Back Up and Recover a Database</vt:lpstr>
      <vt:lpstr>Discuss How Data Informs Business Decisions (1 of 2)</vt:lpstr>
      <vt:lpstr>Discuss How Data Informs Business Decisions (2 of 2)</vt:lpstr>
      <vt:lpstr>Explain the Significance of Big Data </vt:lpstr>
      <vt:lpstr>Define Nonrelational Databases</vt:lpstr>
      <vt:lpstr>Explore the Impact of Business Intelligence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2020-05-08T21:10:39Z</dcterms:created>
  <dcterms:modified xsi:type="dcterms:W3CDTF">2020-06-12T19:28:47Z</dcterms:modified>
</cp:coreProperties>
</file>