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305" r:id="rId2"/>
    <p:sldId id="268" r:id="rId3"/>
    <p:sldId id="269" r:id="rId4"/>
    <p:sldId id="306" r:id="rId5"/>
    <p:sldId id="307" r:id="rId6"/>
    <p:sldId id="324" r:id="rId7"/>
    <p:sldId id="308" r:id="rId8"/>
    <p:sldId id="310" r:id="rId9"/>
    <p:sldId id="313" r:id="rId10"/>
    <p:sldId id="314" r:id="rId11"/>
    <p:sldId id="315" r:id="rId12"/>
    <p:sldId id="311" r:id="rId13"/>
    <p:sldId id="312" r:id="rId14"/>
    <p:sldId id="309" r:id="rId15"/>
    <p:sldId id="316" r:id="rId16"/>
    <p:sldId id="321" r:id="rId17"/>
    <p:sldId id="317" r:id="rId18"/>
    <p:sldId id="322" r:id="rId19"/>
    <p:sldId id="318" r:id="rId20"/>
    <p:sldId id="319" r:id="rId21"/>
    <p:sldId id="323" r:id="rId22"/>
    <p:sldId id="320"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68"/>
    <a:srgbClr val="008000"/>
    <a:srgbClr val="33CC33"/>
    <a:srgbClr val="002060"/>
    <a:srgbClr val="000000"/>
    <a:srgbClr val="004A78"/>
    <a:srgbClr val="A30000"/>
    <a:srgbClr val="0000A3"/>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7" autoAdjust="0"/>
    <p:restoredTop sz="83079" autoAdjust="0"/>
  </p:normalViewPr>
  <p:slideViewPr>
    <p:cSldViewPr snapToGrid="0" snapToObjects="1">
      <p:cViewPr>
        <p:scale>
          <a:sx n="50" d="100"/>
          <a:sy n="50" d="100"/>
        </p:scale>
        <p:origin x="594" y="288"/>
      </p:cViewPr>
      <p:guideLst/>
    </p:cSldViewPr>
  </p:slideViewPr>
  <p:outlineViewPr>
    <p:cViewPr>
      <p:scale>
        <a:sx n="66" d="100"/>
        <a:sy n="66" d="100"/>
      </p:scale>
      <p:origin x="0" y="-3009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latin typeface="Arial" panose="020B0604020202020204" pitchFamily="34" charset="0"/>
              </a:rPr>
              <a:t>6/12/2020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defRPr>
            </a:lvl1pPr>
          </a:lstStyle>
          <a:p>
            <a:pPr>
              <a:defRPr/>
            </a:pPr>
            <a:fld id="{86680D68-05FF-7942-990A-B21BB8E6CE33}" type="datetimeFigureOut">
              <a:rPr lang="en-US" smtClean="0"/>
              <a:pPr>
                <a:defRPr/>
              </a:pPr>
              <a:t>6/12/2020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rial" panose="020B0604020202020204" pitchFamily="34" charset="0"/>
              </a:defRPr>
            </a:lvl1pPr>
          </a:lstStyle>
          <a:p>
            <a:pPr>
              <a:defRPr/>
            </a:pPr>
            <a:fld id="{91CAE60C-72A0-D14D-8733-C13212F694AD}" type="slidenum">
              <a:rPr lang="en-US" smtClean="0"/>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424860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r>
              <a:rPr lang="en-US"/>
              <a:t>Campbell/Ciampa/Clemens/Freund/Frydenberg/Hooper/Ruffolo/West, Technology for Success: Computer Concepts, 1st Edition. © 2020 Cengage. All Rights Reserved. May not be scanned, copied or duplicated, or posted to a publicly accessible website, in whole or in part.</a:t>
            </a:r>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6535-0A7C-431F-A508-9B638314AEE7}"/>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84B16E5-86E3-4DA5-BA9D-E08E545BA109}"/>
              </a:ext>
            </a:extLst>
          </p:cNvPr>
          <p:cNvSpPr>
            <a:spLocks noGrp="1"/>
          </p:cNvSpPr>
          <p:nvPr>
            <p:ph type="ftr" sz="quarter" idx="10"/>
          </p:nvPr>
        </p:nvSpPr>
        <p:spPr/>
        <p:txBody>
          <a:bodyPr/>
          <a:lstStyle/>
          <a:p>
            <a:pPr>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Pinard</a:t>
            </a: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/Shaffer/</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Shellman</a:t>
            </a: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a:p>
            <a:endParaRPr lang="en-US" dirty="0"/>
          </a:p>
        </p:txBody>
      </p:sp>
      <p:sp>
        <p:nvSpPr>
          <p:cNvPr id="4" name="Picture Placeholder 5">
            <a:extLst>
              <a:ext uri="{FF2B5EF4-FFF2-40B4-BE49-F238E27FC236}">
                <a16:creationId xmlns:a16="http://schemas.microsoft.com/office/drawing/2014/main" id="{A41363FE-A196-40AB-96AB-4966DF69991D}"/>
              </a:ext>
            </a:extLst>
          </p:cNvPr>
          <p:cNvSpPr>
            <a:spLocks noGrp="1"/>
          </p:cNvSpPr>
          <p:nvPr>
            <p:ph type="pic" sz="quarter" idx="11"/>
          </p:nvPr>
        </p:nvSpPr>
        <p:spPr>
          <a:xfrm>
            <a:off x="733118" y="3255818"/>
            <a:ext cx="6477000" cy="2623002"/>
          </a:xfrm>
        </p:spPr>
        <p:txBody>
          <a:bodyPr/>
          <a:lstStyle/>
          <a:p>
            <a:r>
              <a:rPr lang="en-US"/>
              <a:t>Click icon to add picture</a:t>
            </a:r>
          </a:p>
        </p:txBody>
      </p:sp>
      <p:sp>
        <p:nvSpPr>
          <p:cNvPr id="5" name="Text Placeholder 9">
            <a:extLst>
              <a:ext uri="{FF2B5EF4-FFF2-40B4-BE49-F238E27FC236}">
                <a16:creationId xmlns:a16="http://schemas.microsoft.com/office/drawing/2014/main" id="{6B7079B5-42F0-4189-B025-3D34D621C702}"/>
              </a:ext>
            </a:extLst>
          </p:cNvPr>
          <p:cNvSpPr>
            <a:spLocks noGrp="1"/>
          </p:cNvSpPr>
          <p:nvPr>
            <p:ph type="body" sz="quarter" idx="12"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Text Placeholder 11">
            <a:extLst>
              <a:ext uri="{FF2B5EF4-FFF2-40B4-BE49-F238E27FC236}">
                <a16:creationId xmlns:a16="http://schemas.microsoft.com/office/drawing/2014/main" id="{7B83B44A-F129-4EDB-A9C3-4991C5EA6C65}"/>
              </a:ext>
            </a:extLst>
          </p:cNvPr>
          <p:cNvSpPr>
            <a:spLocks noGrp="1"/>
          </p:cNvSpPr>
          <p:nvPr>
            <p:ph type="body" sz="quarter" idx="17" hasCustomPrompt="1"/>
          </p:nvPr>
        </p:nvSpPr>
        <p:spPr>
          <a:xfrm>
            <a:off x="743576" y="1289304"/>
            <a:ext cx="10711543" cy="1808163"/>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1282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23418" y="6282834"/>
            <a:ext cx="8760543"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Pinard</a:t>
            </a: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/Shaffer/</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Shellman</a:t>
            </a: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r>
              <a:rPr lang="en-US"/>
              <a:t>Campbell/Ciampa/Clemens/Freund/Frydenberg/Hooper/Ruffolo/West, Technology for Success: Computer Concepts, 1st Edition. © 2020 Cengage. All Rights Reserved. May not be scanned, copied or duplicated, or posted to a publicly accessible website, in whole or in part.</a:t>
            </a:r>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r>
              <a:rPr lang="en-US"/>
              <a:t>Campbell/Ciampa/Clemens/Freund/Frydenberg/Hooper/Ruffolo/West, Technology for Success: Computer Concepts, 1st Edition. © 2020 Cengage. All Rights Reserved. May not be scanned, copied or duplicated, or posted to a publicly accessible website, in whole or in part.</a:t>
            </a:r>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523510"/>
            <a:ext cx="10706100" cy="4279900"/>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panose="020B0604020202020204" pitchFamily="34" charset="0"/>
              </a:defRPr>
            </a:lvl1pPr>
          </a:lstStyle>
          <a:p>
            <a:r>
              <a:rPr lang="en-US" dirty="0"/>
              <a:t>Campbell/Ciampa/Clemens/Freund/Frydenberg/Hooper/</a:t>
            </a:r>
            <a:r>
              <a:rPr lang="en-US" dirty="0" err="1"/>
              <a:t>Ruffolo</a:t>
            </a:r>
            <a:r>
              <a:rPr lang="en-US" dirty="0"/>
              <a:t>/West, Technology for Success: Computer Concepts, 1st Edition. © 2020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6" r:id="rId6"/>
    <p:sldLayoutId id="2147483727" r:id="rId7"/>
    <p:sldLayoutId id="2147483728" r:id="rId8"/>
    <p:sldLayoutId id="2147483718" r:id="rId9"/>
    <p:sldLayoutId id="2147483715" r:id="rId10"/>
    <p:sldLayoutId id="2147483716" r:id="rId11"/>
    <p:sldLayoutId id="2147483719" r:id="rId12"/>
    <p:sldLayoutId id="2147483720" r:id="rId13"/>
    <p:sldLayoutId id="2147483723" r:id="rId14"/>
    <p:sldLayoutId id="2147483724" r:id="rId15"/>
    <p:sldLayoutId id="2147483713" r:id="rId16"/>
    <p:sldLayoutId id="2147483729" r:id="rId17"/>
    <p:sldLayoutId id="2147483717" r:id="rId18"/>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US" sz="1000" dirty="0">
                <a:solidFill>
                  <a:srgbClr val="FFFFFF"/>
                </a:solidFill>
              </a:rPr>
              <a:t>Campbell/Ciampa/Clemens/Freund/Frydenberg/Hooper/</a:t>
            </a:r>
            <a:r>
              <a:rPr lang="en-US" sz="1000" dirty="0" err="1">
                <a:solidFill>
                  <a:srgbClr val="FFFFFF"/>
                </a:solidFill>
              </a:rPr>
              <a:t>Ruffolo</a:t>
            </a:r>
            <a:r>
              <a:rPr lang="en-US" sz="1000" dirty="0">
                <a:solidFill>
                  <a:srgbClr val="FFFFFF"/>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Digital Inclusion and the Importance of Digital Access </a:t>
            </a:r>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The Internet of Things (IoT) is the network of all products and equipment that contain processors and can communicate with one another via the Internet</a:t>
            </a:r>
          </a:p>
          <a:p>
            <a:pPr lvl="1"/>
            <a:r>
              <a:rPr lang="en-US" dirty="0"/>
              <a:t>IoT-enabled devices can be controlled or programmed by apps, voice, or motion</a:t>
            </a:r>
          </a:p>
          <a:p>
            <a:r>
              <a:rPr lang="en-US" dirty="0"/>
              <a:t>Some people cannot afford IoT technologies, or lack the necessary access to high-speed, uncensored Internet connections, putting them at a disadvantage </a:t>
            </a:r>
          </a:p>
          <a:p>
            <a:pPr lvl="1"/>
            <a:r>
              <a:rPr lang="en-US" dirty="0"/>
              <a:t>The digital divide is the gap between those who have access to technology and its resources and information and those who do not</a:t>
            </a:r>
          </a:p>
        </p:txBody>
      </p:sp>
      <p:sp>
        <p:nvSpPr>
          <p:cNvPr id="4" name="Footer Placeholder 7">
            <a:extLst>
              <a:ext uri="{FF2B5EF4-FFF2-40B4-BE49-F238E27FC236}">
                <a16:creationId xmlns:a16="http://schemas.microsoft.com/office/drawing/2014/main" id="{040F12C5-6870-407B-AB6B-155C7A0FC820}"/>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6917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How to Create Online Content without Infringing on Copyright Protections </a:t>
            </a:r>
          </a:p>
        </p:txBody>
      </p:sp>
      <p:sp>
        <p:nvSpPr>
          <p:cNvPr id="4" name="Rectangle 3">
            <a:extLst>
              <a:ext uri="{FF2B5EF4-FFF2-40B4-BE49-F238E27FC236}">
                <a16:creationId xmlns:a16="http://schemas.microsoft.com/office/drawing/2014/main" id="{5EB6DF1C-CAA5-4398-AAF5-F17EA0711A3C}"/>
              </a:ext>
            </a:extLst>
          </p:cNvPr>
          <p:cNvSpPr/>
          <p:nvPr/>
        </p:nvSpPr>
        <p:spPr>
          <a:xfrm>
            <a:off x="4269922" y="5787490"/>
            <a:ext cx="3652154" cy="369332"/>
          </a:xfrm>
          <a:prstGeom prst="rect">
            <a:avLst/>
          </a:prstGeom>
        </p:spPr>
        <p:txBody>
          <a:bodyPr wrap="none">
            <a:spAutoFit/>
          </a:bodyPr>
          <a:lstStyle/>
          <a:p>
            <a:r>
              <a:rPr lang="en-US" dirty="0"/>
              <a:t>Table 14-2: Content protection terms</a:t>
            </a:r>
          </a:p>
        </p:txBody>
      </p:sp>
      <p:graphicFrame>
        <p:nvGraphicFramePr>
          <p:cNvPr id="11" name="Table 11">
            <a:extLst>
              <a:ext uri="{FF2B5EF4-FFF2-40B4-BE49-F238E27FC236}">
                <a16:creationId xmlns:a16="http://schemas.microsoft.com/office/drawing/2014/main" id="{6F6FF959-C6A4-462A-B684-2ECA687C19ED}"/>
              </a:ext>
            </a:extLst>
          </p:cNvPr>
          <p:cNvGraphicFramePr>
            <a:graphicFrameLocks noGrp="1"/>
          </p:cNvGraphicFramePr>
          <p:nvPr>
            <p:ph type="tbl" sz="quarter" idx="10"/>
            <p:extLst>
              <p:ext uri="{D42A27DB-BD31-4B8C-83A1-F6EECF244321}">
                <p14:modId xmlns:p14="http://schemas.microsoft.com/office/powerpoint/2010/main" val="266226558"/>
              </p:ext>
            </p:extLst>
          </p:nvPr>
        </p:nvGraphicFramePr>
        <p:xfrm>
          <a:off x="268941" y="1474063"/>
          <a:ext cx="11654117" cy="4196080"/>
        </p:xfrm>
        <a:graphic>
          <a:graphicData uri="http://schemas.openxmlformats.org/drawingml/2006/table">
            <a:tbl>
              <a:tblPr firstRow="1" bandRow="1">
                <a:tableStyleId>{073A0DAA-6AF3-43AB-8588-CEC1D06C72B9}</a:tableStyleId>
              </a:tblPr>
              <a:tblGrid>
                <a:gridCol w="2635834">
                  <a:extLst>
                    <a:ext uri="{9D8B030D-6E8A-4147-A177-3AD203B41FA5}">
                      <a16:colId xmlns:a16="http://schemas.microsoft.com/office/drawing/2014/main" val="216936670"/>
                    </a:ext>
                  </a:extLst>
                </a:gridCol>
                <a:gridCol w="9018283">
                  <a:extLst>
                    <a:ext uri="{9D8B030D-6E8A-4147-A177-3AD203B41FA5}">
                      <a16:colId xmlns:a16="http://schemas.microsoft.com/office/drawing/2014/main" val="1148829296"/>
                    </a:ext>
                  </a:extLst>
                </a:gridCol>
              </a:tblGrid>
              <a:tr h="370840">
                <a:tc>
                  <a:txBody>
                    <a:bodyPr/>
                    <a:lstStyle/>
                    <a:p>
                      <a:r>
                        <a:rPr lang="en-US" dirty="0"/>
                        <a:t>Area </a:t>
                      </a:r>
                    </a:p>
                  </a:txBody>
                  <a:tcPr/>
                </a:tc>
                <a:tc>
                  <a:txBody>
                    <a:bodyPr/>
                    <a:lstStyle/>
                    <a:p>
                      <a:r>
                        <a:rPr lang="en-US" dirty="0"/>
                        <a:t>Examples</a:t>
                      </a:r>
                    </a:p>
                  </a:txBody>
                  <a:tcPr/>
                </a:tc>
                <a:extLst>
                  <a:ext uri="{0D108BD9-81ED-4DB2-BD59-A6C34878D82A}">
                    <a16:rowId xmlns:a16="http://schemas.microsoft.com/office/drawing/2014/main" val="3981748926"/>
                  </a:ext>
                </a:extLst>
              </a:tr>
              <a:tr h="370840">
                <a:tc>
                  <a:txBody>
                    <a:bodyPr/>
                    <a:lstStyle/>
                    <a:p>
                      <a:r>
                        <a:rPr lang="en-US" sz="1600" dirty="0"/>
                        <a:t>Intellectual property rights</a:t>
                      </a:r>
                    </a:p>
                  </a:txBody>
                  <a:tcPr/>
                </a:tc>
                <a:tc>
                  <a:txBody>
                    <a:bodyPr/>
                    <a:lstStyle/>
                    <a:p>
                      <a:r>
                        <a:rPr lang="en-US" sz="1600" dirty="0"/>
                        <a:t>Legal rights protecting those who create works such as photos, art, writing, inventions, and music </a:t>
                      </a:r>
                    </a:p>
                  </a:txBody>
                  <a:tcPr/>
                </a:tc>
                <a:extLst>
                  <a:ext uri="{0D108BD9-81ED-4DB2-BD59-A6C34878D82A}">
                    <a16:rowId xmlns:a16="http://schemas.microsoft.com/office/drawing/2014/main" val="3168759682"/>
                  </a:ext>
                </a:extLst>
              </a:tr>
              <a:tr h="370840">
                <a:tc>
                  <a:txBody>
                    <a:bodyPr/>
                    <a:lstStyle/>
                    <a:p>
                      <a:r>
                        <a:rPr lang="en-US" sz="1600" dirty="0"/>
                        <a:t>Copyright</a:t>
                      </a:r>
                    </a:p>
                  </a:txBody>
                  <a:tcPr/>
                </a:tc>
                <a:tc>
                  <a:txBody>
                    <a:bodyPr/>
                    <a:lstStyle/>
                    <a:p>
                      <a:r>
                        <a:rPr lang="en-US" sz="1600" dirty="0"/>
                        <a:t>An originator’s exclusive legal right to reproduce, publish, or sell intellectual property </a:t>
                      </a:r>
                    </a:p>
                  </a:txBody>
                  <a:tcPr/>
                </a:tc>
                <a:extLst>
                  <a:ext uri="{0D108BD9-81ED-4DB2-BD59-A6C34878D82A}">
                    <a16:rowId xmlns:a16="http://schemas.microsoft.com/office/drawing/2014/main" val="4098364010"/>
                  </a:ext>
                </a:extLst>
              </a:tr>
              <a:tr h="370840">
                <a:tc>
                  <a:txBody>
                    <a:bodyPr/>
                    <a:lstStyle/>
                    <a:p>
                      <a:r>
                        <a:rPr lang="en-US" sz="1600" dirty="0"/>
                        <a:t>Digital rights management (DRM) </a:t>
                      </a:r>
                    </a:p>
                  </a:txBody>
                  <a:tcPr/>
                </a:tc>
                <a:tc>
                  <a:txBody>
                    <a:bodyPr/>
                    <a:lstStyle/>
                    <a:p>
                      <a:r>
                        <a:rPr lang="en-US" sz="1600" dirty="0"/>
                        <a:t> A collection of technologies used by software publishers and trade groups to fight software piracy and prevent unauthorized copying of digital content; includes authentication, certificates of authenticity, encryption, and digital watermarks</a:t>
                      </a:r>
                    </a:p>
                  </a:txBody>
                  <a:tcPr/>
                </a:tc>
                <a:extLst>
                  <a:ext uri="{0D108BD9-81ED-4DB2-BD59-A6C34878D82A}">
                    <a16:rowId xmlns:a16="http://schemas.microsoft.com/office/drawing/2014/main" val="2886843047"/>
                  </a:ext>
                </a:extLst>
              </a:tr>
              <a:tr h="370840">
                <a:tc>
                  <a:txBody>
                    <a:bodyPr/>
                    <a:lstStyle/>
                    <a:p>
                      <a:r>
                        <a:rPr lang="en-US" sz="1600" dirty="0"/>
                        <a:t>Public domain</a:t>
                      </a:r>
                    </a:p>
                  </a:txBody>
                  <a:tcPr/>
                </a:tc>
                <a:tc>
                  <a:txBody>
                    <a:bodyPr/>
                    <a:lstStyle/>
                    <a:p>
                      <a:r>
                        <a:rPr lang="en-US" sz="1600" dirty="0"/>
                        <a:t>An item available to the public without requiring permission to use, and therefore not subject to copyright </a:t>
                      </a:r>
                    </a:p>
                  </a:txBody>
                  <a:tcPr/>
                </a:tc>
                <a:extLst>
                  <a:ext uri="{0D108BD9-81ED-4DB2-BD59-A6C34878D82A}">
                    <a16:rowId xmlns:a16="http://schemas.microsoft.com/office/drawing/2014/main" val="3134925737"/>
                  </a:ext>
                </a:extLst>
              </a:tr>
              <a:tr h="370840">
                <a:tc>
                  <a:txBody>
                    <a:bodyPr/>
                    <a:lstStyle/>
                    <a:p>
                      <a:r>
                        <a:rPr lang="en-US" sz="1600" dirty="0"/>
                        <a:t>Fair use doctrine</a:t>
                      </a:r>
                    </a:p>
                  </a:txBody>
                  <a:tcPr/>
                </a:tc>
                <a:tc>
                  <a:txBody>
                    <a:bodyPr/>
                    <a:lstStyle/>
                    <a:p>
                      <a:r>
                        <a:rPr lang="en-US" sz="1600" dirty="0"/>
                        <a:t> A section of U.S. copyright law that permits the limited use of a part of a work without permission for non-commercial or educational purposes, as long as you include a citation to the original source; limits on fair use have to do with the overall impact of reuse on the value of the work, the nature of the work (for example, song lyrics have different limitations than research papers), and the amount of the work cited </a:t>
                      </a:r>
                    </a:p>
                  </a:txBody>
                  <a:tcPr/>
                </a:tc>
                <a:extLst>
                  <a:ext uri="{0D108BD9-81ED-4DB2-BD59-A6C34878D82A}">
                    <a16:rowId xmlns:a16="http://schemas.microsoft.com/office/drawing/2014/main" val="823470844"/>
                  </a:ext>
                </a:extLst>
              </a:tr>
              <a:tr h="370840">
                <a:tc>
                  <a:txBody>
                    <a:bodyPr/>
                    <a:lstStyle/>
                    <a:p>
                      <a:r>
                        <a:rPr lang="en-US" sz="1600" dirty="0"/>
                        <a:t>Creative Commons</a:t>
                      </a:r>
                    </a:p>
                  </a:txBody>
                  <a:tcPr/>
                </a:tc>
                <a:tc>
                  <a:txBody>
                    <a:bodyPr/>
                    <a:lstStyle/>
                    <a:p>
                      <a:r>
                        <a:rPr lang="en-US" sz="1600" dirty="0"/>
                        <a:t> A non-profit organization that makes it easy for content creators to license and share their work by supplying easy-to-understand copyright licenses that allow the creator to choose the conditions under which the work can be used</a:t>
                      </a:r>
                    </a:p>
                  </a:txBody>
                  <a:tcPr/>
                </a:tc>
                <a:extLst>
                  <a:ext uri="{0D108BD9-81ED-4DB2-BD59-A6C34878D82A}">
                    <a16:rowId xmlns:a16="http://schemas.microsoft.com/office/drawing/2014/main" val="3006333883"/>
                  </a:ext>
                </a:extLst>
              </a:tr>
            </a:tbl>
          </a:graphicData>
        </a:graphic>
      </p:graphicFrame>
      <p:sp>
        <p:nvSpPr>
          <p:cNvPr id="5" name="Footer Placeholder 7">
            <a:extLst>
              <a:ext uri="{FF2B5EF4-FFF2-40B4-BE49-F238E27FC236}">
                <a16:creationId xmlns:a16="http://schemas.microsoft.com/office/drawing/2014/main" id="{618EA792-024C-4087-A66E-BB1B64A0B2EE}"/>
              </a:ext>
            </a:extLst>
          </p:cNvPr>
          <p:cNvSpPr txBox="1">
            <a:spLocks/>
          </p:cNvSpPr>
          <p:nvPr/>
        </p:nvSpPr>
        <p:spPr>
          <a:xfrm>
            <a:off x="2662993" y="6302405"/>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301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How to be a Responsible Digital Citizen </a:t>
            </a:r>
            <a:r>
              <a:rPr lang="en-US" sz="2400" b="0" dirty="0"/>
              <a:t>(1 of 2)</a:t>
            </a:r>
            <a:endParaRPr lang="en-US" dirty="0"/>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Recognize how to cultivate a polite online presence</a:t>
            </a:r>
          </a:p>
          <a:p>
            <a:r>
              <a:rPr lang="en-US" dirty="0"/>
              <a:t>Describe what makes an online source reliable </a:t>
            </a:r>
          </a:p>
          <a:p>
            <a:r>
              <a:rPr lang="en-US" dirty="0"/>
              <a:t>Describe how to develop accessible online content</a:t>
            </a:r>
          </a:p>
          <a:p>
            <a:r>
              <a:rPr lang="en-US" dirty="0"/>
              <a:t>Identify best practices for avoiding risks related to digital technology </a:t>
            </a:r>
          </a:p>
          <a:p>
            <a:r>
              <a:rPr lang="en-US" dirty="0"/>
              <a:t>Explain how to create a digital wellness plan </a:t>
            </a:r>
          </a:p>
          <a:p>
            <a:r>
              <a:rPr lang="en-US" dirty="0"/>
              <a:t>Identify best practices for responsible tech disposal </a:t>
            </a:r>
          </a:p>
        </p:txBody>
      </p:sp>
      <p:sp>
        <p:nvSpPr>
          <p:cNvPr id="4" name="Footer Placeholder 7">
            <a:extLst>
              <a:ext uri="{FF2B5EF4-FFF2-40B4-BE49-F238E27FC236}">
                <a16:creationId xmlns:a16="http://schemas.microsoft.com/office/drawing/2014/main" id="{8E0A7CB8-4CE3-40C6-9D48-F03703807032}"/>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7813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How to be a Responsible Digital Citizen </a:t>
            </a:r>
            <a:r>
              <a:rPr lang="en-US" sz="2400" b="0" dirty="0"/>
              <a:t>(2 of 2)</a:t>
            </a:r>
            <a:endParaRPr lang="en-US" dirty="0"/>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Technology changes so quickly that it often raises issues not covered by current law</a:t>
            </a:r>
          </a:p>
          <a:p>
            <a:pPr lvl="1"/>
            <a:r>
              <a:rPr lang="en-US" dirty="0"/>
              <a:t>Responsible digital citizens must sometimes make their own decisions about what’s right and what’s wrong</a:t>
            </a:r>
          </a:p>
          <a:p>
            <a:pPr lvl="2"/>
            <a:r>
              <a:rPr lang="en-US" dirty="0"/>
              <a:t>The first step in evaluating a situation involving digital ethics is to consider whether an action would be acceptable if it were done without using technology</a:t>
            </a:r>
          </a:p>
        </p:txBody>
      </p:sp>
      <p:sp>
        <p:nvSpPr>
          <p:cNvPr id="4" name="Footer Placeholder 7">
            <a:extLst>
              <a:ext uri="{FF2B5EF4-FFF2-40B4-BE49-F238E27FC236}">
                <a16:creationId xmlns:a16="http://schemas.microsoft.com/office/drawing/2014/main" id="{B5410391-00C6-4975-8179-900D02642179}"/>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100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Recognize How to Cultivate a Polite Online Presence</a:t>
            </a:r>
          </a:p>
        </p:txBody>
      </p:sp>
      <p:pic>
        <p:nvPicPr>
          <p:cNvPr id="8" name="Picture Placeholder 7" descr="Image displays a checklist of guidelines for keeping a professional digital footprint.">
            <a:extLst>
              <a:ext uri="{FF2B5EF4-FFF2-40B4-BE49-F238E27FC236}">
                <a16:creationId xmlns:a16="http://schemas.microsoft.com/office/drawing/2014/main" id="{0F3CCF40-E515-4A6C-ADCE-F464558757D5}"/>
              </a:ext>
            </a:extLst>
          </p:cNvPr>
          <p:cNvPicPr>
            <a:picLocks noGrp="1" noChangeAspect="1"/>
          </p:cNvPicPr>
          <p:nvPr>
            <p:ph type="pic" sz="quarter" idx="10"/>
          </p:nvPr>
        </p:nvPicPr>
        <p:blipFill rotWithShape="1">
          <a:blip r:embed="rId2"/>
          <a:srcRect l="-2994" t="-8531" r="-3476" b="-7786"/>
          <a:stretch/>
        </p:blipFill>
        <p:spPr>
          <a:xfrm>
            <a:off x="199696" y="1631045"/>
            <a:ext cx="11272615" cy="3595910"/>
          </a:xfrm>
        </p:spPr>
      </p:pic>
      <p:sp>
        <p:nvSpPr>
          <p:cNvPr id="6" name="Text Placeholder 5">
            <a:extLst>
              <a:ext uri="{FF2B5EF4-FFF2-40B4-BE49-F238E27FC236}">
                <a16:creationId xmlns:a16="http://schemas.microsoft.com/office/drawing/2014/main" id="{1D5FB841-DFE6-4683-916B-F42940547AAF}"/>
              </a:ext>
            </a:extLst>
          </p:cNvPr>
          <p:cNvSpPr>
            <a:spLocks noGrp="1"/>
          </p:cNvSpPr>
          <p:nvPr>
            <p:ph type="body" sz="quarter" idx="11"/>
          </p:nvPr>
        </p:nvSpPr>
        <p:spPr>
          <a:xfrm>
            <a:off x="3505200" y="5493058"/>
            <a:ext cx="5765778" cy="433610"/>
          </a:xfrm>
        </p:spPr>
        <p:txBody>
          <a:bodyPr/>
          <a:lstStyle/>
          <a:p>
            <a:r>
              <a:rPr lang="en-US" dirty="0"/>
              <a:t>Figure 14-9: Keep your digital footprint professional</a:t>
            </a:r>
          </a:p>
          <a:p>
            <a:endParaRPr lang="en-US" dirty="0"/>
          </a:p>
        </p:txBody>
      </p:sp>
      <p:sp>
        <p:nvSpPr>
          <p:cNvPr id="5" name="Footer Placeholder 7">
            <a:extLst>
              <a:ext uri="{FF2B5EF4-FFF2-40B4-BE49-F238E27FC236}">
                <a16:creationId xmlns:a16="http://schemas.microsoft.com/office/drawing/2014/main" id="{EBD29477-A59C-411A-9CFE-9D7D47C5C546}"/>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7448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a:xfrm>
            <a:off x="742950" y="365125"/>
            <a:ext cx="11209564" cy="672105"/>
          </a:xfrm>
        </p:spPr>
        <p:txBody>
          <a:bodyPr/>
          <a:lstStyle/>
          <a:p>
            <a:r>
              <a:rPr lang="en-US" dirty="0"/>
              <a:t>Describe What Makes an Online Source Reliable </a:t>
            </a:r>
            <a:r>
              <a:rPr lang="en-US" sz="2400" b="0" dirty="0"/>
              <a:t>(1 of 2)</a:t>
            </a:r>
            <a:endParaRPr lang="en-US" dirty="0"/>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The Internet makes vast amounts of information easily available, but a great deal of it is inaccurate and biased</a:t>
            </a:r>
          </a:p>
          <a:p>
            <a:pPr lvl="1"/>
            <a:r>
              <a:rPr lang="en-US" dirty="0"/>
              <a:t>Content published by libraries, universities, professional organizations, and governmental agencies tends to be reliable</a:t>
            </a:r>
          </a:p>
          <a:p>
            <a:pPr lvl="1"/>
            <a:r>
              <a:rPr lang="en-US" dirty="0"/>
              <a:t>If the responsible organization or author of content is unknown to you, research the source by name to see if others view it as a respected authority</a:t>
            </a:r>
          </a:p>
          <a:p>
            <a:pPr lvl="1"/>
            <a:r>
              <a:rPr lang="en-US" dirty="0"/>
              <a:t>It’s important to be especially careful when using a wiki, which is a collaborative website that allows users to publish and modify content on a webpage</a:t>
            </a:r>
          </a:p>
        </p:txBody>
      </p:sp>
      <p:sp>
        <p:nvSpPr>
          <p:cNvPr id="4" name="Footer Placeholder 7">
            <a:extLst>
              <a:ext uri="{FF2B5EF4-FFF2-40B4-BE49-F238E27FC236}">
                <a16:creationId xmlns:a16="http://schemas.microsoft.com/office/drawing/2014/main" id="{9C247ABB-A9FF-40E2-9553-4022DD4037BC}"/>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18578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What Makes an Online Source Reliable </a:t>
            </a:r>
            <a:r>
              <a:rPr lang="en-US" sz="2400" b="0" dirty="0"/>
              <a:t>(2 of 2)</a:t>
            </a:r>
            <a:endParaRPr lang="en-US" dirty="0"/>
          </a:p>
        </p:txBody>
      </p:sp>
      <p:pic>
        <p:nvPicPr>
          <p:cNvPr id="8" name="Picture Placeholder 7" descr="Image shows a screenshot of the Wikipedia website; a page regarding restrictions on cell phone use and driving in the United States is displayed.">
            <a:extLst>
              <a:ext uri="{FF2B5EF4-FFF2-40B4-BE49-F238E27FC236}">
                <a16:creationId xmlns:a16="http://schemas.microsoft.com/office/drawing/2014/main" id="{327C1982-AED1-4F40-A594-2FA05B1FE274}"/>
              </a:ext>
            </a:extLst>
          </p:cNvPr>
          <p:cNvPicPr>
            <a:picLocks noGrp="1" noChangeAspect="1"/>
          </p:cNvPicPr>
          <p:nvPr>
            <p:ph type="pic" sz="quarter" idx="10"/>
          </p:nvPr>
        </p:nvPicPr>
        <p:blipFill rotWithShape="1">
          <a:blip r:embed="rId2"/>
          <a:srcRect l="-1376" t="-1127" r="-439" b="-10577"/>
          <a:stretch/>
        </p:blipFill>
        <p:spPr>
          <a:xfrm>
            <a:off x="2203825" y="1619557"/>
            <a:ext cx="7784349" cy="4070043"/>
          </a:xfrm>
        </p:spPr>
      </p:pic>
      <p:sp>
        <p:nvSpPr>
          <p:cNvPr id="6" name="Text Placeholder 5">
            <a:extLst>
              <a:ext uri="{FF2B5EF4-FFF2-40B4-BE49-F238E27FC236}">
                <a16:creationId xmlns:a16="http://schemas.microsoft.com/office/drawing/2014/main" id="{28D5A2A9-4ECF-4941-A7DA-EB03CE301EF0}"/>
              </a:ext>
            </a:extLst>
          </p:cNvPr>
          <p:cNvSpPr>
            <a:spLocks noGrp="1"/>
          </p:cNvSpPr>
          <p:nvPr>
            <p:ph type="body" sz="quarter" idx="11"/>
          </p:nvPr>
        </p:nvSpPr>
        <p:spPr>
          <a:xfrm>
            <a:off x="1185332" y="5481262"/>
            <a:ext cx="10075311" cy="416676"/>
          </a:xfrm>
        </p:spPr>
        <p:txBody>
          <a:bodyPr/>
          <a:lstStyle/>
          <a:p>
            <a:r>
              <a:rPr lang="en-US" dirty="0"/>
              <a:t>Figure 14-10: Wikipedia is a collaborative website that allows users to publish and modify content</a:t>
            </a:r>
          </a:p>
          <a:p>
            <a:endParaRPr lang="en-US" dirty="0"/>
          </a:p>
        </p:txBody>
      </p:sp>
      <p:sp>
        <p:nvSpPr>
          <p:cNvPr id="5" name="Footer Placeholder 7">
            <a:extLst>
              <a:ext uri="{FF2B5EF4-FFF2-40B4-BE49-F238E27FC236}">
                <a16:creationId xmlns:a16="http://schemas.microsoft.com/office/drawing/2014/main" id="{3B78A51C-130A-4332-924C-30FC5CBDCC6A}"/>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2856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How to Develop Accessible Online Content </a:t>
            </a:r>
            <a:r>
              <a:rPr lang="en-US" sz="2400" b="0" dirty="0"/>
              <a:t>(1 of 2)</a:t>
            </a:r>
            <a:endParaRPr lang="en-US" dirty="0"/>
          </a:p>
        </p:txBody>
      </p:sp>
      <p:pic>
        <p:nvPicPr>
          <p:cNvPr id="11" name="Picture Placeholder 10" descr="Image provides alt text examples.&#10;&#10;Good alt text: Three smiling children standing outside holding a green bin full of plastic with a white recycling logo&#10;&#10;Bad alt text: Kids outside recycling&#10;">
            <a:extLst>
              <a:ext uri="{FF2B5EF4-FFF2-40B4-BE49-F238E27FC236}">
                <a16:creationId xmlns:a16="http://schemas.microsoft.com/office/drawing/2014/main" id="{CF916D9C-B8A4-4EB8-A1F1-575FB8A40A78}"/>
              </a:ext>
            </a:extLst>
          </p:cNvPr>
          <p:cNvPicPr>
            <a:picLocks noGrp="1" noChangeAspect="1"/>
          </p:cNvPicPr>
          <p:nvPr>
            <p:ph type="pic" sz="quarter" idx="11"/>
          </p:nvPr>
        </p:nvPicPr>
        <p:blipFill rotWithShape="1">
          <a:blip r:embed="rId2"/>
          <a:srcRect l="-7758" t="-2" r="-5899" b="-2456"/>
          <a:stretch/>
        </p:blipFill>
        <p:spPr>
          <a:xfrm>
            <a:off x="2015066" y="2900217"/>
            <a:ext cx="4961467" cy="3237057"/>
          </a:xfrm>
        </p:spPr>
      </p:pic>
      <p:sp>
        <p:nvSpPr>
          <p:cNvPr id="3" name="Content Placeholder 2">
            <a:extLst>
              <a:ext uri="{FF2B5EF4-FFF2-40B4-BE49-F238E27FC236}">
                <a16:creationId xmlns:a16="http://schemas.microsoft.com/office/drawing/2014/main" id="{89094D63-D65E-4A12-B257-67FDD7FA82E8}"/>
              </a:ext>
            </a:extLst>
          </p:cNvPr>
          <p:cNvSpPr>
            <a:spLocks noGrp="1"/>
          </p:cNvSpPr>
          <p:nvPr>
            <p:ph type="body" sz="quarter" idx="12"/>
          </p:nvPr>
        </p:nvSpPr>
        <p:spPr/>
        <p:txBody>
          <a:bodyPr/>
          <a:lstStyle/>
          <a:p>
            <a:r>
              <a:rPr lang="en-US" dirty="0"/>
              <a:t>Figure 14-11: Good alt text provides visual descriptions</a:t>
            </a:r>
          </a:p>
          <a:p>
            <a:endParaRPr lang="en-US" dirty="0"/>
          </a:p>
        </p:txBody>
      </p:sp>
      <p:sp>
        <p:nvSpPr>
          <p:cNvPr id="6" name="Text Placeholder 5">
            <a:extLst>
              <a:ext uri="{FF2B5EF4-FFF2-40B4-BE49-F238E27FC236}">
                <a16:creationId xmlns:a16="http://schemas.microsoft.com/office/drawing/2014/main" id="{10BFC975-CFA5-4421-8DD3-5C782CB9CEA4}"/>
              </a:ext>
            </a:extLst>
          </p:cNvPr>
          <p:cNvSpPr>
            <a:spLocks noGrp="1"/>
          </p:cNvSpPr>
          <p:nvPr>
            <p:ph type="body" sz="quarter" idx="17"/>
          </p:nvPr>
        </p:nvSpPr>
        <p:spPr/>
        <p:txBody>
          <a:bodyPr/>
          <a:lstStyle/>
          <a:p>
            <a:r>
              <a:rPr lang="en-US" dirty="0"/>
              <a:t>The Americans with Disabilities Act requires online content, including websites, to be accessible to people with disabilities</a:t>
            </a:r>
          </a:p>
          <a:p>
            <a:pPr lvl="1"/>
            <a:r>
              <a:rPr lang="en-US" dirty="0"/>
              <a:t>Accessibility refers to content that is adaptable or available to users who require assistance</a:t>
            </a:r>
          </a:p>
          <a:p>
            <a:endParaRPr lang="en-US" dirty="0"/>
          </a:p>
        </p:txBody>
      </p:sp>
      <p:sp>
        <p:nvSpPr>
          <p:cNvPr id="7" name="Footer Placeholder 7">
            <a:extLst>
              <a:ext uri="{FF2B5EF4-FFF2-40B4-BE49-F238E27FC236}">
                <a16:creationId xmlns:a16="http://schemas.microsoft.com/office/drawing/2014/main" id="{87356412-35CA-4EAB-9CC4-1E8A22FCE9BD}"/>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5755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How to Develop Accessible Online Content</a:t>
            </a:r>
            <a:r>
              <a:rPr lang="en-US" sz="2400" b="0" dirty="0"/>
              <a:t> (2 of 2)</a:t>
            </a:r>
            <a:endParaRPr lang="en-US" dirty="0"/>
          </a:p>
        </p:txBody>
      </p:sp>
      <p:pic>
        <p:nvPicPr>
          <p:cNvPr id="8" name="Picture Placeholder 7" descr="Image displays a checklist of ethical and legal questions raised by technology. ">
            <a:extLst>
              <a:ext uri="{FF2B5EF4-FFF2-40B4-BE49-F238E27FC236}">
                <a16:creationId xmlns:a16="http://schemas.microsoft.com/office/drawing/2014/main" id="{4A3145DA-4331-48B0-AC4F-C692CDD9D4A8}"/>
              </a:ext>
            </a:extLst>
          </p:cNvPr>
          <p:cNvPicPr>
            <a:picLocks noGrp="1" noChangeAspect="1"/>
          </p:cNvPicPr>
          <p:nvPr>
            <p:ph type="pic" sz="quarter" idx="10"/>
          </p:nvPr>
        </p:nvPicPr>
        <p:blipFill rotWithShape="1">
          <a:blip r:embed="rId2"/>
          <a:srcRect l="-2395" t="-6403" r="-3651" b="-9995"/>
          <a:stretch/>
        </p:blipFill>
        <p:spPr>
          <a:xfrm>
            <a:off x="1698307" y="1468000"/>
            <a:ext cx="8055282" cy="4507220"/>
          </a:xfrm>
        </p:spPr>
      </p:pic>
      <p:sp>
        <p:nvSpPr>
          <p:cNvPr id="6" name="Text Placeholder 5">
            <a:extLst>
              <a:ext uri="{FF2B5EF4-FFF2-40B4-BE49-F238E27FC236}">
                <a16:creationId xmlns:a16="http://schemas.microsoft.com/office/drawing/2014/main" id="{F269C68F-1E88-4D17-A351-EF248313E22E}"/>
              </a:ext>
            </a:extLst>
          </p:cNvPr>
          <p:cNvSpPr>
            <a:spLocks noGrp="1"/>
          </p:cNvSpPr>
          <p:nvPr>
            <p:ph type="body" sz="quarter" idx="11"/>
          </p:nvPr>
        </p:nvSpPr>
        <p:spPr>
          <a:xfrm>
            <a:off x="2438411" y="5737249"/>
            <a:ext cx="7315178" cy="475943"/>
          </a:xfrm>
        </p:spPr>
        <p:txBody>
          <a:bodyPr/>
          <a:lstStyle/>
          <a:p>
            <a:r>
              <a:rPr lang="en-US" dirty="0"/>
              <a:t>Figure 14-12: Technology raises many ethical and legal questions</a:t>
            </a:r>
          </a:p>
          <a:p>
            <a:endParaRPr lang="en-US" dirty="0"/>
          </a:p>
        </p:txBody>
      </p:sp>
      <p:sp>
        <p:nvSpPr>
          <p:cNvPr id="5" name="Footer Placeholder 7">
            <a:extLst>
              <a:ext uri="{FF2B5EF4-FFF2-40B4-BE49-F238E27FC236}">
                <a16:creationId xmlns:a16="http://schemas.microsoft.com/office/drawing/2014/main" id="{518FDDF0-3302-42E2-8F30-FDF5D1A051A8}"/>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1164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Identify Best Practices for Avoiding Risks Related to Digital Technology </a:t>
            </a:r>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Experts recommend taking occasional breaks from digital devices</a:t>
            </a:r>
          </a:p>
          <a:p>
            <a:pPr lvl="1"/>
            <a:r>
              <a:rPr lang="en-US" dirty="0"/>
              <a:t>A digital detox is a period of time during which an individual refrains from using technology</a:t>
            </a:r>
          </a:p>
          <a:p>
            <a:pPr lvl="2"/>
            <a:r>
              <a:rPr lang="en-US" dirty="0"/>
              <a:t>Has behavioral health benefits, including better sleep, less anxiety, and more productive thought</a:t>
            </a:r>
          </a:p>
          <a:p>
            <a:pPr lvl="2"/>
            <a:r>
              <a:rPr lang="en-US" dirty="0"/>
              <a:t>Can help alleviate physical problems such as eye strain and repetitive stress injuries</a:t>
            </a:r>
          </a:p>
        </p:txBody>
      </p:sp>
      <p:sp>
        <p:nvSpPr>
          <p:cNvPr id="4" name="Footer Placeholder 7">
            <a:extLst>
              <a:ext uri="{FF2B5EF4-FFF2-40B4-BE49-F238E27FC236}">
                <a16:creationId xmlns:a16="http://schemas.microsoft.com/office/drawing/2014/main" id="{041390AF-44DF-4F53-ADA7-DCE65AFDE916}"/>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5201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600364" y="3065664"/>
            <a:ext cx="10991272" cy="993726"/>
          </a:xfrm>
        </p:spPr>
        <p:txBody>
          <a:bodyPr/>
          <a:lstStyle/>
          <a:p>
            <a:pPr algn="ctr"/>
            <a:r>
              <a:rPr lang="fr-FR" dirty="0">
                <a:latin typeface="Arial" panose="020B0604020202020204" pitchFamily="34" charset="0"/>
                <a:cs typeface="Arial" panose="020B0604020202020204" pitchFamily="34" charset="0"/>
              </a:rPr>
              <a:t>Digital Ethics and Lifestyle</a:t>
            </a:r>
            <a:br>
              <a:rPr lang="fr-FR" dirty="0">
                <a:latin typeface="Arial" panose="020B0604020202020204" pitchFamily="34" charset="0"/>
                <a:cs typeface="Arial" panose="020B0604020202020204" pitchFamily="34" charset="0"/>
              </a:rPr>
            </a:br>
            <a:endParaRPr lang="fr-FR" dirty="0">
              <a:latin typeface="Arial" panose="020B0604020202020204" pitchFamily="34" charset="0"/>
              <a:cs typeface="Arial" panose="020B0604020202020204" pitchFamily="34" charset="0"/>
            </a:endParaRPr>
          </a:p>
        </p:txBody>
      </p:sp>
      <p:sp>
        <p:nvSpPr>
          <p:cNvPr id="2" name="Text Placeholder 1">
            <a:extLst>
              <a:ext uri="{FF2B5EF4-FFF2-40B4-BE49-F238E27FC236}">
                <a16:creationId xmlns:a16="http://schemas.microsoft.com/office/drawing/2014/main" id="{C791D738-1F0A-4850-99A9-8142E360EC6F}"/>
              </a:ext>
            </a:extLst>
          </p:cNvPr>
          <p:cNvSpPr>
            <a:spLocks noGrp="1"/>
          </p:cNvSpPr>
          <p:nvPr>
            <p:ph type="body" sz="quarter" idx="11"/>
          </p:nvPr>
        </p:nvSpPr>
        <p:spPr>
          <a:xfrm>
            <a:off x="600364" y="2143089"/>
            <a:ext cx="10991272" cy="618014"/>
          </a:xfrm>
        </p:spPr>
        <p:txBody>
          <a:bodyPr/>
          <a:lstStyle/>
          <a:p>
            <a:pPr algn="ctr"/>
            <a:r>
              <a:rPr lang="en-US" b="1" dirty="0"/>
              <a:t>Module 14</a:t>
            </a:r>
            <a:endParaRPr lang="en-IN" b="1" dirty="0"/>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a:xfrm>
            <a:off x="2926080" y="6419088"/>
            <a:ext cx="8859520" cy="365760"/>
          </a:xfrm>
        </p:spPr>
        <p:txBody>
          <a:bodyPr/>
          <a:lstStyle/>
          <a:p>
            <a:pPr lvl="0"/>
            <a:r>
              <a:rPr lang="en-US" sz="1000">
                <a:solidFill>
                  <a:srgbClr val="FFFFFF"/>
                </a:solidFill>
              </a:rPr>
              <a:t>Campbell/Ciampa/Clemens/Freund/Frydenberg/Hooper/Ruffolo/West, Technology for Success: Computer Concepts, 1st Edition. © 2020 Cengage. All Rights Reserved. May not be scanned, copied or duplicated, or posted to a publicly accessible website, in whole or in part.</a:t>
            </a:r>
            <a:endParaRPr lang="en-US" sz="1000" dirty="0">
              <a:solidFill>
                <a:srgbClr val="FFFFFF"/>
              </a:solidFill>
            </a:endParaRPr>
          </a:p>
        </p:txBody>
      </p:sp>
    </p:spTree>
    <p:extLst>
      <p:ext uri="{BB962C8B-B14F-4D97-AF65-F5344CB8AC3E}">
        <p14:creationId xmlns:p14="http://schemas.microsoft.com/office/powerpoint/2010/main" val="10282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Explain How to Create a Digital Wellness Plan </a:t>
            </a:r>
            <a:r>
              <a:rPr lang="en-US" sz="2400" b="0" dirty="0"/>
              <a:t>(1 of 2)</a:t>
            </a:r>
            <a:endParaRPr lang="en-US" dirty="0"/>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To prevent or reduce the physical effects of long-term technology use, follow these practices: </a:t>
            </a:r>
          </a:p>
          <a:p>
            <a:pPr lvl="1"/>
            <a:r>
              <a:rPr lang="en-US" dirty="0"/>
              <a:t>Take hourly breaks</a:t>
            </a:r>
          </a:p>
          <a:p>
            <a:pPr lvl="1"/>
            <a:r>
              <a:rPr lang="en-US" dirty="0"/>
              <a:t>Correct your posture</a:t>
            </a:r>
          </a:p>
          <a:p>
            <a:pPr lvl="1"/>
            <a:r>
              <a:rPr lang="en-US" dirty="0"/>
              <a:t>Don’t text and walk</a:t>
            </a:r>
          </a:p>
          <a:p>
            <a:pPr lvl="1"/>
            <a:r>
              <a:rPr lang="en-US" dirty="0"/>
              <a:t>Stand up while you work at your desk</a:t>
            </a:r>
          </a:p>
          <a:p>
            <a:pPr lvl="1"/>
            <a:r>
              <a:rPr lang="en-US" dirty="0"/>
              <a:t>Resist succumbing to a sedentary lifestyle</a:t>
            </a:r>
          </a:p>
        </p:txBody>
      </p:sp>
      <p:sp>
        <p:nvSpPr>
          <p:cNvPr id="4" name="Footer Placeholder 7">
            <a:extLst>
              <a:ext uri="{FF2B5EF4-FFF2-40B4-BE49-F238E27FC236}">
                <a16:creationId xmlns:a16="http://schemas.microsoft.com/office/drawing/2014/main" id="{F4BEF32D-DD81-453F-B06C-1441E0B362C2}"/>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564256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Explain How to Create a Digital Wellness Plan </a:t>
            </a:r>
            <a:r>
              <a:rPr lang="en-US" sz="2400" b="0" dirty="0"/>
              <a:t>(2 of 2)</a:t>
            </a:r>
            <a:endParaRPr lang="en-US" dirty="0"/>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To prevent or reduce the behavioral health effects of long-term technology use, follow these practices:</a:t>
            </a:r>
          </a:p>
          <a:p>
            <a:pPr lvl="1"/>
            <a:r>
              <a:rPr lang="en-US" dirty="0"/>
              <a:t>Take frequent breaks and consider a digital detox </a:t>
            </a:r>
          </a:p>
          <a:p>
            <a:pPr lvl="1"/>
            <a:r>
              <a:rPr lang="en-US" dirty="0"/>
              <a:t>Turn off devices at least an hour before bedtime </a:t>
            </a:r>
          </a:p>
          <a:p>
            <a:pPr lvl="1"/>
            <a:r>
              <a:rPr lang="en-US" dirty="0"/>
              <a:t>Use social media moderately</a:t>
            </a:r>
          </a:p>
          <a:p>
            <a:pPr lvl="1"/>
            <a:r>
              <a:rPr lang="en-US" dirty="0"/>
              <a:t>Restrict use of devices during social interactions</a:t>
            </a:r>
          </a:p>
          <a:p>
            <a:pPr lvl="1"/>
            <a:r>
              <a:rPr lang="en-US" dirty="0"/>
              <a:t>Safeguard your identity and privacy to avoid identity theft or invasions of privacy</a:t>
            </a:r>
          </a:p>
        </p:txBody>
      </p:sp>
      <p:sp>
        <p:nvSpPr>
          <p:cNvPr id="4" name="Footer Placeholder 7">
            <a:extLst>
              <a:ext uri="{FF2B5EF4-FFF2-40B4-BE49-F238E27FC236}">
                <a16:creationId xmlns:a16="http://schemas.microsoft.com/office/drawing/2014/main" id="{8E12087C-5714-4782-B5AE-576C39AF8913}"/>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6535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Identify Best Practices for Responsible Tech Disposal </a:t>
            </a:r>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Before you dispose of or recycle a device, store or back up data</a:t>
            </a:r>
          </a:p>
          <a:p>
            <a:pPr lvl="1"/>
            <a:r>
              <a:rPr lang="en-US" dirty="0"/>
              <a:t>Encrypt the device’s contents and reset the device to its factory settings</a:t>
            </a:r>
          </a:p>
          <a:p>
            <a:r>
              <a:rPr lang="en-US" dirty="0"/>
              <a:t>Three responsible methods for disposing of devices: </a:t>
            </a:r>
          </a:p>
          <a:p>
            <a:pPr lvl="1"/>
            <a:r>
              <a:rPr lang="en-US" dirty="0"/>
              <a:t>Take or send it to a recycling facility or designated drop-off center</a:t>
            </a:r>
          </a:p>
          <a:p>
            <a:pPr lvl="1"/>
            <a:r>
              <a:rPr lang="en-US" dirty="0"/>
              <a:t>Donate it to a charity, senior organization, homeless or domestic violence shelter, or other non-profit </a:t>
            </a:r>
          </a:p>
          <a:p>
            <a:pPr lvl="1"/>
            <a:r>
              <a:rPr lang="en-US" dirty="0"/>
              <a:t>Bring it to a technology store or firm</a:t>
            </a:r>
          </a:p>
        </p:txBody>
      </p:sp>
      <p:sp>
        <p:nvSpPr>
          <p:cNvPr id="4" name="Footer Placeholder 7">
            <a:extLst>
              <a:ext uri="{FF2B5EF4-FFF2-40B4-BE49-F238E27FC236}">
                <a16:creationId xmlns:a16="http://schemas.microsoft.com/office/drawing/2014/main" id="{C4AAF844-91BC-49E6-AA2E-86AFA4B58FA6}"/>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4313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Lesson Objectives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p:txBody>
          <a:bodyPr/>
          <a:lstStyle/>
          <a:p>
            <a:r>
              <a:rPr lang="en-US" dirty="0"/>
              <a:t>Describe legal and ethical responsibilities of a digital citizen </a:t>
            </a:r>
          </a:p>
          <a:p>
            <a:r>
              <a:rPr lang="en-US" dirty="0"/>
              <a:t>Explain how to be a responsible digital citizen</a:t>
            </a:r>
          </a:p>
          <a:p>
            <a:endParaRPr lang="en-US" dirty="0"/>
          </a:p>
        </p:txBody>
      </p:sp>
      <p:sp>
        <p:nvSpPr>
          <p:cNvPr id="6" name="Footer Placeholder 7">
            <a:extLst>
              <a:ext uri="{FF2B5EF4-FFF2-40B4-BE49-F238E27FC236}">
                <a16:creationId xmlns:a16="http://schemas.microsoft.com/office/drawing/2014/main" id="{6E270B08-0A21-4D62-A11A-ED76085AC999}"/>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Legal and Ethical Responsibilities of a Digital Citizen </a:t>
            </a:r>
            <a:r>
              <a:rPr lang="en-US" sz="2400" b="0" dirty="0"/>
              <a:t>(1 of 3)</a:t>
            </a:r>
            <a:endParaRPr lang="en-US" dirty="0"/>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How digital technology has revolutionized society </a:t>
            </a:r>
          </a:p>
          <a:p>
            <a:r>
              <a:rPr lang="en-US" dirty="0"/>
              <a:t>Characteristics of digital citizenship </a:t>
            </a:r>
          </a:p>
          <a:p>
            <a:r>
              <a:rPr lang="en-US" dirty="0"/>
              <a:t>Describe the legal, ethical, and moral issues caused by technology </a:t>
            </a:r>
          </a:p>
          <a:p>
            <a:r>
              <a:rPr lang="en-US" dirty="0"/>
              <a:t>Describe digital inclusion and the importance of digital access </a:t>
            </a:r>
          </a:p>
          <a:p>
            <a:r>
              <a:rPr lang="en-US" dirty="0"/>
              <a:t>Describe how to create online content without infringing on copyright protections </a:t>
            </a:r>
          </a:p>
        </p:txBody>
      </p:sp>
      <p:sp>
        <p:nvSpPr>
          <p:cNvPr id="4" name="Footer Placeholder 7">
            <a:extLst>
              <a:ext uri="{FF2B5EF4-FFF2-40B4-BE49-F238E27FC236}">
                <a16:creationId xmlns:a16="http://schemas.microsoft.com/office/drawing/2014/main" id="{860374B5-D878-4AF9-8D74-C27C2CFE986C}"/>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26464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Legal and Ethical Responsibilities of a Digital Citizen </a:t>
            </a:r>
            <a:r>
              <a:rPr lang="en-US" sz="2400" b="0" dirty="0"/>
              <a:t>(2 of 3)</a:t>
            </a:r>
            <a:endParaRPr lang="en-US" dirty="0"/>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Digital ethics is the set of legal and moral guidelines that govern the use of technology</a:t>
            </a:r>
          </a:p>
          <a:p>
            <a:pPr lvl="1"/>
            <a:r>
              <a:rPr lang="en-US" dirty="0"/>
              <a:t>A digital citizen is anyone who uses or interacts with technology at work or in daily life for productivity or entertainment</a:t>
            </a:r>
          </a:p>
          <a:p>
            <a:r>
              <a:rPr lang="en-US" dirty="0"/>
              <a:t>Many laws are being debated, revised, and passed to deal with how technology complicates problems </a:t>
            </a:r>
          </a:p>
          <a:p>
            <a:pPr lvl="1"/>
            <a:r>
              <a:rPr lang="en-US" dirty="0"/>
              <a:t>Distracted driving means driving a vehicle while focusing on other activities, typically involving an electronic device such as a cell phone</a:t>
            </a:r>
          </a:p>
        </p:txBody>
      </p:sp>
      <p:sp>
        <p:nvSpPr>
          <p:cNvPr id="4" name="Footer Placeholder 7">
            <a:extLst>
              <a:ext uri="{FF2B5EF4-FFF2-40B4-BE49-F238E27FC236}">
                <a16:creationId xmlns:a16="http://schemas.microsoft.com/office/drawing/2014/main" id="{34FB8A9A-E38B-4725-A682-9273E42F0850}"/>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5663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Legal and Ethical Responsibilities of a Digital Citizen </a:t>
            </a:r>
            <a:r>
              <a:rPr lang="en-US" sz="2400" b="0" dirty="0"/>
              <a:t>(3 of 3)</a:t>
            </a:r>
            <a:endParaRPr lang="en-US" dirty="0"/>
          </a:p>
        </p:txBody>
      </p:sp>
      <p:pic>
        <p:nvPicPr>
          <p:cNvPr id="8" name="Picture Placeholder 7" descr="Image displays questions to ask and tips for avoiding distracted driving.&#10;">
            <a:extLst>
              <a:ext uri="{FF2B5EF4-FFF2-40B4-BE49-F238E27FC236}">
                <a16:creationId xmlns:a16="http://schemas.microsoft.com/office/drawing/2014/main" id="{59B62DAF-8BE2-4CCD-904A-BCBF0155B162}"/>
              </a:ext>
            </a:extLst>
          </p:cNvPr>
          <p:cNvPicPr>
            <a:picLocks noGrp="1" noChangeAspect="1"/>
          </p:cNvPicPr>
          <p:nvPr>
            <p:ph type="pic" sz="quarter" idx="10"/>
          </p:nvPr>
        </p:nvPicPr>
        <p:blipFill rotWithShape="1">
          <a:blip r:embed="rId2"/>
          <a:srcRect l="-1256" t="-3883" r="-3129" b="-6425"/>
          <a:stretch/>
        </p:blipFill>
        <p:spPr>
          <a:xfrm>
            <a:off x="1589981" y="1619557"/>
            <a:ext cx="8732615" cy="4019243"/>
          </a:xfrm>
        </p:spPr>
      </p:pic>
      <p:sp>
        <p:nvSpPr>
          <p:cNvPr id="6" name="Text Placeholder 5">
            <a:extLst>
              <a:ext uri="{FF2B5EF4-FFF2-40B4-BE49-F238E27FC236}">
                <a16:creationId xmlns:a16="http://schemas.microsoft.com/office/drawing/2014/main" id="{258B614E-16E3-4F09-8686-783380717967}"/>
              </a:ext>
            </a:extLst>
          </p:cNvPr>
          <p:cNvSpPr>
            <a:spLocks noGrp="1"/>
          </p:cNvSpPr>
          <p:nvPr>
            <p:ph type="body" sz="quarter" idx="11"/>
          </p:nvPr>
        </p:nvSpPr>
        <p:spPr>
          <a:xfrm>
            <a:off x="3386667" y="5638800"/>
            <a:ext cx="5139245" cy="450543"/>
          </a:xfrm>
        </p:spPr>
        <p:txBody>
          <a:bodyPr/>
          <a:lstStyle/>
          <a:p>
            <a:r>
              <a:rPr lang="en-US" dirty="0"/>
              <a:t>Figure 14-2: Tips for avoiding distracted driving</a:t>
            </a:r>
          </a:p>
          <a:p>
            <a:endParaRPr lang="en-US" dirty="0"/>
          </a:p>
        </p:txBody>
      </p:sp>
      <p:sp>
        <p:nvSpPr>
          <p:cNvPr id="5" name="Footer Placeholder 7">
            <a:extLst>
              <a:ext uri="{FF2B5EF4-FFF2-40B4-BE49-F238E27FC236}">
                <a16:creationId xmlns:a16="http://schemas.microsoft.com/office/drawing/2014/main" id="{868A7B14-5758-4EF4-951A-89051DC66361}"/>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9006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How Digital Technology Has Revolutionized Society </a:t>
            </a:r>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You are likely to live a digital lifestyle, using a variety of technologies for work and play</a:t>
            </a:r>
          </a:p>
          <a:p>
            <a:pPr lvl="1"/>
            <a:r>
              <a:rPr lang="en-US" dirty="0"/>
              <a:t>Smartphones</a:t>
            </a:r>
          </a:p>
          <a:p>
            <a:pPr lvl="1"/>
            <a:r>
              <a:rPr lang="en-US" dirty="0"/>
              <a:t>Tablets</a:t>
            </a:r>
          </a:p>
          <a:p>
            <a:pPr lvl="1"/>
            <a:r>
              <a:rPr lang="en-US" dirty="0"/>
              <a:t>Laptops</a:t>
            </a:r>
          </a:p>
          <a:p>
            <a:pPr lvl="1"/>
            <a:r>
              <a:rPr lang="en-US" dirty="0"/>
              <a:t>Smart devices</a:t>
            </a:r>
          </a:p>
        </p:txBody>
      </p:sp>
      <p:sp>
        <p:nvSpPr>
          <p:cNvPr id="4" name="Footer Placeholder 7">
            <a:extLst>
              <a:ext uri="{FF2B5EF4-FFF2-40B4-BE49-F238E27FC236}">
                <a16:creationId xmlns:a16="http://schemas.microsoft.com/office/drawing/2014/main" id="{054144D2-AAF1-47E1-96A9-9D2360619D08}"/>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6035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Characteristics of Digital Citizenship </a:t>
            </a:r>
          </a:p>
        </p:txBody>
      </p:sp>
      <p:sp>
        <p:nvSpPr>
          <p:cNvPr id="3" name="Content Placeholder 2">
            <a:extLst>
              <a:ext uri="{FF2B5EF4-FFF2-40B4-BE49-F238E27FC236}">
                <a16:creationId xmlns:a16="http://schemas.microsoft.com/office/drawing/2014/main" id="{89094D63-D65E-4A12-B257-67FDD7FA82E8}"/>
              </a:ext>
            </a:extLst>
          </p:cNvPr>
          <p:cNvSpPr>
            <a:spLocks noGrp="1"/>
          </p:cNvSpPr>
          <p:nvPr>
            <p:ph sz="quarter" idx="16"/>
          </p:nvPr>
        </p:nvSpPr>
        <p:spPr/>
        <p:txBody>
          <a:bodyPr/>
          <a:lstStyle/>
          <a:p>
            <a:r>
              <a:rPr lang="en-US" dirty="0"/>
              <a:t>Digital literacy: having a current knowledge and understanding of technology and an ability to use it, combined with an awareness of commonly used technologies</a:t>
            </a:r>
          </a:p>
          <a:p>
            <a:pPr lvl="1"/>
            <a:r>
              <a:rPr lang="en-US" dirty="0"/>
              <a:t>Digital citizenship: ethical, legal, and productive use of technology</a:t>
            </a:r>
          </a:p>
          <a:p>
            <a:r>
              <a:rPr lang="en-US" dirty="0"/>
              <a:t>Acceptable use policy (AUP): document that lists guidelines and repercussions of use of the Internet and other digital company resources, including network storage, and email servers</a:t>
            </a:r>
          </a:p>
          <a:p>
            <a:pPr lvl="1"/>
            <a:r>
              <a:rPr lang="en-US" dirty="0"/>
              <a:t>Distributed in part to reduce an organization’s liability and to clarify what is and isn’t a fire-able offense</a:t>
            </a:r>
          </a:p>
          <a:p>
            <a:pPr lvl="1"/>
            <a:r>
              <a:rPr lang="en-US" dirty="0"/>
              <a:t>Includes code of conduct </a:t>
            </a:r>
          </a:p>
        </p:txBody>
      </p:sp>
      <p:sp>
        <p:nvSpPr>
          <p:cNvPr id="4" name="Footer Placeholder 7">
            <a:extLst>
              <a:ext uri="{FF2B5EF4-FFF2-40B4-BE49-F238E27FC236}">
                <a16:creationId xmlns:a16="http://schemas.microsoft.com/office/drawing/2014/main" id="{D48CD643-DC61-436C-BDB9-D4B58C4CF495}"/>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2919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92A1-7F8B-43DF-822E-03A76513867F}"/>
              </a:ext>
            </a:extLst>
          </p:cNvPr>
          <p:cNvSpPr>
            <a:spLocks noGrp="1"/>
          </p:cNvSpPr>
          <p:nvPr>
            <p:ph type="title"/>
          </p:nvPr>
        </p:nvSpPr>
        <p:spPr/>
        <p:txBody>
          <a:bodyPr/>
          <a:lstStyle/>
          <a:p>
            <a:r>
              <a:rPr lang="en-US" dirty="0"/>
              <a:t>Describe the Legal, Ethical, and Moral Issues Caused by Technology </a:t>
            </a:r>
          </a:p>
        </p:txBody>
      </p:sp>
      <p:pic>
        <p:nvPicPr>
          <p:cNvPr id="8" name="Picture Placeholder 7" descr="Image displays a diagram of questions to ask when analyzing your own use of technology.">
            <a:extLst>
              <a:ext uri="{FF2B5EF4-FFF2-40B4-BE49-F238E27FC236}">
                <a16:creationId xmlns:a16="http://schemas.microsoft.com/office/drawing/2014/main" id="{B3F08359-064A-4F33-88A7-C28FE7207D22}"/>
              </a:ext>
            </a:extLst>
          </p:cNvPr>
          <p:cNvPicPr>
            <a:picLocks noGrp="1" noChangeAspect="1"/>
          </p:cNvPicPr>
          <p:nvPr>
            <p:ph type="pic" sz="quarter" idx="11"/>
          </p:nvPr>
        </p:nvPicPr>
        <p:blipFill rotWithShape="1">
          <a:blip r:embed="rId2"/>
          <a:srcRect l="-188" t="-3518" r="-5260" b="-5611"/>
          <a:stretch/>
        </p:blipFill>
        <p:spPr>
          <a:xfrm>
            <a:off x="743576" y="1974412"/>
            <a:ext cx="7212117" cy="3572244"/>
          </a:xfrm>
        </p:spPr>
      </p:pic>
      <p:sp>
        <p:nvSpPr>
          <p:cNvPr id="3" name="Content Placeholder 2">
            <a:extLst>
              <a:ext uri="{FF2B5EF4-FFF2-40B4-BE49-F238E27FC236}">
                <a16:creationId xmlns:a16="http://schemas.microsoft.com/office/drawing/2014/main" id="{89094D63-D65E-4A12-B257-67FDD7FA82E8}"/>
              </a:ext>
            </a:extLst>
          </p:cNvPr>
          <p:cNvSpPr>
            <a:spLocks noGrp="1"/>
          </p:cNvSpPr>
          <p:nvPr>
            <p:ph type="body" sz="quarter" idx="12"/>
          </p:nvPr>
        </p:nvSpPr>
        <p:spPr>
          <a:xfrm>
            <a:off x="7955693" y="3349541"/>
            <a:ext cx="3976406" cy="1808163"/>
          </a:xfrm>
        </p:spPr>
        <p:txBody>
          <a:bodyPr/>
          <a:lstStyle/>
          <a:p>
            <a:r>
              <a:rPr lang="en-US" dirty="0"/>
              <a:t>Figure 14-6: There are many gray areas when determining how to use technology</a:t>
            </a:r>
          </a:p>
          <a:p>
            <a:endParaRPr lang="en-US" dirty="0"/>
          </a:p>
        </p:txBody>
      </p:sp>
      <p:sp>
        <p:nvSpPr>
          <p:cNvPr id="6" name="Text Placeholder 5">
            <a:extLst>
              <a:ext uri="{FF2B5EF4-FFF2-40B4-BE49-F238E27FC236}">
                <a16:creationId xmlns:a16="http://schemas.microsoft.com/office/drawing/2014/main" id="{A49C253C-A631-4FD7-90F0-9E622866659F}"/>
              </a:ext>
            </a:extLst>
          </p:cNvPr>
          <p:cNvSpPr>
            <a:spLocks noGrp="1"/>
          </p:cNvSpPr>
          <p:nvPr>
            <p:ph type="body" sz="quarter" idx="17"/>
          </p:nvPr>
        </p:nvSpPr>
        <p:spPr>
          <a:xfrm>
            <a:off x="743576" y="1450428"/>
            <a:ext cx="10711543" cy="1647039"/>
          </a:xfrm>
        </p:spPr>
        <p:txBody>
          <a:bodyPr/>
          <a:lstStyle/>
          <a:p>
            <a:r>
              <a:rPr lang="en-US" dirty="0"/>
              <a:t>Technology use can have legal, ethical, and moral consequences</a:t>
            </a:r>
          </a:p>
          <a:p>
            <a:endParaRPr lang="en-US" dirty="0"/>
          </a:p>
        </p:txBody>
      </p:sp>
      <p:sp>
        <p:nvSpPr>
          <p:cNvPr id="7" name="Footer Placeholder 7">
            <a:extLst>
              <a:ext uri="{FF2B5EF4-FFF2-40B4-BE49-F238E27FC236}">
                <a16:creationId xmlns:a16="http://schemas.microsoft.com/office/drawing/2014/main" id="{689169AF-080E-4E00-91E8-41C26E6DF2EA}"/>
              </a:ext>
            </a:extLst>
          </p:cNvPr>
          <p:cNvSpPr txBox="1">
            <a:spLocks/>
          </p:cNvSpPr>
          <p:nvPr/>
        </p:nvSpPr>
        <p:spPr>
          <a:xfrm>
            <a:off x="2662993" y="6388130"/>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4231526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Words>
  <Application>Microsoft Office PowerPoint</Application>
  <PresentationFormat>Widescreen</PresentationFormat>
  <Paragraphs>130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Helvetica</vt:lpstr>
      <vt:lpstr>LucidaGrande</vt:lpstr>
      <vt:lpstr>Open Sans</vt:lpstr>
      <vt:lpstr>Summer Font</vt:lpstr>
      <vt:lpstr>Office Theme</vt:lpstr>
      <vt:lpstr>Technology for Success: Computer Concepts</vt:lpstr>
      <vt:lpstr>Digital Ethics and Lifestyle </vt:lpstr>
      <vt:lpstr>Lesson Objectives</vt:lpstr>
      <vt:lpstr>Describe Legal and Ethical Responsibilities of a Digital Citizen (1 of 3)</vt:lpstr>
      <vt:lpstr>Describe Legal and Ethical Responsibilities of a Digital Citizen (2 of 3)</vt:lpstr>
      <vt:lpstr>Describe Legal and Ethical Responsibilities of a Digital Citizen (3 of 3)</vt:lpstr>
      <vt:lpstr>How Digital Technology Has Revolutionized Society </vt:lpstr>
      <vt:lpstr>Characteristics of Digital Citizenship </vt:lpstr>
      <vt:lpstr>Describe the Legal, Ethical, and Moral Issues Caused by Technology </vt:lpstr>
      <vt:lpstr>Describe Digital Inclusion and the Importance of Digital Access </vt:lpstr>
      <vt:lpstr>Describe How to Create Online Content without Infringing on Copyright Protections </vt:lpstr>
      <vt:lpstr>How to be a Responsible Digital Citizen (1 of 2)</vt:lpstr>
      <vt:lpstr>How to be a Responsible Digital Citizen (2 of 2)</vt:lpstr>
      <vt:lpstr>Recognize How to Cultivate a Polite Online Presence</vt:lpstr>
      <vt:lpstr>Describe What Makes an Online Source Reliable (1 of 2)</vt:lpstr>
      <vt:lpstr>Describe What Makes an Online Source Reliable (2 of 2)</vt:lpstr>
      <vt:lpstr>Describe How to Develop Accessible Online Content (1 of 2)</vt:lpstr>
      <vt:lpstr>Describe How to Develop Accessible Online Content (2 of 2)</vt:lpstr>
      <vt:lpstr>Identify Best Practices for Avoiding Risks Related to Digital Technology </vt:lpstr>
      <vt:lpstr>Explain How to Create a Digital Wellness Plan (1 of 2)</vt:lpstr>
      <vt:lpstr>Explain How to Create a Digital Wellness Plan (2 of 2)</vt:lpstr>
      <vt:lpstr>Identify Best Practices for Responsible Tech Disposal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2020-05-08T21:54:12Z</dcterms:created>
  <dcterms:modified xsi:type="dcterms:W3CDTF">2020-06-12T19:26:31Z</dcterms:modified>
</cp:coreProperties>
</file>