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8" autoAdjust="0"/>
  </p:normalViewPr>
  <p:slideViewPr>
    <p:cSldViewPr>
      <p:cViewPr varScale="1">
        <p:scale>
          <a:sx n="112" d="100"/>
          <a:sy n="112" d="100"/>
        </p:scale>
        <p:origin x="126" y="7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tens, Thomas" userId="6ccf6088-e46f-49b2-bbc0-73a1914e0bce" providerId="ADAL" clId="{C9E1B66F-6711-4E9F-B024-AA80D3C6CBFC}"/>
    <pc:docChg chg="modSld">
      <pc:chgData name="Bettens, Thomas" userId="6ccf6088-e46f-49b2-bbc0-73a1914e0bce" providerId="ADAL" clId="{C9E1B66F-6711-4E9F-B024-AA80D3C6CBFC}" dt="2023-01-09T00:38:24.486" v="12" actId="20577"/>
      <pc:docMkLst>
        <pc:docMk/>
      </pc:docMkLst>
      <pc:sldChg chg="modSp mod">
        <pc:chgData name="Bettens, Thomas" userId="6ccf6088-e46f-49b2-bbc0-73a1914e0bce" providerId="ADAL" clId="{C9E1B66F-6711-4E9F-B024-AA80D3C6CBFC}" dt="2023-01-09T00:38:24.486" v="12" actId="20577"/>
        <pc:sldMkLst>
          <pc:docMk/>
          <pc:sldMk cId="0" sldId="256"/>
        </pc:sldMkLst>
        <pc:spChg chg="mod">
          <ac:chgData name="Bettens, Thomas" userId="6ccf6088-e46f-49b2-bbc0-73a1914e0bce" providerId="ADAL" clId="{C9E1B66F-6711-4E9F-B024-AA80D3C6CBFC}" dt="2023-01-09T00:38:24.486" v="12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  <pc:docChgLst>
    <pc:chgData name="Bettens, Thomas" userId="6ccf6088-e46f-49b2-bbc0-73a1914e0bce" providerId="ADAL" clId="{D046C390-7773-4AD2-AB27-1178976EAADE}"/>
    <pc:docChg chg="modSld">
      <pc:chgData name="Bettens, Thomas" userId="6ccf6088-e46f-49b2-bbc0-73a1914e0bce" providerId="ADAL" clId="{D046C390-7773-4AD2-AB27-1178976EAADE}" dt="2021-08-25T16:23:25.228" v="3" actId="20577"/>
      <pc:docMkLst>
        <pc:docMk/>
      </pc:docMkLst>
      <pc:sldChg chg="modSp mod">
        <pc:chgData name="Bettens, Thomas" userId="6ccf6088-e46f-49b2-bbc0-73a1914e0bce" providerId="ADAL" clId="{D046C390-7773-4AD2-AB27-1178976EAADE}" dt="2021-08-25T16:23:25.228" v="3" actId="20577"/>
        <pc:sldMkLst>
          <pc:docMk/>
          <pc:sldMk cId="0" sldId="256"/>
        </pc:sldMkLst>
        <pc:spChg chg="mod">
          <ac:chgData name="Bettens, Thomas" userId="6ccf6088-e46f-49b2-bbc0-73a1914e0bce" providerId="ADAL" clId="{D046C390-7773-4AD2-AB27-1178976EAADE}" dt="2021-08-25T16:23:25.228" v="3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  <pc:docChgLst>
    <pc:chgData name="Bettens, Thomas" userId="6ccf6088-e46f-49b2-bbc0-73a1914e0bce" providerId="ADAL" clId="{B244279D-0CB8-4065-B761-8B550C5A1B7E}"/>
    <pc:docChg chg="custSel modSld">
      <pc:chgData name="Bettens, Thomas" userId="6ccf6088-e46f-49b2-bbc0-73a1914e0bce" providerId="ADAL" clId="{B244279D-0CB8-4065-B761-8B550C5A1B7E}" dt="2022-08-03T19:53:49.062" v="50" actId="20577"/>
      <pc:docMkLst>
        <pc:docMk/>
      </pc:docMkLst>
      <pc:sldChg chg="modSp mod">
        <pc:chgData name="Bettens, Thomas" userId="6ccf6088-e46f-49b2-bbc0-73a1914e0bce" providerId="ADAL" clId="{B244279D-0CB8-4065-B761-8B550C5A1B7E}" dt="2022-08-03T19:53:49.062" v="50" actId="20577"/>
        <pc:sldMkLst>
          <pc:docMk/>
          <pc:sldMk cId="0" sldId="256"/>
        </pc:sldMkLst>
        <pc:spChg chg="mod">
          <ac:chgData name="Bettens, Thomas" userId="6ccf6088-e46f-49b2-bbc0-73a1914e0bce" providerId="ADAL" clId="{B244279D-0CB8-4065-B761-8B550C5A1B7E}" dt="2022-08-03T19:53:49.062" v="50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Bettens, Thomas" userId="6ccf6088-e46f-49b2-bbc0-73a1914e0bce" providerId="ADAL" clId="{B244279D-0CB8-4065-B761-8B550C5A1B7E}" dt="2022-08-03T19:53:19.967" v="46" actId="20578"/>
        <pc:sldMkLst>
          <pc:docMk/>
          <pc:sldMk cId="2442739387" sldId="263"/>
        </pc:sldMkLst>
        <pc:spChg chg="mod">
          <ac:chgData name="Bettens, Thomas" userId="6ccf6088-e46f-49b2-bbc0-73a1914e0bce" providerId="ADAL" clId="{B244279D-0CB8-4065-B761-8B550C5A1B7E}" dt="2022-08-03T19:53:19.967" v="46" actId="20578"/>
          <ac:spMkLst>
            <pc:docMk/>
            <pc:sldMk cId="2442739387" sldId="263"/>
            <ac:spMk id="2" creationId="{B7696BD0-C836-45F6-90D4-437D6E261681}"/>
          </ac:spMkLst>
        </pc:spChg>
      </pc:sldChg>
    </pc:docChg>
  </pc:docChgLst>
  <pc:docChgLst>
    <pc:chgData name="Bettens, Thomas" userId="6ccf6088-e46f-49b2-bbc0-73a1914e0bce" providerId="ADAL" clId="{9DD1AA76-E7D5-4A43-B074-0EE9C88A341C}"/>
    <pc:docChg chg="modSld">
      <pc:chgData name="Bettens, Thomas" userId="6ccf6088-e46f-49b2-bbc0-73a1914e0bce" providerId="ADAL" clId="{9DD1AA76-E7D5-4A43-B074-0EE9C88A341C}" dt="2022-01-16T05:23:35.304" v="10" actId="20577"/>
      <pc:docMkLst>
        <pc:docMk/>
      </pc:docMkLst>
      <pc:sldChg chg="modSp mod">
        <pc:chgData name="Bettens, Thomas" userId="6ccf6088-e46f-49b2-bbc0-73a1914e0bce" providerId="ADAL" clId="{9DD1AA76-E7D5-4A43-B074-0EE9C88A341C}" dt="2022-01-16T05:23:35.304" v="10" actId="20577"/>
        <pc:sldMkLst>
          <pc:docMk/>
          <pc:sldMk cId="0" sldId="256"/>
        </pc:sldMkLst>
        <pc:spChg chg="mod">
          <ac:chgData name="Bettens, Thomas" userId="6ccf6088-e46f-49b2-bbc0-73a1914e0bce" providerId="ADAL" clId="{9DD1AA76-E7D5-4A43-B074-0EE9C88A341C}" dt="2022-01-16T05:23:35.304" v="10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C9C10-FD8A-44CA-ACAB-6E7AE76AA113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3940-9F79-4301-A01F-D70539381C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57D5C817-5CB5-4D4B-8472-4EF3EF55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5C441AB2-24EF-4E43-93BD-9941106F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6D10590-07B9-42B1-901B-4E1B4631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4CFDAA9-107F-4232-B20D-A0E3A6F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EE1951B-DFA2-43FD-BF44-F157063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71037A-8372-4472-9171-A7E73A7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7FCA453-A10A-40E8-A92F-71865152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ED0A4B9-DA78-4F3E-B5AF-C83A4627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3E4A870-38F0-4D9D-BE04-23509EBB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A7AE5A-9D19-4BD4-A40B-F7567CEB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3C1206A-B83F-4DD2-A813-1927AA11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EC709AB-9A0E-46D5-8ABF-51E98EA8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3065294-6EE7-4A6F-9F37-07F0C0C8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B9B2706-AA95-4353-9209-F4BF3988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5C17685-EB9C-4956-AC79-C9B7493C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7698AE-E8B6-4C83-B487-5EE7C42F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D857A7-4DC1-46CC-8E3C-BF674CF9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295F150-A8CC-419F-AE75-F29ABFD3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B95944-B447-4569-A654-D5AF2E87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A9C9CC-6120-4184-B8E8-85217CCB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6F4BEF8-D5F1-4372-B0B9-8E270830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DF55426-2421-4665-8C65-D2E62F6A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3B8BA7-80B7-44BE-A5F1-4D50C44F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2CF6FFA-5D08-49A2-97D4-DC9F3470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225D135-5E5F-48B9-8DA4-4FAF611E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945D37-78CD-4F46-A836-75724ABB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22A4F42-2F7C-497A-A0E9-4CC4BD2C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BF206A-D467-452A-A3A8-420487B9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BBC3C64-0649-4AB1-9FE5-D7BBF803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B3CC289-CCC4-4A43-A05D-A6D7D89F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AF7544-9B66-4F13-9A90-D2C323EF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6A91CB-B283-46A4-AC1B-5CB863C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3050"/>
            <a:ext cx="454448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7349067" cy="60515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1435103"/>
            <a:ext cx="4544486" cy="48894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C2B05E-291A-45F1-9936-61793CBC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C64CCE-55EE-49E6-AA1D-442240D5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2F91F-9F97-46FA-9DB7-7AA8E625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800600"/>
            <a:ext cx="1203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200" y="228600"/>
            <a:ext cx="12039600" cy="449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5367338"/>
            <a:ext cx="1203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D2031C-662B-4764-AEEC-8452A5FF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9AF8920-7957-4F3C-8A91-E0225DE6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0849E62-DAE9-4B4E-BA3B-240835FD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118872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17639"/>
            <a:ext cx="118872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1480FC-D435-48AD-B8C6-D6DB91A6BC64}"/>
              </a:ext>
            </a:extLst>
          </p:cNvPr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400800"/>
            <a:ext cx="4572000" cy="433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FDA57-4D11-4DAA-AC12-1B0C9E2C0F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0" b="14725"/>
          <a:stretch/>
        </p:blipFill>
        <p:spPr>
          <a:xfrm>
            <a:off x="76200" y="6400800"/>
            <a:ext cx="1921143" cy="4572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EDB1E34-50CF-4C2E-B855-6F6B1920C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05000" y="6356350"/>
            <a:ext cx="21336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3433483-A1DD-4BB8-8E16-0A6A46D90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BAB638-1BB6-4338-82CB-111A72CC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2600" y="6356350"/>
            <a:ext cx="27432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Bettens/Data_Structure_Implementation_Examples/blob/latest/Associative%20Containers%20Implementation%20Examples/BST-AVL.hpp" TargetMode="External"/><Relationship Id="rId2" Type="http://schemas.openxmlformats.org/officeDocument/2006/relationships/hyperlink" Target="https://github.com/TBettens/Data_Structure_Implementation_Examples/blob/latest/Sequence%20Container%20Implementation%20Examples/DoublyLinkedList/DoublyLinkedList_circular.hx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Bettens/Data_Structure_Implementation_Examples/blob/latest/Sequence%20Container%20Implementation%20Examples/SinglyLinkedList/SinglyLinkedList.h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Bettens/Data_Structure_Implementation_Examples/blob/latest/Student/Student.cpp" TargetMode="External"/><Relationship Id="rId2" Type="http://schemas.openxmlformats.org/officeDocument/2006/relationships/hyperlink" Target="https://github.com/TBettens/Data_Structure_Implementation_Examples/blob/latest/Student/Student.hp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Bettens/Data_Structure_Implementation_Examples/tree/latest/Container%20Adapter%20Implementation%20Examples" TargetMode="External"/><Relationship Id="rId5" Type="http://schemas.openxmlformats.org/officeDocument/2006/relationships/hyperlink" Target="https://github.com/TBettens/Data_Structure_Implementation_Examples/blob/latest/Sequence%20Container%20Implementation%20Examples/SinglyLinkedList/SinglyLinkedList_circular.hxx" TargetMode="External"/><Relationship Id="rId4" Type="http://schemas.openxmlformats.org/officeDocument/2006/relationships/hyperlink" Target="https://github.com/TBettens/Data_Structure_Implementation_Examples/blob/latest/Sequence%20Container%20Implementation%20Examples/SinglyLinkedList/SinglyLinkedList.h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Bettens/Data_Structure_Implementation_Examples/blob/latest/Associative%20Containers%20Implementation%20Examples/BST-AVL.hpp" TargetMode="External"/><Relationship Id="rId2" Type="http://schemas.openxmlformats.org/officeDocument/2006/relationships/hyperlink" Target="https://github.com/TBettens/Data_Structure_Implementation_Examples/blob/latest/Sequence%20Container%20Implementation%20Examples/Vector/Vector.hp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Bettens/Data_Structure_Implementation_Examples/blob/latest/Sequence%20Container%20Implementation%20Examples/Vector/Vector.hp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Bettens/Data_Structure_Implementation_Examples/blob/latest/Sequence%20Container%20Implementation%20Examples/Vector/Vector.hpp" TargetMode="External"/><Relationship Id="rId2" Type="http://schemas.openxmlformats.org/officeDocument/2006/relationships/hyperlink" Target="https://github.com/TBettens/Data_Structure_Implementation_Examples/blob/latest/Student/Student.h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131 –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25780"/>
            <a:ext cx="8534400" cy="1752600"/>
          </a:xfrm>
        </p:spPr>
        <p:txBody>
          <a:bodyPr/>
          <a:lstStyle/>
          <a:p>
            <a:r>
              <a:rPr lang="en-US" dirty="0"/>
              <a:t>Review and Level Setting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95600" y="45720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Professor T. L. Bettens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Spring 2023</a:t>
            </a:r>
          </a:p>
        </p:txBody>
      </p:sp>
      <p:pic>
        <p:nvPicPr>
          <p:cNvPr id="5" name="Picture 4" descr="cusf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2450" y="838200"/>
            <a:ext cx="3467100" cy="7810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343400" y="1828800"/>
            <a:ext cx="3429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696BD0-C836-45F6-90D4-437D6E26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and References </a:t>
            </a:r>
          </a:p>
          <a:p>
            <a:r>
              <a:rPr lang="en-US" dirty="0"/>
              <a:t>Move Semantics (</a:t>
            </a:r>
            <a:r>
              <a:rPr lang="en-US" dirty="0" err="1"/>
              <a:t>Rvales</a:t>
            </a:r>
            <a:r>
              <a:rPr lang="en-US" dirty="0"/>
              <a:t> and </a:t>
            </a:r>
            <a:r>
              <a:rPr lang="en-US" dirty="0" err="1"/>
              <a:t>Lvalues</a:t>
            </a:r>
            <a:r>
              <a:rPr lang="en-US" dirty="0"/>
              <a:t>)</a:t>
            </a:r>
          </a:p>
          <a:p>
            <a:r>
              <a:rPr lang="en-US" dirty="0"/>
              <a:t>Copy &amp; Move Construction and Assignment/Shallow vs Deep copy</a:t>
            </a:r>
          </a:p>
          <a:p>
            <a:r>
              <a:rPr lang="en-US" dirty="0"/>
              <a:t>Relational Operators</a:t>
            </a:r>
          </a:p>
          <a:p>
            <a:r>
              <a:rPr lang="en-US" dirty="0"/>
              <a:t>Interface vs Implementation</a:t>
            </a:r>
          </a:p>
          <a:p>
            <a:r>
              <a:rPr lang="en-US" dirty="0"/>
              <a:t>Template Classes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AB000-7EFD-48BA-B9C4-CE1E0BC8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715BA-CEDB-4F63-9FF2-DE0F3569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FF468-E88D-4960-A80A-DA644336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E19B83-341E-4835-84F6-67073F09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4273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C2A056-9275-47E3-8485-DED995909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11887200" cy="559276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</a:pPr>
            <a:r>
              <a:rPr lang="en-US" dirty="0"/>
              <a:t>Pointers are objects, they:</a:t>
            </a:r>
          </a:p>
          <a:p>
            <a:pPr lvl="1">
              <a:spcBef>
                <a:spcPts val="0"/>
              </a:spcBef>
            </a:pPr>
            <a:r>
              <a:rPr lang="en-US" dirty="0"/>
              <a:t>Hold data</a:t>
            </a:r>
          </a:p>
          <a:p>
            <a:pPr lvl="1">
              <a:spcBef>
                <a:spcPts val="0"/>
              </a:spcBef>
            </a:pPr>
            <a:r>
              <a:rPr lang="en-US" dirty="0"/>
              <a:t>Have lifespan</a:t>
            </a:r>
          </a:p>
          <a:p>
            <a:pPr lvl="1">
              <a:spcBef>
                <a:spcPts val="0"/>
              </a:spcBef>
            </a:pPr>
            <a:r>
              <a:rPr lang="en-US" dirty="0"/>
              <a:t>Have identity</a:t>
            </a:r>
          </a:p>
          <a:p>
            <a:pPr lvl="1">
              <a:spcBef>
                <a:spcPts val="0"/>
              </a:spcBef>
            </a:pPr>
            <a:r>
              <a:rPr lang="en-US" dirty="0"/>
              <a:t>Occupy memory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Raw Pointers</a:t>
            </a:r>
            <a:endParaRPr lang="en-US" dirty="0">
              <a:hlinkClick r:id="rId2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hlinkClick r:id="rId2"/>
              </a:rPr>
              <a:t>DoublyLinkedList&lt;T&gt;::Node 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DoublyLinkedList&lt;T&gt;::</a:t>
            </a:r>
            <a:r>
              <a:rPr lang="en-US" dirty="0" err="1">
                <a:hlinkClick r:id="rId2"/>
              </a:rPr>
              <a:t>PrivateMembers</a:t>
            </a:r>
            <a:endParaRPr lang="en-US" dirty="0"/>
          </a:p>
          <a:p>
            <a:pPr lvl="1">
              <a:spcBef>
                <a:spcPts val="1800"/>
              </a:spcBef>
            </a:pPr>
            <a:r>
              <a:rPr lang="en-US" b="0" i="0" dirty="0">
                <a:solidFill>
                  <a:srgbClr val="24292E"/>
                </a:solidFill>
                <a:effectLst/>
                <a:latin typeface="ui-monospace"/>
                <a:hlinkClick r:id="rId3"/>
              </a:rPr>
              <a:t>BinarySearchTree&lt;Key, Value&gt;::insert( </a:t>
            </a:r>
            <a:r>
              <a:rPr lang="en-US" b="0" i="0" dirty="0">
                <a:effectLst/>
                <a:latin typeface="ui-monospace"/>
                <a:hlinkClick r:id="rId3"/>
              </a:rPr>
              <a:t>const</a:t>
            </a:r>
            <a:r>
              <a:rPr lang="en-US" b="0" i="0" dirty="0">
                <a:solidFill>
                  <a:srgbClr val="24292E"/>
                </a:solidFill>
                <a:effectLst/>
                <a:latin typeface="ui-monospace"/>
                <a:hlinkClick r:id="rId3"/>
              </a:rPr>
              <a:t>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ui-monospace"/>
                <a:hlinkClick r:id="rId3"/>
              </a:rPr>
              <a:t>KeyValue_Pair</a:t>
            </a:r>
            <a:r>
              <a:rPr lang="en-US" b="0" i="0" dirty="0">
                <a:solidFill>
                  <a:srgbClr val="24292E"/>
                </a:solidFill>
                <a:effectLst/>
                <a:latin typeface="ui-monospace"/>
                <a:hlinkClick r:id="rId3"/>
              </a:rPr>
              <a:t> &amp; pair )</a:t>
            </a:r>
            <a:endParaRPr lang="en-US" b="0" i="0" dirty="0">
              <a:solidFill>
                <a:srgbClr val="24292E"/>
              </a:solidFill>
              <a:effectLst/>
              <a:latin typeface="ui-monospace"/>
            </a:endParaRPr>
          </a:p>
          <a:p>
            <a:pPr>
              <a:spcBef>
                <a:spcPts val="1800"/>
              </a:spcBef>
            </a:pPr>
            <a:endParaRPr lang="en-US" dirty="0">
              <a:solidFill>
                <a:srgbClr val="24292E"/>
              </a:solidFill>
              <a:latin typeface="ui-monospace"/>
            </a:endParaRP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24292E"/>
                </a:solidFill>
                <a:latin typeface="ui-monospace"/>
              </a:rPr>
              <a:t>Smart Pointers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4"/>
              </a:rPr>
              <a:t>SinglyLinkedList::self</a:t>
            </a:r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26052-9AFF-4EA6-A955-98E288EE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9C836-7A95-4882-903C-45791119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DF67F-6948-4BB7-A877-30AA251D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73F643-2557-4D3B-93A1-27E202E9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Pointers and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7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8BA352-0F6B-4006-A224-CE070E379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</a:t>
            </a:r>
            <a:r>
              <a:rPr lang="en-US" dirty="0">
                <a:hlinkClick r:id="rId2"/>
              </a:rPr>
              <a:t>Interface</a:t>
            </a:r>
            <a:r>
              <a:rPr lang="en-US" dirty="0"/>
              <a:t> vs 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3"/>
              </a:rPr>
              <a:t>Implementation</a:t>
            </a:r>
            <a:endParaRPr lang="en-US" sz="3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1"/>
            <a:r>
              <a:rPr lang="en-US" dirty="0">
                <a:latin typeface="+mj-lt"/>
                <a:ea typeface="+mj-ea"/>
                <a:cs typeface="+mj-cs"/>
              </a:rPr>
              <a:t>Header vs Source file</a:t>
            </a:r>
          </a:p>
          <a:p>
            <a:endParaRPr lang="en-US" dirty="0">
              <a:latin typeface="+mj-lt"/>
              <a:ea typeface="+mj-ea"/>
              <a:cs typeface="+mj-cs"/>
            </a:endParaRPr>
          </a:p>
          <a:p>
            <a:r>
              <a:rPr lang="en-US" dirty="0">
                <a:latin typeface="+mj-lt"/>
                <a:ea typeface="+mj-ea"/>
                <a:cs typeface="+mj-cs"/>
              </a:rPr>
              <a:t>Linked List </a:t>
            </a:r>
            <a:r>
              <a:rPr lang="en-US" dirty="0">
                <a:latin typeface="+mj-lt"/>
                <a:ea typeface="+mj-ea"/>
                <a:cs typeface="+mj-cs"/>
                <a:hlinkClick r:id="rId4"/>
              </a:rPr>
              <a:t>Interface</a:t>
            </a:r>
            <a:r>
              <a:rPr lang="en-US" dirty="0">
                <a:latin typeface="+mj-lt"/>
                <a:ea typeface="+mj-ea"/>
                <a:cs typeface="+mj-cs"/>
              </a:rPr>
              <a:t> vs </a:t>
            </a:r>
            <a:r>
              <a:rPr lang="en-US" dirty="0">
                <a:latin typeface="+mj-lt"/>
                <a:ea typeface="+mj-ea"/>
                <a:cs typeface="+mj-cs"/>
                <a:hlinkClick r:id="rId5"/>
              </a:rPr>
              <a:t>Implementation</a:t>
            </a:r>
            <a:endParaRPr lang="en-US" dirty="0">
              <a:latin typeface="+mj-lt"/>
              <a:ea typeface="+mj-ea"/>
              <a:cs typeface="+mj-cs"/>
            </a:endParaRPr>
          </a:p>
          <a:p>
            <a:endParaRPr lang="en-US" dirty="0">
              <a:latin typeface="+mj-lt"/>
              <a:ea typeface="+mj-ea"/>
              <a:cs typeface="+mj-cs"/>
            </a:endParaRPr>
          </a:p>
          <a:p>
            <a:r>
              <a:rPr lang="en-US" dirty="0">
                <a:latin typeface="+mj-lt"/>
                <a:ea typeface="+mj-ea"/>
                <a:cs typeface="+mj-cs"/>
              </a:rPr>
              <a:t>Multiple translation unit builds</a:t>
            </a:r>
          </a:p>
          <a:p>
            <a:pPr lvl="1"/>
            <a:r>
              <a:rPr lang="en-US" dirty="0">
                <a:latin typeface="+mj-lt"/>
                <a:ea typeface="+mj-ea"/>
                <a:cs typeface="+mj-cs"/>
              </a:rPr>
              <a:t>Many source files, and many </a:t>
            </a:r>
            <a:r>
              <a:rPr lang="en-US" dirty="0" err="1">
                <a:latin typeface="+mj-lt"/>
                <a:ea typeface="+mj-ea"/>
                <a:cs typeface="+mj-cs"/>
              </a:rPr>
              <a:t>many</a:t>
            </a:r>
            <a:r>
              <a:rPr lang="en-US" dirty="0">
                <a:latin typeface="+mj-lt"/>
                <a:ea typeface="+mj-ea"/>
                <a:cs typeface="+mj-cs"/>
              </a:rPr>
              <a:t> more shared header files</a:t>
            </a:r>
          </a:p>
          <a:p>
            <a:pPr lvl="1"/>
            <a:r>
              <a:rPr lang="en-US" dirty="0">
                <a:latin typeface="+mj-lt"/>
                <a:ea typeface="+mj-ea"/>
                <a:cs typeface="+mj-cs"/>
                <a:hlinkClick r:id="rId6"/>
              </a:rPr>
              <a:t>Stacks and Queues </a:t>
            </a:r>
            <a:r>
              <a:rPr lang="en-US" dirty="0">
                <a:latin typeface="+mj-lt"/>
                <a:ea typeface="+mj-ea"/>
                <a:cs typeface="+mj-cs"/>
              </a:rPr>
              <a:t>examples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160BB-C9B3-49CF-B542-EDEA56E8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B93FA-EB3D-41E3-B5C9-E6C17E01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80FE9-3677-4992-9EB3-437E05B9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EB73C0-569C-480C-9E4C-35C6B899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Interface vs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0EBEC1-1520-4CC6-9619-D42D7975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Vector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Binary Search Tree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DFCE4-5D3E-4FD3-A54D-97AB4EE8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E9E08-EABA-4D0C-8B4C-28B4D13F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F684B-1CE6-40E7-8D1A-5C73CE55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C67B4E-12A9-4B77-BA72-8ABAEBAC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Template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4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D8A814-9B47-4035-B39F-7195891D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Vector</a:t>
            </a:r>
            <a:endParaRPr lang="en-US" dirty="0"/>
          </a:p>
          <a:p>
            <a:pPr lvl="1"/>
            <a:r>
              <a:rPr lang="en-US" dirty="0"/>
              <a:t>Deep copy: </a:t>
            </a:r>
          </a:p>
          <a:p>
            <a:pPr lvl="2"/>
            <a:r>
              <a:rPr lang="en-US" dirty="0"/>
              <a:t>clone and own</a:t>
            </a:r>
          </a:p>
          <a:p>
            <a:pPr lvl="2"/>
            <a:r>
              <a:rPr lang="en-US" b="1" dirty="0"/>
              <a:t>Copy</a:t>
            </a:r>
            <a:r>
              <a:rPr lang="en-US" dirty="0"/>
              <a:t> constructor and assignment</a:t>
            </a:r>
          </a:p>
          <a:p>
            <a:pPr lvl="2"/>
            <a:r>
              <a:rPr lang="en-US" dirty="0"/>
              <a:t>Original is unchanged</a:t>
            </a:r>
          </a:p>
          <a:p>
            <a:pPr lvl="1"/>
            <a:r>
              <a:rPr lang="en-US" dirty="0"/>
              <a:t>Shallow copy</a:t>
            </a:r>
          </a:p>
          <a:p>
            <a:pPr lvl="2"/>
            <a:r>
              <a:rPr lang="en-US" dirty="0"/>
              <a:t>Pilfer and pirate</a:t>
            </a:r>
          </a:p>
          <a:p>
            <a:pPr lvl="2"/>
            <a:r>
              <a:rPr lang="en-US" dirty="0"/>
              <a:t>Move constructor and assignment</a:t>
            </a:r>
          </a:p>
          <a:p>
            <a:pPr lvl="2"/>
            <a:r>
              <a:rPr lang="en-US" dirty="0"/>
              <a:t>Original is completely wiped out (empty) but has valid state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3F3AA-1DF2-4724-A217-94E1F6E3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1C587-8CE2-4AA1-8926-F3E0471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419D9-A0E9-4532-A85B-1A53D88E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C38F49-0355-43A1-B9E9-9B09B06B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Copy &amp; Move Constructors and Assignment</a:t>
            </a:r>
            <a:b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Shallow vs Deep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7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D026C7-53B3-497C-B5A8-E22649DD3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5830"/>
            <a:ext cx="11887200" cy="4914900"/>
          </a:xfrm>
        </p:spPr>
        <p:txBody>
          <a:bodyPr>
            <a:normAutofit/>
          </a:bodyPr>
          <a:lstStyle/>
          <a:p>
            <a:r>
              <a:rPr lang="en-US" dirty="0"/>
              <a:t>C++20 completely changed approach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Defaulted example:  </a:t>
            </a:r>
            <a:r>
              <a:rPr lang="en-US" dirty="0">
                <a:hlinkClick r:id="rId2"/>
              </a:rPr>
              <a:t>Student</a:t>
            </a:r>
            <a:endParaRPr lang="en-US" dirty="0"/>
          </a:p>
          <a:p>
            <a:r>
              <a:rPr lang="en-US" dirty="0"/>
              <a:t>Implemented example: </a:t>
            </a:r>
            <a:r>
              <a:rPr lang="en-US" dirty="0">
                <a:hlinkClick r:id="rId3"/>
              </a:rPr>
              <a:t>Vector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EACFA-27B0-44DC-8E81-93735F1F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C1568-9DE3-4DA7-A675-42729370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54759-0C3A-4351-ABDF-110140B7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0C279C-5104-4AFE-9A9A-15D09CC9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Relational Operators</a:t>
            </a:r>
            <a:endParaRPr lang="en-US" dirty="0">
              <a:effectLst/>
            </a:endParaRPr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C8D54A8-D3FC-46DE-9D4D-079136EEA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23562"/>
              </p:ext>
            </p:extLst>
          </p:nvPr>
        </p:nvGraphicFramePr>
        <p:xfrm>
          <a:off x="609600" y="1417638"/>
          <a:ext cx="11430000" cy="192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15000">
                  <a:extLst>
                    <a:ext uri="{9D8B030D-6E8A-4147-A177-3AD203B41FA5}">
                      <a16:colId xmlns:a16="http://schemas.microsoft.com/office/drawing/2014/main" val="1130184109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423709142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Pre C++20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Post C++20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971804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2857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Non-member friend functions</a:t>
                      </a:r>
                    </a:p>
                    <a:p>
                      <a:pPr marL="2857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Coded operator== and operator&lt;, and delegated all others to these</a:t>
                      </a:r>
                    </a:p>
                    <a:p>
                      <a:pPr marL="2857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Must be manually added to interface and implemented in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Member functions</a:t>
                      </a:r>
                    </a:p>
                    <a:p>
                      <a:pPr marL="2857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Compiler rewrites relational expressions to achieve symmetry</a:t>
                      </a:r>
                    </a:p>
                    <a:p>
                      <a:pPr marL="2857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New Spaceship operator &lt;=&gt; introduced</a:t>
                      </a:r>
                    </a:p>
                    <a:p>
                      <a:pPr marL="2857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Now defaultable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436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14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308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ui-monospace</vt:lpstr>
      <vt:lpstr>Office Theme</vt:lpstr>
      <vt:lpstr>CPSC 131 – Data Structures</vt:lpstr>
      <vt:lpstr>Outline</vt:lpstr>
      <vt:lpstr>Pointers and References</vt:lpstr>
      <vt:lpstr>Interface vs Implementation</vt:lpstr>
      <vt:lpstr>Template Classes</vt:lpstr>
      <vt:lpstr>Copy &amp; Move Constructors and Assignment Shallow vs Deep copy</vt:lpstr>
      <vt:lpstr>Relational Operators </vt:lpstr>
    </vt:vector>
  </TitlesOfParts>
  <Company>California State University, Fullerton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Vu, Mishu</dc:creator>
  <cp:lastModifiedBy>Bettens, Thomas</cp:lastModifiedBy>
  <cp:revision>173</cp:revision>
  <cp:lastPrinted>2018-08-23T05:48:58Z</cp:lastPrinted>
  <dcterms:created xsi:type="dcterms:W3CDTF">2011-10-03T21:31:14Z</dcterms:created>
  <dcterms:modified xsi:type="dcterms:W3CDTF">2023-01-09T00:39:45Z</dcterms:modified>
</cp:coreProperties>
</file>