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sldIdLst>
    <p:sldId id="256" r:id="rId3"/>
    <p:sldId id="258" r:id="rId4"/>
    <p:sldId id="259" r:id="rId6"/>
    <p:sldId id="260" r:id="rId7"/>
    <p:sldId id="263" r:id="rId8"/>
    <p:sldId id="262" r:id="rId9"/>
    <p:sldId id="264" r:id="rId10"/>
    <p:sldId id="266" r:id="rId11"/>
    <p:sldId id="261" r:id="rId12"/>
    <p:sldId id="267" r:id="rId13"/>
    <p:sldId id="270" r:id="rId14"/>
    <p:sldId id="269"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9"/>
    <p:restoredTop sz="94659"/>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63A374-E257-BA40-8027-2F76366D0775}"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0A341E-1834-1A45-B594-3CD153D3973B}"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p:cNvSpPr>
            <a:spLocks noGrp="1"/>
          </p:cNvSpPr>
          <p:nvPr>
            <p:ph type="sldNum" sz="quarter" idx="5"/>
          </p:nvPr>
        </p:nvSpPr>
        <p:spPr/>
        <p:txBody>
          <a:bodyPr/>
          <a:lstStyle/>
          <a:p>
            <a:fld id="{7919DA09-95EA-445C-8C87-C274365D506A}" type="slidenum">
              <a:rPr lang="en-IN" smtClean="0"/>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p:cNvSpPr>
            <a:spLocks noGrp="1"/>
          </p:cNvSpPr>
          <p:nvPr>
            <p:ph type="sldNum" sz="quarter" idx="5"/>
          </p:nvPr>
        </p:nvSpPr>
        <p:spPr/>
        <p:txBody>
          <a:bodyPr/>
          <a:lstStyle/>
          <a:p>
            <a:fld id="{7919DA09-95EA-445C-8C87-C274365D506A}" type="slidenum">
              <a:rPr lang="en-IN" smtClean="0"/>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p:cNvSpPr>
            <a:spLocks noGrp="1"/>
          </p:cNvSpPr>
          <p:nvPr>
            <p:ph type="sldNum" sz="quarter" idx="5"/>
          </p:nvPr>
        </p:nvSpPr>
        <p:spPr/>
        <p:txBody>
          <a:bodyPr/>
          <a:lstStyle/>
          <a:p>
            <a:fld id="{7919DA09-95EA-445C-8C87-C274365D506A}" type="slidenum">
              <a:rPr lang="en-IN" smtClean="0"/>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p:cNvSpPr>
            <a:spLocks noGrp="1"/>
          </p:cNvSpPr>
          <p:nvPr>
            <p:ph type="sldNum" sz="quarter" idx="5"/>
          </p:nvPr>
        </p:nvSpPr>
        <p:spPr/>
        <p:txBody>
          <a:bodyPr/>
          <a:lstStyle/>
          <a:p>
            <a:fld id="{7919DA09-95EA-445C-8C87-C274365D506A}"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p:cNvSpPr>
            <a:spLocks noGrp="1"/>
          </p:cNvSpPr>
          <p:nvPr>
            <p:ph type="sldNum" sz="quarter" idx="5"/>
          </p:nvPr>
        </p:nvSpPr>
        <p:spPr/>
        <p:txBody>
          <a:bodyPr/>
          <a:lstStyle/>
          <a:p>
            <a:fld id="{7919DA09-95EA-445C-8C87-C274365D506A}" type="slidenum">
              <a:rPr lang="en-IN" smtClean="0"/>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p:cNvSpPr>
            <a:spLocks noGrp="1"/>
          </p:cNvSpPr>
          <p:nvPr>
            <p:ph type="sldNum" sz="quarter" idx="5"/>
          </p:nvPr>
        </p:nvSpPr>
        <p:spPr/>
        <p:txBody>
          <a:bodyPr/>
          <a:lstStyle/>
          <a:p>
            <a:fld id="{7919DA09-95EA-445C-8C87-C274365D506A}" type="slidenum">
              <a:rPr lang="en-IN" smtClean="0"/>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p:cNvSpPr>
            <a:spLocks noGrp="1"/>
          </p:cNvSpPr>
          <p:nvPr>
            <p:ph type="sldNum" sz="quarter" idx="5"/>
          </p:nvPr>
        </p:nvSpPr>
        <p:spPr/>
        <p:txBody>
          <a:bodyPr/>
          <a:lstStyle/>
          <a:p>
            <a:fld id="{7919DA09-95EA-445C-8C87-C274365D506A}" type="slidenum">
              <a:rPr lang="en-IN" smtClean="0"/>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p:cNvSpPr>
            <a:spLocks noGrp="1"/>
          </p:cNvSpPr>
          <p:nvPr>
            <p:ph type="sldNum" sz="quarter" idx="5"/>
          </p:nvPr>
        </p:nvSpPr>
        <p:spPr/>
        <p:txBody>
          <a:bodyPr/>
          <a:lstStyle/>
          <a:p>
            <a:fld id="{7919DA09-95EA-445C-8C87-C274365D506A}" type="slidenum">
              <a:rPr lang="en-IN" smtClean="0"/>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p:cNvSpPr>
            <a:spLocks noGrp="1"/>
          </p:cNvSpPr>
          <p:nvPr>
            <p:ph type="sldNum" sz="quarter" idx="5"/>
          </p:nvPr>
        </p:nvSpPr>
        <p:spPr/>
        <p:txBody>
          <a:bodyPr/>
          <a:lstStyle/>
          <a:p>
            <a:fld id="{7919DA09-95EA-445C-8C87-C274365D506A}" type="slidenum">
              <a:rPr lang="en-IN" smtClean="0"/>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p:cNvSpPr>
            <a:spLocks noGrp="1"/>
          </p:cNvSpPr>
          <p:nvPr>
            <p:ph type="sldNum" sz="quarter" idx="5"/>
          </p:nvPr>
        </p:nvSpPr>
        <p:spPr/>
        <p:txBody>
          <a:bodyPr/>
          <a:lstStyle/>
          <a:p>
            <a:fld id="{7919DA09-95EA-445C-8C87-C274365D506A}" type="slidenum">
              <a:rPr lang="en-IN" smtClean="0"/>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p:cNvSpPr>
            <a:spLocks noGrp="1"/>
          </p:cNvSpPr>
          <p:nvPr>
            <p:ph type="sldNum" sz="quarter" idx="5"/>
          </p:nvPr>
        </p:nvSpPr>
        <p:spPr/>
        <p:txBody>
          <a:bodyPr/>
          <a:lstStyle/>
          <a:p>
            <a:fld id="{7919DA09-95EA-445C-8C87-C274365D506A}" type="slidenum">
              <a:rPr lang="en-IN" smtClean="0"/>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p:cNvSpPr>
            <a:spLocks noGrp="1"/>
          </p:cNvSpPr>
          <p:nvPr>
            <p:ph type="sldNum" sz="quarter" idx="5"/>
          </p:nvPr>
        </p:nvSpPr>
        <p:spPr/>
        <p:txBody>
          <a:bodyPr/>
          <a:lstStyle/>
          <a:p>
            <a:fld id="{7919DA09-95EA-445C-8C87-C274365D506A}"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CCD0576A-07DB-3B46-AC99-97A70AE2395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EAFB7-D942-8C40-850B-F7A53EC532F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CCD0576A-07DB-3B46-AC99-97A70AE2395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EAFB7-D942-8C40-850B-F7A53EC532F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CCD0576A-07DB-3B46-AC99-97A70AE2395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EAFB7-D942-8C40-850B-F7A53EC532F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CCD0576A-07DB-3B46-AC99-97A70AE2395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EAFB7-D942-8C40-850B-F7A53EC532FC}"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CCD0576A-07DB-3B46-AC99-97A70AE2395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EAFB7-D942-8C40-850B-F7A53EC532F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Date Placeholder 4"/>
          <p:cNvSpPr>
            <a:spLocks noGrp="1"/>
          </p:cNvSpPr>
          <p:nvPr>
            <p:ph type="dt" sz="half" idx="10"/>
          </p:nvPr>
        </p:nvSpPr>
        <p:spPr/>
        <p:txBody>
          <a:bodyPr/>
          <a:lstStyle/>
          <a:p>
            <a:fld id="{CCD0576A-07DB-3B46-AC99-97A70AE2395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EAFB7-D942-8C40-850B-F7A53EC532F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7" name="Date Placeholder 6"/>
          <p:cNvSpPr>
            <a:spLocks noGrp="1"/>
          </p:cNvSpPr>
          <p:nvPr>
            <p:ph type="dt" sz="half" idx="10"/>
          </p:nvPr>
        </p:nvSpPr>
        <p:spPr/>
        <p:txBody>
          <a:bodyPr/>
          <a:lstStyle/>
          <a:p>
            <a:fld id="{CCD0576A-07DB-3B46-AC99-97A70AE23956}"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5EAFB7-D942-8C40-850B-F7A53EC532F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CCD0576A-07DB-3B46-AC99-97A70AE23956}"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5EAFB7-D942-8C40-850B-F7A53EC532F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D0576A-07DB-3B46-AC99-97A70AE23956}"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5EAFB7-D942-8C40-850B-F7A53EC532F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CCD0576A-07DB-3B46-AC99-97A70AE2395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EAFB7-D942-8C40-850B-F7A53EC532F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CCD0576A-07DB-3B46-AC99-97A70AE2395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EAFB7-D942-8C40-850B-F7A53EC532F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CD0576A-07DB-3B46-AC99-97A70AE23956}"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5EAFB7-D942-8C40-850B-F7A53EC532FC}"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12619"/>
            <a:ext cx="9144000" cy="1790891"/>
          </a:xfrm>
        </p:spPr>
        <p:txBody>
          <a:bodyPr>
            <a:normAutofit/>
          </a:bodyPr>
          <a:lstStyle/>
          <a:p>
            <a:r>
              <a:rPr lang="en-US" sz="4400" b="1" dirty="0">
                <a:latin typeface="Times New Roman" panose="02020603050405020304" pitchFamily="18" charset="0"/>
                <a:cs typeface="Times New Roman" panose="02020603050405020304" pitchFamily="18" charset="0"/>
              </a:rPr>
              <a:t>Mini Project (KCA353)</a:t>
            </a:r>
            <a:br>
              <a:rPr lang="en-IN" sz="2400" b="1" dirty="0">
                <a:latin typeface="Times New Roman" panose="02020603050405020304" pitchFamily="18" charset="0"/>
                <a:cs typeface="Times New Roman" panose="02020603050405020304" pitchFamily="18" charset="0"/>
              </a:rPr>
            </a:br>
            <a:r>
              <a:rPr lang="en-IN" sz="3500" b="1" dirty="0">
                <a:latin typeface="Times New Roman" panose="02020603050405020304" pitchFamily="18" charset="0"/>
                <a:cs typeface="Times New Roman" panose="02020603050405020304" pitchFamily="18" charset="0"/>
              </a:rPr>
              <a:t>Odd Semester</a:t>
            </a:r>
            <a:br>
              <a:rPr lang="en-IN" sz="3500" b="1" dirty="0">
                <a:latin typeface="Times New Roman" panose="02020603050405020304" pitchFamily="18" charset="0"/>
                <a:cs typeface="Times New Roman" panose="02020603050405020304" pitchFamily="18" charset="0"/>
              </a:rPr>
            </a:br>
            <a:r>
              <a:rPr lang="en-IN" sz="3500" b="1" dirty="0">
                <a:latin typeface="Times New Roman" panose="02020603050405020304" pitchFamily="18" charset="0"/>
                <a:cs typeface="Times New Roman" panose="02020603050405020304" pitchFamily="18" charset="0"/>
              </a:rPr>
              <a:t>Session 2024-25</a:t>
            </a:r>
            <a:endParaRPr lang="en-US" sz="35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872173" y="3934645"/>
            <a:ext cx="10286999" cy="2008949"/>
          </a:xfrm>
        </p:spPr>
        <p:txBody>
          <a:bodyPr>
            <a:normAutofit fontScale="92500" lnSpcReduction="20000"/>
          </a:bodyPr>
          <a:lstStyle/>
          <a:p>
            <a:r>
              <a:rPr lang="en-US" sz="2595" b="1" dirty="0" err="1">
                <a:latin typeface="Times New Roman" panose="02020603050405020304" pitchFamily="18" charset="0"/>
                <a:cs typeface="Times New Roman" panose="02020603050405020304" pitchFamily="18" charset="0"/>
              </a:rPr>
              <a:t>Bquick</a:t>
            </a:r>
            <a:endParaRPr lang="en-US" sz="2595"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Upasana Chaudhary      2300290140197</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Tanu                               </a:t>
            </a:r>
            <a:r>
              <a:rPr lang="en-IN" altLang="en-US"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2300290140191</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Sunny Kushwaha          2300290140089</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Sneha Rani                        2300290140184</a:t>
            </a:r>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sp>
        <p:nvSpPr>
          <p:cNvPr id="4" name="Subtitle 2"/>
          <p:cNvSpPr txBox="1"/>
          <p:nvPr/>
        </p:nvSpPr>
        <p:spPr>
          <a:xfrm>
            <a:off x="1524000" y="4782598"/>
            <a:ext cx="9144000" cy="7626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Subtitle 2"/>
          <p:cNvSpPr txBox="1"/>
          <p:nvPr/>
        </p:nvSpPr>
        <p:spPr>
          <a:xfrm>
            <a:off x="9156700" y="5634038"/>
            <a:ext cx="3035300" cy="1223962"/>
          </a:xfrm>
          <a:prstGeom prst="rect">
            <a:avLst/>
          </a:prstGeom>
        </p:spPr>
        <p:txBody>
          <a:bodyPr vert="horz" lIns="91440" tIns="45720" rIns="91440" bIns="45720" rtlCol="0">
            <a:normAutofit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IN" b="1" u="sng" dirty="0">
                <a:latin typeface="Times New Roman" panose="02020603050405020304" pitchFamily="18" charset="0"/>
                <a:cs typeface="Times New Roman" panose="02020603050405020304" pitchFamily="18" charset="0"/>
              </a:rPr>
              <a:t>Project Supervisor:</a:t>
            </a:r>
            <a:endParaRPr lang="en-IN" b="1" u="sng" dirty="0">
              <a:latin typeface="Times New Roman" panose="02020603050405020304" pitchFamily="18" charset="0"/>
              <a:cs typeface="Times New Roman" panose="02020603050405020304" pitchFamily="18" charset="0"/>
            </a:endParaRPr>
          </a:p>
          <a:p>
            <a:pPr algn="just"/>
            <a:r>
              <a:rPr lang="en-IN" dirty="0">
                <a:solidFill>
                  <a:srgbClr val="FF0000"/>
                </a:solidFill>
                <a:latin typeface="Times New Roman" panose="02020603050405020304" pitchFamily="18" charset="0"/>
                <a:cs typeface="Times New Roman" panose="02020603050405020304" pitchFamily="18" charset="0"/>
              </a:rPr>
              <a:t>Mr. Amit Kumar </a:t>
            </a:r>
            <a:endParaRPr lang="en-IN" dirty="0">
              <a:solidFill>
                <a:srgbClr val="FF0000"/>
              </a:solidFill>
              <a:latin typeface="Times New Roman" panose="02020603050405020304" pitchFamily="18" charset="0"/>
              <a:cs typeface="Times New Roman" panose="02020603050405020304" pitchFamily="18" charset="0"/>
            </a:endParaRPr>
          </a:p>
          <a:p>
            <a:pPr algn="just"/>
            <a:r>
              <a:rPr lang="en-IN" dirty="0">
                <a:solidFill>
                  <a:srgbClr val="FF0000"/>
                </a:solidFill>
                <a:latin typeface="Times New Roman" panose="02020603050405020304" pitchFamily="18" charset="0"/>
                <a:cs typeface="Times New Roman" panose="02020603050405020304" pitchFamily="18" charset="0"/>
              </a:rPr>
              <a:t>Ass. </a:t>
            </a:r>
            <a:r>
              <a:rPr lang="en-IN" sz="2000" dirty="0">
                <a:solidFill>
                  <a:srgbClr val="FF0000"/>
                </a:solidFill>
                <a:latin typeface="Times New Roman" panose="02020603050405020304" pitchFamily="18" charset="0"/>
                <a:cs typeface="Times New Roman" panose="02020603050405020304" pitchFamily="18" charset="0"/>
              </a:rPr>
              <a:t>Professor</a:t>
            </a:r>
            <a:endParaRPr lang="en-IN" dirty="0">
              <a:solidFill>
                <a:srgbClr val="FF0000"/>
              </a:solidFill>
              <a:latin typeface="Times New Roman" panose="02020603050405020304" pitchFamily="18" charset="0"/>
              <a:cs typeface="Times New Roman" panose="02020603050405020304" pitchFamily="18" charset="0"/>
            </a:endParaRPr>
          </a:p>
          <a:p>
            <a:pPr algn="just"/>
            <a:endParaRPr lang="en-IN" b="1" u="sng"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1"/>
          <a:stretch>
            <a:fillRect/>
          </a:stretch>
        </p:blipFill>
        <p:spPr>
          <a:xfrm>
            <a:off x="0" y="62200"/>
            <a:ext cx="12192000" cy="13844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Workflow/Gantt Chart</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4" name="Content Placeholder 3"/>
          <p:cNvPicPr>
            <a:picLocks noGrp="1" noChangeAspect="1"/>
          </p:cNvPicPr>
          <p:nvPr>
            <p:ph idx="1"/>
          </p:nvPr>
        </p:nvPicPr>
        <p:blipFill>
          <a:blip r:embed="rId1"/>
          <a:srcRect t="1872" b="36664"/>
          <a:stretch>
            <a:fillRect/>
          </a:stretch>
        </p:blipFill>
        <p:spPr>
          <a:xfrm>
            <a:off x="2530953" y="1242488"/>
            <a:ext cx="7081133" cy="5615511"/>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Modules (Contd.)</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Rounded Corners 2"/>
          <p:cNvSpPr/>
          <p:nvPr/>
        </p:nvSpPr>
        <p:spPr>
          <a:xfrm>
            <a:off x="1453241" y="4960283"/>
            <a:ext cx="3864430" cy="72206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4" name="Rectangle: Rounded Corners 3"/>
          <p:cNvSpPr/>
          <p:nvPr/>
        </p:nvSpPr>
        <p:spPr>
          <a:xfrm>
            <a:off x="6874331" y="4960284"/>
            <a:ext cx="3766456" cy="722059"/>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b="1">
              <a:ln w="6600">
                <a:solidFill>
                  <a:schemeClr val="accent2"/>
                </a:solidFill>
                <a:prstDash val="solid"/>
              </a:ln>
              <a:solidFill>
                <a:srgbClr val="FFFFFF"/>
              </a:solidFill>
              <a:effectLst>
                <a:outerShdw dist="38100" dir="2700000" algn="tl" rotWithShape="0">
                  <a:schemeClr val="accent2"/>
                </a:outerShdw>
              </a:effectLst>
            </a:endParaRPr>
          </a:p>
        </p:txBody>
      </p:sp>
      <p:sp>
        <p:nvSpPr>
          <p:cNvPr id="6" name="TextBox 5"/>
          <p:cNvSpPr txBox="1"/>
          <p:nvPr/>
        </p:nvSpPr>
        <p:spPr>
          <a:xfrm>
            <a:off x="1654626" y="5090479"/>
            <a:ext cx="3461659" cy="461665"/>
          </a:xfrm>
          <a:prstGeom prst="rect">
            <a:avLst/>
          </a:prstGeom>
          <a:noFill/>
        </p:spPr>
        <p:txBody>
          <a:bodyPr wrap="square" rtlCol="0">
            <a:spAutoFit/>
          </a:bodyPr>
          <a:lstStyle/>
          <a:p>
            <a:r>
              <a:rPr lang="en-US" sz="2400" b="1" dirty="0"/>
              <a:t>Login/ Sign up Module</a:t>
            </a:r>
            <a:endParaRPr lang="en-IN" sz="2400" b="1" dirty="0"/>
          </a:p>
        </p:txBody>
      </p:sp>
      <p:sp>
        <p:nvSpPr>
          <p:cNvPr id="8" name="TextBox 7"/>
          <p:cNvSpPr txBox="1"/>
          <p:nvPr/>
        </p:nvSpPr>
        <p:spPr>
          <a:xfrm>
            <a:off x="7685312" y="5090480"/>
            <a:ext cx="2754088" cy="461665"/>
          </a:xfrm>
          <a:prstGeom prst="rect">
            <a:avLst/>
          </a:prstGeom>
          <a:noFill/>
        </p:spPr>
        <p:txBody>
          <a:bodyPr wrap="square" rtlCol="0">
            <a:spAutoFit/>
          </a:bodyPr>
          <a:lstStyle/>
          <a:p>
            <a:r>
              <a:rPr lang="en-US" sz="2400" b="1" dirty="0"/>
              <a:t>Payment Module</a:t>
            </a:r>
            <a:endParaRPr lang="en-IN" sz="2400" b="1" dirty="0"/>
          </a:p>
        </p:txBody>
      </p:sp>
      <p:pic>
        <p:nvPicPr>
          <p:cNvPr id="10" name="Picture 9"/>
          <p:cNvPicPr>
            <a:picLocks noChangeAspect="1"/>
          </p:cNvPicPr>
          <p:nvPr/>
        </p:nvPicPr>
        <p:blipFill>
          <a:blip r:embed="rId1"/>
          <a:stretch>
            <a:fillRect/>
          </a:stretch>
        </p:blipFill>
        <p:spPr>
          <a:xfrm>
            <a:off x="1785255" y="1776020"/>
            <a:ext cx="2819402" cy="2819402"/>
          </a:xfrm>
          <a:prstGeom prst="rect">
            <a:avLst/>
          </a:prstGeom>
        </p:spPr>
      </p:pic>
      <p:pic>
        <p:nvPicPr>
          <p:cNvPr id="12" name="Picture 11"/>
          <p:cNvPicPr>
            <a:picLocks noChangeAspect="1"/>
          </p:cNvPicPr>
          <p:nvPr/>
        </p:nvPicPr>
        <p:blipFill>
          <a:blip r:embed="rId2"/>
          <a:stretch>
            <a:fillRect/>
          </a:stretch>
        </p:blipFill>
        <p:spPr>
          <a:xfrm>
            <a:off x="7385958" y="1776644"/>
            <a:ext cx="3053442" cy="305344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Reports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1"/>
          <p:cNvSpPr>
            <a:spLocks noGrp="1" noChangeArrowheads="1"/>
          </p:cNvSpPr>
          <p:nvPr>
            <p:ph idx="1"/>
          </p:nvPr>
        </p:nvSpPr>
        <p:spPr bwMode="auto">
          <a:xfrm>
            <a:off x="838200" y="1662192"/>
            <a:ext cx="9720263" cy="46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Arial" panose="020B0604020202020204" pitchFamily="34" charset="0"/>
              </a:rPr>
              <a:t>Order Summary Report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2000" dirty="0">
                <a:latin typeface="Arial" panose="020B0604020202020204" pitchFamily="34" charset="0"/>
              </a:rPr>
              <a:t>   Breakdown of pickup vs delivery orders</a:t>
            </a:r>
            <a:endParaRPr lang="en-US" altLang="en-US" sz="20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2000" dirty="0">
                <a:latin typeface="Arial" panose="020B0604020202020204" pitchFamily="34" charset="0"/>
              </a:rPr>
              <a:t>   Peak order times during the day</a:t>
            </a:r>
            <a:endParaRPr lang="en-US" altLang="en-US" sz="2000" dirty="0">
              <a:latin typeface="Arial" panose="020B0604020202020204" pitchFamily="34" charset="0"/>
            </a:endParaRPr>
          </a:p>
          <a:p>
            <a:pPr marL="0" lvl="0" indent="0" eaLnBrk="0" fontAlgn="base" hangingPunct="0">
              <a:lnSpc>
                <a:spcPct val="100000"/>
              </a:lnSpc>
              <a:spcBef>
                <a:spcPct val="0"/>
              </a:spcBef>
              <a:spcAft>
                <a:spcPct val="0"/>
              </a:spcAft>
              <a:buNone/>
            </a:pPr>
            <a:endParaRPr lang="en-US" altLang="en-US" sz="2000" dirty="0">
              <a:latin typeface="Arial" panose="020B0604020202020204" pitchFamily="34" charset="0"/>
            </a:endParaRPr>
          </a:p>
          <a:p>
            <a:pPr lvl="0" eaLnBrk="0" fontAlgn="base" hangingPunct="0">
              <a:lnSpc>
                <a:spcPct val="100000"/>
              </a:lnSpc>
              <a:spcBef>
                <a:spcPct val="0"/>
              </a:spcBef>
              <a:spcAft>
                <a:spcPct val="0"/>
              </a:spcAft>
              <a:buFont typeface="Wingdings" panose="05000000000000000000" pitchFamily="2" charset="2"/>
              <a:buChar char="Ø"/>
            </a:pPr>
            <a:r>
              <a:rPr lang="en-US" altLang="en-US" sz="2000" b="1" dirty="0">
                <a:latin typeface="Arial" panose="020B0604020202020204" pitchFamily="34" charset="0"/>
              </a:rPr>
              <a:t>Customer Activity Report</a:t>
            </a:r>
            <a:endParaRPr lang="en-US" altLang="en-US" sz="20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2000" dirty="0">
                <a:latin typeface="Arial" panose="020B0604020202020204" pitchFamily="34" charset="0"/>
              </a:rPr>
              <a:t>   New customer registrations</a:t>
            </a:r>
            <a:endParaRPr lang="en-US" altLang="en-US" sz="20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2000" dirty="0">
                <a:latin typeface="Arial" panose="020B0604020202020204" pitchFamily="34" charset="0"/>
              </a:rPr>
              <a:t>   Repeat customer statistics</a:t>
            </a:r>
            <a:endParaRPr lang="en-US" altLang="en-US" sz="20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2000" dirty="0">
                <a:latin typeface="Arial" panose="020B0604020202020204" pitchFamily="34" charset="0"/>
              </a:rPr>
              <a:t>   Most frequent order items</a:t>
            </a:r>
            <a:endParaRPr lang="en-US" altLang="en-US" sz="2000" dirty="0">
              <a:latin typeface="Arial" panose="020B0604020202020204" pitchFamily="34" charset="0"/>
            </a:endParaRPr>
          </a:p>
          <a:p>
            <a:pPr marL="0" lvl="0" indent="0" eaLnBrk="0" fontAlgn="base" hangingPunct="0">
              <a:lnSpc>
                <a:spcPct val="100000"/>
              </a:lnSpc>
              <a:spcBef>
                <a:spcPct val="0"/>
              </a:spcBef>
              <a:spcAft>
                <a:spcPct val="0"/>
              </a:spcAft>
              <a:buNone/>
            </a:pPr>
            <a:endParaRPr lang="en-US" altLang="en-US" sz="2000" dirty="0">
              <a:latin typeface="Arial" panose="020B0604020202020204" pitchFamily="34" charset="0"/>
            </a:endParaRPr>
          </a:p>
          <a:p>
            <a:pPr lvl="0" eaLnBrk="0" fontAlgn="base" hangingPunct="0">
              <a:lnSpc>
                <a:spcPct val="100000"/>
              </a:lnSpc>
              <a:spcBef>
                <a:spcPct val="0"/>
              </a:spcBef>
              <a:spcAft>
                <a:spcPct val="0"/>
              </a:spcAft>
              <a:buFont typeface="Wingdings" panose="05000000000000000000" pitchFamily="2" charset="2"/>
              <a:buChar char="Ø"/>
            </a:pPr>
            <a:r>
              <a:rPr lang="en-US" altLang="en-US" sz="2000" b="1" dirty="0">
                <a:latin typeface="Arial" panose="020B0604020202020204" pitchFamily="34" charset="0"/>
              </a:rPr>
              <a:t>Sales Report</a:t>
            </a:r>
            <a:endParaRPr lang="en-US" altLang="en-US" sz="20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2000" dirty="0">
                <a:latin typeface="Arial" panose="020B0604020202020204" pitchFamily="34" charset="0"/>
              </a:rPr>
              <a:t>   Total sales volume (daily, weekly, monthly)</a:t>
            </a:r>
            <a:endParaRPr lang="en-US" altLang="en-US" sz="20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2000" dirty="0">
                <a:latin typeface="Arial" panose="020B0604020202020204" pitchFamily="34" charset="0"/>
              </a:rPr>
              <a:t>   Revenue from pickup vs delivery</a:t>
            </a:r>
            <a:endParaRPr lang="en-US" altLang="en-US" sz="20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2000" dirty="0">
                <a:latin typeface="Arial" panose="020B0604020202020204" pitchFamily="34" charset="0"/>
              </a:rPr>
              <a:t>   Top-selling menu items</a:t>
            </a:r>
            <a:endParaRPr lang="en-US" altLang="en-US"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pPr>
            <a:r>
              <a:rPr kumimoji="0" lang="en-US" altLang="en-US" sz="2000" b="0" i="0" u="none" strike="noStrike" cap="none" normalizeH="0" baseline="0" dirty="0">
                <a:ln>
                  <a:noFill/>
                </a:ln>
                <a:solidFill>
                  <a:schemeClr val="tx1"/>
                </a:solidFill>
                <a:effectLst/>
                <a:latin typeface="Arial" panose="020B0604020202020204" pitchFamily="34" charset="0"/>
              </a:rPr>
              <a:t>   Total orders placed (daily, weekly, monthly)</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75"/>
            <a:ext cx="12192000" cy="1246759"/>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References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p:cNvSpPr>
            <a:spLocks noGrp="1"/>
          </p:cNvSpPr>
          <p:nvPr>
            <p:ph idx="1"/>
          </p:nvPr>
        </p:nvSpPr>
        <p:spPr/>
        <p:txBody>
          <a:bodyPr>
            <a:normAutofit/>
          </a:bodyPr>
          <a:lstStyle/>
          <a:p>
            <a:pPr lvl="0">
              <a:buFont typeface="Wingdings" panose="05000000000000000000" pitchFamily="2" charset="2"/>
              <a:buChar char="Ø"/>
              <a:tabLst>
                <a:tab pos="457200" algn="l"/>
              </a:tabLs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Zomato / Swiggy Food Ordering Application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lvl="0">
              <a:buFont typeface="Wingdings" panose="05000000000000000000" pitchFamily="2" charset="2"/>
              <a:buChar char="Ø"/>
              <a:tabLst>
                <a:tab pos="457200" algn="l"/>
              </a:tabLs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Zomato / Swiggy Restaurant Partner Application</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lvl="0">
              <a:buFont typeface="Wingdings" panose="05000000000000000000" pitchFamily="2" charset="2"/>
              <a:buChar char="Ø"/>
              <a:tabLst>
                <a:tab pos="457200" algn="l"/>
              </a:tabLs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upi / paytm payments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lvl="0">
              <a:buFont typeface="Wingdings" panose="05000000000000000000" pitchFamily="2" charset="2"/>
              <a:buChar char="Ø"/>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lvl="0">
              <a:buFont typeface="Wingdings" panose="05000000000000000000" pitchFamily="2" charset="2"/>
              <a:buChar char="Ø"/>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lvl="0">
              <a:buFont typeface="Wingdings" panose="05000000000000000000" pitchFamily="2" charset="2"/>
              <a:buChar char="Ø"/>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267968"/>
          </a:xfrm>
          <a:solidFill>
            <a:schemeClr val="accent2">
              <a:lumMod val="40000"/>
              <a:lumOff val="60000"/>
            </a:schemeClr>
          </a:solidFill>
        </p:spPr>
        <p:txBody>
          <a:bodyPr>
            <a:normAutofit/>
          </a:bodyPr>
          <a:lstStyle/>
          <a:p>
            <a:pPr algn="ctr"/>
            <a:r>
              <a:rPr lang="en-IN" b="1" dirty="0">
                <a:latin typeface="Times New Roman" panose="02020603050405020304" pitchFamily="18" charset="0"/>
                <a:ea typeface="Tahoma" panose="020B0604030504040204" pitchFamily="34" charset="0"/>
                <a:cs typeface="Times New Roman" panose="02020603050405020304" pitchFamily="18" charset="0"/>
              </a:rPr>
              <a:t>Content</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p:cNvSpPr>
            <a:spLocks noGrp="1"/>
          </p:cNvSpPr>
          <p:nvPr>
            <p:ph idx="1"/>
          </p:nvPr>
        </p:nvSpPr>
        <p:spPr/>
        <p:txBody>
          <a:bodyPr>
            <a:normAutofit fontScale="92500" lnSpcReduction="10000"/>
          </a:bodyPr>
          <a:lstStyle/>
          <a:p>
            <a:pPr lvl="0">
              <a:buFont typeface="Wingdings" panose="05000000000000000000"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Introduction (1 slide)</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lvl="0">
              <a:buFont typeface="Wingdings" panose="05000000000000000000"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Literature Review (2 slides)</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lvl="0">
              <a:buFont typeface="Wingdings" panose="05000000000000000000"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Objective of the Project (1 slide)</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lvl="0">
              <a:buFont typeface="Wingdings" panose="05000000000000000000"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Technology</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Symbol" panose="05050102010706020507" pitchFamily="2" charset="2"/>
              <a:buChar char=""/>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Hardware Requirements (Development Environment, Server requirement (if required), Client requirement (if required).</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Symbol" panose="05050102010706020507" pitchFamily="2" charset="2"/>
              <a:buChar char=""/>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Software Requirements (Language and Platforms like Frameworks, VS code, Android Studio and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Jupyter</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notebook etc. )</a:t>
            </a:r>
            <a:b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b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lvl="0">
              <a:buFont typeface="Wingdings" panose="05000000000000000000"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Modules (2-3 slides)</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lvl="0">
              <a:buFont typeface="Wingdings" panose="05000000000000000000"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Workflow (1 slide)</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buFont typeface="Wingdings" panose="05000000000000000000"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Reports (For Example: Project : Student Monitoring System, so reports like: Student Marks, Subjects, companies visit, and student appears in placement etc.)</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lvl="0">
              <a:buFont typeface="Wingdings" panose="05000000000000000000"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References (1 slide)</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Introduction</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p:cNvSpPr>
            <a:spLocks noGrp="1"/>
          </p:cNvSpPr>
          <p:nvPr>
            <p:ph idx="1"/>
          </p:nvPr>
        </p:nvSpPr>
        <p:spPr>
          <a:xfrm>
            <a:off x="295275" y="1496695"/>
            <a:ext cx="11619230" cy="3005455"/>
          </a:xfrm>
        </p:spPr>
        <p:txBody>
          <a:bodyPr>
            <a:normAutofit/>
          </a:bodyPr>
          <a:lstStyle/>
          <a:p>
            <a:pPr lvl="0">
              <a:buFont typeface="Wingdings" panose="05000000000000000000" pitchFamily="2" charset="2"/>
              <a:buChar char="Ø"/>
              <a:tabLst>
                <a:tab pos="457200" algn="l"/>
              </a:tabLst>
            </a:pP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As a restaurant owner, managing large crowds during peak hours can be hectic. To address this issue, We developed a Food Ordering Website specifically designed to streamline the ordering process and enhance customer experience. The website provides a convenient platform for customers to browse the menu, place their orders online, and either pick up their food or have it delivered.</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lvl="0">
              <a:buFont typeface="Wingdings" panose="05000000000000000000" pitchFamily="2" charset="2"/>
              <a:buChar char="Ø"/>
              <a:tabLst>
                <a:tab pos="457200" algn="l"/>
              </a:tabLst>
            </a:pPr>
            <a:r>
              <a:rPr lang="en-IN" sz="2000" kern="100" dirty="0">
                <a:effectLst/>
                <a:latin typeface="Times New Roman" panose="02020603050405020304" pitchFamily="18" charset="0"/>
                <a:ea typeface="Arial Unicode MS" panose="020B0604020202020204" charset="-122"/>
                <a:cs typeface="Times New Roman" panose="02020603050405020304" pitchFamily="18" charset="0"/>
              </a:rPr>
              <a:t>Now i optimize kitchen workflow, and minimizes wait time. This system helps ensure that customers enjoy a smoother and more efficient dining experience, even during busy periods that enabling better crowd control.</a:t>
            </a:r>
            <a:endParaRPr lang="en-IN" sz="2000" kern="100" dirty="0">
              <a:effectLst/>
              <a:latin typeface="Times New Roman" panose="02020603050405020304" pitchFamily="18" charset="0"/>
              <a:ea typeface="Arial Unicode MS" panose="020B0604020202020204" charset="-122"/>
              <a:cs typeface="Times New Roman" panose="02020603050405020304" pitchFamily="18" charset="0"/>
            </a:endParaRPr>
          </a:p>
        </p:txBody>
      </p:sp>
      <p:pic>
        <p:nvPicPr>
          <p:cNvPr id="3" name="Picture 2" descr="Restaurant image"/>
          <p:cNvPicPr>
            <a:picLocks noChangeAspect="1"/>
          </p:cNvPicPr>
          <p:nvPr/>
        </p:nvPicPr>
        <p:blipFill>
          <a:blip r:embed="rId1"/>
          <a:stretch>
            <a:fillRect/>
          </a:stretch>
        </p:blipFill>
        <p:spPr>
          <a:xfrm>
            <a:off x="6156960" y="3742690"/>
            <a:ext cx="5757545" cy="3051810"/>
          </a:xfrm>
          <a:prstGeom prst="rect">
            <a:avLst/>
          </a:prstGeom>
        </p:spPr>
      </p:pic>
      <p:pic>
        <p:nvPicPr>
          <p:cNvPr id="4" name="Picture 3" descr="Restaurant image 1"/>
          <p:cNvPicPr>
            <a:picLocks noChangeAspect="1"/>
          </p:cNvPicPr>
          <p:nvPr/>
        </p:nvPicPr>
        <p:blipFill>
          <a:blip r:embed="rId2"/>
          <a:stretch>
            <a:fillRect/>
          </a:stretch>
        </p:blipFill>
        <p:spPr>
          <a:xfrm>
            <a:off x="167640" y="3793490"/>
            <a:ext cx="5683885" cy="298831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Literature Review</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p:cNvSpPr>
            <a:spLocks noGrp="1"/>
          </p:cNvSpPr>
          <p:nvPr>
            <p:ph idx="1"/>
          </p:nvPr>
        </p:nvSpPr>
        <p:spPr>
          <a:xfrm>
            <a:off x="838200" y="1825625"/>
            <a:ext cx="9934575" cy="4351338"/>
          </a:xfrm>
        </p:spPr>
        <p:txBody>
          <a:bodyPr>
            <a:normAutofit/>
          </a:bodyPr>
          <a:lstStyle/>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Past Challenges: Managing Peak-Hour Crowds</a:t>
            </a:r>
            <a:endParaRPr lang="en-US" sz="20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As a restaurant owner, managing large crowds during peak hours has traditionally been a challenging task. Long wait times, congested ordering counters, and miscommunication between the kitchen staff and customers have often led to inefficiencies. Customers experienced frustration due to delays in service, incorrect orders, and overcrowding, which could lead to a poor dining experience and reduced customer retention.</a:t>
            </a: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Lack of Real-Time Order Tracking</a:t>
            </a:r>
            <a:endParaRPr lang="en-US" sz="2000" b="1" dirty="0">
              <a:latin typeface="Times New Roman" panose="02020603050405020304" pitchFamily="18" charset="0"/>
              <a:cs typeface="Times New Roman" panose="02020603050405020304" pitchFamily="18" charset="0"/>
            </a:endParaRPr>
          </a:p>
          <a:p>
            <a:pPr marL="0" indent="0" algn="just">
              <a:buFont typeface="Wingdings" panose="05000000000000000000" pitchFamily="2" charset="2"/>
              <a:buNone/>
            </a:pP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Customers had no way to track the progress of their orders once placed. This created uncertainty, and customers had to repeatedly check with the staff to ask when their food would be ready. It also led to bottlenecks at the service counter as customers gathered around, waiting for their food to be called out.</a:t>
            </a:r>
            <a:endParaRPr lang="en-US" sz="20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Literature Review (Contd.)</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p:cNvSpPr>
            <a:spLocks noGrp="1"/>
          </p:cNvSpPr>
          <p:nvPr>
            <p:ph idx="1"/>
          </p:nvPr>
        </p:nvSpPr>
        <p:spPr/>
        <p:txBody>
          <a:bodyPr>
            <a:normAutofit/>
          </a:bodyPr>
          <a:lstStyle/>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Present Solution: Food Ordering Website</a:t>
            </a:r>
            <a:endParaRPr lang="en-US" sz="20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 address these issues, we developed a </a:t>
            </a:r>
            <a:r>
              <a:rPr lang="en-US" sz="2000" b="1" dirty="0">
                <a:latin typeface="Times New Roman" panose="02020603050405020304" pitchFamily="18" charset="0"/>
                <a:cs typeface="Times New Roman" panose="02020603050405020304" pitchFamily="18" charset="0"/>
              </a:rPr>
              <a:t>Food Ordering Website</a:t>
            </a:r>
            <a:r>
              <a:rPr lang="en-US" sz="2000" dirty="0">
                <a:latin typeface="Times New Roman" panose="02020603050405020304" pitchFamily="18" charset="0"/>
                <a:cs typeface="Times New Roman" panose="02020603050405020304" pitchFamily="18" charset="0"/>
              </a:rPr>
              <a:t> that streamlines the ordering process and enhances the customer experience. This website provides a </a:t>
            </a:r>
            <a:r>
              <a:rPr lang="en-US" sz="2000" b="1" dirty="0">
                <a:latin typeface="Times New Roman" panose="02020603050405020304" pitchFamily="18" charset="0"/>
                <a:cs typeface="Times New Roman" panose="02020603050405020304" pitchFamily="18" charset="0"/>
              </a:rPr>
              <a:t>centralized platform</a:t>
            </a:r>
            <a:r>
              <a:rPr lang="en-US" sz="2000" dirty="0">
                <a:latin typeface="Times New Roman" panose="02020603050405020304" pitchFamily="18" charset="0"/>
                <a:cs typeface="Times New Roman" panose="02020603050405020304" pitchFamily="18" charset="0"/>
              </a:rPr>
              <a:t> where customers can:</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Browse the menu online</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Place orders for pickup or delivery</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Receive real-time order status notifications</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current system has successfully optimized kitchen workflow, ensuring that orders are processed in sequence without overwhelming the kitchen staff. It reduces human error and minimizes wait times, especially during high-traffic periods. Additionally, it improves the </a:t>
            </a:r>
            <a:r>
              <a:rPr lang="en-US" sz="2000" b="1" dirty="0">
                <a:latin typeface="Times New Roman" panose="02020603050405020304" pitchFamily="18" charset="0"/>
                <a:cs typeface="Times New Roman" panose="02020603050405020304" pitchFamily="18" charset="0"/>
              </a:rPr>
              <a:t>overall dining experience</a:t>
            </a:r>
            <a:r>
              <a:rPr lang="en-US" sz="2000" dirty="0">
                <a:latin typeface="Times New Roman" panose="02020603050405020304" pitchFamily="18" charset="0"/>
                <a:cs typeface="Times New Roman" panose="02020603050405020304" pitchFamily="18" charset="0"/>
              </a:rPr>
              <a:t> by reducing congestion and enabling better crowd control at the restaurant.</a:t>
            </a:r>
            <a:endParaRPr lang="en-US" sz="20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Technology (Hardware Requirements)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Rectangle 2"/>
          <p:cNvSpPr>
            <a:spLocks noGrp="1" noChangeArrowheads="1"/>
          </p:cNvSpPr>
          <p:nvPr>
            <p:ph idx="1"/>
          </p:nvPr>
        </p:nvSpPr>
        <p:spPr bwMode="auto">
          <a:xfrm>
            <a:off x="879187" y="1879133"/>
            <a:ext cx="10801536"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Processor (CPU):</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Dual-core processor (e.g., Intel i3 or AMD equivalent)</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RAM:</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 GB</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Note: This is suitable for small projects, but may result in slower performance when running multiple services simultaneously (MongoDB, Node.js, etc.).</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Storage (HDD/SSD):</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20 GB free space (SSD preferred for faster performance, especially for database access)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Technology (Software Requirements)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p:cNvSpPr>
            <a:spLocks noGrp="1"/>
          </p:cNvSpPr>
          <p:nvPr>
            <p:ph idx="1"/>
          </p:nvPr>
        </p:nvSpPr>
        <p:spPr>
          <a:xfrm>
            <a:off x="838200" y="1897061"/>
            <a:ext cx="10515600" cy="4418014"/>
          </a:xfrm>
        </p:spPr>
        <p:txBody>
          <a:bodyPr>
            <a:normAutofit/>
          </a:bodyPr>
          <a:lstStyle/>
          <a:p>
            <a:pPr>
              <a:buFont typeface="Wingdings" panose="05000000000000000000" pitchFamily="2" charset="2"/>
              <a:buChar char="Ø"/>
            </a:pPr>
            <a:r>
              <a:rPr lang="en-IN" sz="2400" b="1" dirty="0"/>
              <a:t>Operating System:  </a:t>
            </a:r>
            <a:r>
              <a:rPr lang="en-IN" sz="2400" dirty="0"/>
              <a:t>Windows </a:t>
            </a:r>
            <a:endParaRPr lang="en-IN" sz="2400" b="1" dirty="0"/>
          </a:p>
          <a:p>
            <a:pPr>
              <a:buFont typeface="Wingdings" panose="05000000000000000000" pitchFamily="2" charset="2"/>
              <a:buChar char="Ø"/>
            </a:pPr>
            <a:r>
              <a:rPr lang="en-IN" sz="2400" b="1" dirty="0"/>
              <a:t>Text Editor/IDE:</a:t>
            </a:r>
            <a:endParaRPr lang="en-IN" sz="2400" b="1" dirty="0"/>
          </a:p>
          <a:p>
            <a:pPr marL="0" indent="0">
              <a:buNone/>
            </a:pPr>
            <a:r>
              <a:rPr lang="en-IN" sz="2400" b="1" dirty="0"/>
              <a:t>    </a:t>
            </a:r>
            <a:r>
              <a:rPr lang="en-IN" sz="2400" dirty="0"/>
              <a:t>VS Code (with  Prettier, </a:t>
            </a:r>
            <a:r>
              <a:rPr lang="en-IN" sz="2400" dirty="0" err="1"/>
              <a:t>GitLens</a:t>
            </a:r>
            <a:r>
              <a:rPr lang="en-IN" sz="2400" dirty="0"/>
              <a:t> extensions)</a:t>
            </a:r>
            <a:endParaRPr lang="en-IN" sz="2400" dirty="0"/>
          </a:p>
          <a:p>
            <a:pPr>
              <a:buFont typeface="Wingdings" panose="05000000000000000000" pitchFamily="2" charset="2"/>
              <a:buChar char="Ø"/>
            </a:pPr>
            <a:r>
              <a:rPr lang="en-IN" sz="2400" b="1" dirty="0"/>
              <a:t>Node.js and </a:t>
            </a:r>
            <a:r>
              <a:rPr lang="en-IN" sz="2400" b="1" dirty="0" err="1"/>
              <a:t>npm</a:t>
            </a:r>
            <a:r>
              <a:rPr lang="en-IN" sz="2400" b="1" dirty="0"/>
              <a:t>:</a:t>
            </a:r>
            <a:endParaRPr lang="en-IN" sz="2400" b="1" dirty="0"/>
          </a:p>
          <a:p>
            <a:pPr marL="0" indent="0">
              <a:buNone/>
            </a:pPr>
            <a:r>
              <a:rPr lang="en-IN" sz="2400" b="1" dirty="0"/>
              <a:t>    </a:t>
            </a:r>
            <a:r>
              <a:rPr lang="en-IN" sz="2400" dirty="0" err="1"/>
              <a:t>npm</a:t>
            </a:r>
            <a:r>
              <a:rPr lang="en-IN" sz="2400" dirty="0"/>
              <a:t> (comes with Node.js</a:t>
            </a:r>
            <a:endParaRPr lang="en-IN" sz="2400" b="1" dirty="0"/>
          </a:p>
          <a:p>
            <a:pPr>
              <a:buFont typeface="Wingdings" panose="05000000000000000000" pitchFamily="2" charset="2"/>
              <a:buChar char="Ø"/>
            </a:pPr>
            <a:r>
              <a:rPr lang="en-IN" sz="2400" b="1" dirty="0"/>
              <a:t>MongoDB</a:t>
            </a:r>
            <a:r>
              <a:rPr lang="en-IN" sz="2400" dirty="0"/>
              <a:t> (for local development) or </a:t>
            </a:r>
            <a:r>
              <a:rPr lang="en-IN" sz="2400" b="1" dirty="0"/>
              <a:t>MongoDB Atlas</a:t>
            </a:r>
            <a:r>
              <a:rPr lang="en-IN" sz="2400" dirty="0"/>
              <a:t> (cloud service)</a:t>
            </a:r>
            <a:endParaRPr lang="en-IN" sz="2400" dirty="0"/>
          </a:p>
          <a:p>
            <a:pPr>
              <a:buFont typeface="Wingdings" panose="05000000000000000000" pitchFamily="2" charset="2"/>
              <a:buChar char="Ø"/>
            </a:pPr>
            <a:r>
              <a:rPr lang="en-IN" sz="2400" b="1" dirty="0"/>
              <a:t>MongoDB Compass</a:t>
            </a:r>
            <a:r>
              <a:rPr lang="en-IN" sz="2400" dirty="0"/>
              <a:t> (optional, for GUI database management)</a:t>
            </a:r>
            <a:endParaRPr lang="en-IN" sz="2400" dirty="0"/>
          </a:p>
          <a:p>
            <a:pPr>
              <a:buFont typeface="Wingdings" panose="05000000000000000000" pitchFamily="2" charset="2"/>
              <a:buChar char="Ø"/>
            </a:pPr>
            <a:r>
              <a:rPr lang="en-IN" sz="2400" b="1" dirty="0"/>
              <a:t>GitHub:  </a:t>
            </a:r>
            <a:r>
              <a:rPr lang="en-IN" sz="2400" dirty="0"/>
              <a:t>(for remote repositories)</a:t>
            </a:r>
            <a:endParaRPr lang="en-IN" sz="2400" dirty="0"/>
          </a:p>
          <a:p>
            <a:pPr>
              <a:buFont typeface="Wingdings" panose="05000000000000000000" pitchFamily="2" charset="2"/>
              <a:buChar char="Ø"/>
            </a:pPr>
            <a:r>
              <a:rPr lang="en-IN" sz="2400" b="1" dirty="0"/>
              <a:t>Browser:  </a:t>
            </a:r>
            <a:r>
              <a:rPr lang="en-IN" sz="2400" dirty="0"/>
              <a:t>Google Chrome </a:t>
            </a:r>
            <a:endParaRPr lang="en-IN" sz="2400" dirty="0"/>
          </a:p>
          <a:p>
            <a:endParaRPr lang="en-IN" sz="2000" dirty="0"/>
          </a:p>
          <a:p>
            <a:pPr lvl="0">
              <a:buFont typeface="Wingdings" panose="05000000000000000000" pitchFamily="2" charset="2"/>
              <a:buChar char="Ø"/>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Modules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1"/>
          <p:cNvSpPr>
            <a:spLocks noGrp="1" noChangeArrowheads="1"/>
          </p:cNvSpPr>
          <p:nvPr>
            <p:ph idx="1"/>
          </p:nvPr>
        </p:nvSpPr>
        <p:spPr bwMode="auto">
          <a:xfrm>
            <a:off x="766748" y="1945793"/>
            <a:ext cx="9148766" cy="2767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400" b="1" i="0" u="none" strike="noStrike" cap="none" normalizeH="0" baseline="0" dirty="0">
                <a:ln>
                  <a:noFill/>
                </a:ln>
                <a:solidFill>
                  <a:schemeClr val="tx1"/>
                </a:solidFill>
                <a:effectLst/>
                <a:latin typeface="Arial" panose="020B0604020202020204" pitchFamily="34" charset="0"/>
              </a:rPr>
              <a:t>MERN Stack Libraries:</a:t>
            </a: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pPr>
            <a:r>
              <a:rPr kumimoji="0" lang="en-US" altLang="en-US" sz="2400" i="0" u="none" strike="noStrike" cap="none" normalizeH="0" baseline="0" dirty="0">
                <a:ln>
                  <a:noFill/>
                </a:ln>
                <a:solidFill>
                  <a:schemeClr val="tx1"/>
                </a:solidFill>
                <a:effectLst/>
                <a:latin typeface="Arial" panose="020B0604020202020204" pitchFamily="34" charset="0"/>
              </a:rPr>
              <a:t>    React.js </a:t>
            </a:r>
            <a:r>
              <a:rPr kumimoji="0" lang="en-US" altLang="en-US" sz="2400" b="0" i="0" u="none" strike="noStrike" cap="none" normalizeH="0" baseline="0" dirty="0">
                <a:ln>
                  <a:noFill/>
                </a:ln>
                <a:solidFill>
                  <a:schemeClr val="tx1"/>
                </a:solidFill>
                <a:effectLst/>
                <a:latin typeface="Arial" panose="020B0604020202020204" pitchFamily="34" charset="0"/>
              </a:rPr>
              <a:t>(</a:t>
            </a:r>
            <a:r>
              <a:rPr kumimoji="0" lang="en-US" altLang="en-US" sz="2400" b="0" i="0" u="none" strike="noStrike" cap="none" normalizeH="0" baseline="0" dirty="0" err="1">
                <a:ln>
                  <a:noFill/>
                </a:ln>
                <a:solidFill>
                  <a:schemeClr val="tx1"/>
                </a:solidFill>
                <a:effectLst/>
                <a:latin typeface="Arial Unicode MS" panose="020B0604020202020204" charset="-122"/>
              </a:rPr>
              <a:t>npx</a:t>
            </a:r>
            <a:r>
              <a:rPr kumimoji="0" lang="en-US" altLang="en-US" sz="2400" b="0" i="0" u="none" strike="noStrike" cap="none" normalizeH="0" baseline="0" dirty="0">
                <a:ln>
                  <a:noFill/>
                </a:ln>
                <a:solidFill>
                  <a:schemeClr val="tx1"/>
                </a:solidFill>
                <a:effectLst/>
                <a:latin typeface="Arial Unicode MS" panose="020B0604020202020204" charset="-122"/>
              </a:rPr>
              <a:t> create-react-app</a:t>
            </a:r>
            <a:r>
              <a:rPr kumimoji="0" lang="en-US" altLang="en-US" sz="2400" b="0" i="0" u="none" strike="noStrike" cap="none" normalizeH="0" baseline="0" dirty="0">
                <a:ln>
                  <a:noFill/>
                </a:ln>
                <a:solidFill>
                  <a:schemeClr val="tx1"/>
                </a:solidFill>
                <a:effectLst/>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pPr>
            <a:r>
              <a:rPr kumimoji="0" lang="en-US" altLang="en-US" sz="2400" b="1" i="0" u="none" strike="noStrike" cap="none" normalizeH="0" baseline="0" dirty="0">
                <a:ln>
                  <a:noFill/>
                </a:ln>
                <a:solidFill>
                  <a:schemeClr val="tx1"/>
                </a:solidFill>
                <a:effectLst/>
                <a:latin typeface="Arial" panose="020B0604020202020204" pitchFamily="34" charset="0"/>
              </a:rPr>
              <a:t>    </a:t>
            </a:r>
            <a:r>
              <a:rPr kumimoji="0" lang="en-US" altLang="en-US" sz="2400" i="0" u="none" strike="noStrike" cap="none" normalizeH="0" baseline="0" dirty="0">
                <a:ln>
                  <a:noFill/>
                </a:ln>
                <a:solidFill>
                  <a:schemeClr val="tx1"/>
                </a:solidFill>
                <a:effectLst/>
                <a:latin typeface="Arial" panose="020B0604020202020204" pitchFamily="34" charset="0"/>
              </a:rPr>
              <a:t>Express.js </a:t>
            </a:r>
            <a:r>
              <a:rPr kumimoji="0" lang="en-US" altLang="en-US" sz="2400" b="0" i="0" u="none" strike="noStrike" cap="none" normalizeH="0" baseline="0" dirty="0">
                <a:ln>
                  <a:noFill/>
                </a:ln>
                <a:solidFill>
                  <a:schemeClr val="tx1"/>
                </a:solidFill>
                <a:effectLst/>
                <a:latin typeface="Arial" panose="020B0604020202020204" pitchFamily="34" charset="0"/>
              </a:rPr>
              <a:t>(</a:t>
            </a:r>
            <a:r>
              <a:rPr kumimoji="0" lang="en-US" altLang="en-US" sz="2400" b="0" i="0" u="none" strike="noStrike" cap="none" normalizeH="0" baseline="0" dirty="0" err="1">
                <a:ln>
                  <a:noFill/>
                </a:ln>
                <a:solidFill>
                  <a:schemeClr val="tx1"/>
                </a:solidFill>
                <a:effectLst/>
                <a:latin typeface="Arial Unicode MS" panose="020B0604020202020204" charset="-122"/>
              </a:rPr>
              <a:t>npm</a:t>
            </a:r>
            <a:r>
              <a:rPr kumimoji="0" lang="en-US" altLang="en-US" sz="2400" b="0" i="0" u="none" strike="noStrike" cap="none" normalizeH="0" baseline="0" dirty="0">
                <a:ln>
                  <a:noFill/>
                </a:ln>
                <a:solidFill>
                  <a:schemeClr val="tx1"/>
                </a:solidFill>
                <a:effectLst/>
                <a:latin typeface="Arial Unicode MS" panose="020B0604020202020204" charset="-122"/>
              </a:rPr>
              <a:t> install express</a:t>
            </a:r>
            <a:r>
              <a:rPr kumimoji="0" lang="en-US" altLang="en-US" sz="2400" b="0" i="0" u="none" strike="noStrike" cap="none" normalizeH="0" baseline="0" dirty="0">
                <a:ln>
                  <a:noFill/>
                </a:ln>
                <a:solidFill>
                  <a:schemeClr val="tx1"/>
                </a:solidFill>
                <a:effectLst/>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pPr>
            <a:r>
              <a:rPr kumimoji="0" lang="en-US" altLang="en-US" sz="2400" b="1" i="0" u="none" strike="noStrike" cap="none" normalizeH="0" baseline="0" dirty="0">
                <a:ln>
                  <a:noFill/>
                </a:ln>
                <a:solidFill>
                  <a:schemeClr val="tx1"/>
                </a:solidFill>
                <a:effectLst/>
                <a:latin typeface="Arial" panose="020B0604020202020204" pitchFamily="34" charset="0"/>
              </a:rPr>
              <a:t>    </a:t>
            </a:r>
            <a:r>
              <a:rPr kumimoji="0" lang="en-US" altLang="en-US" sz="2400" i="0" u="none" strike="noStrike" cap="none" normalizeH="0" baseline="0" dirty="0">
                <a:ln>
                  <a:noFill/>
                </a:ln>
                <a:solidFill>
                  <a:schemeClr val="tx1"/>
                </a:solidFill>
                <a:effectLst/>
                <a:latin typeface="Arial" panose="020B0604020202020204" pitchFamily="34" charset="0"/>
              </a:rPr>
              <a:t>Mongoose</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err="1">
                <a:ln>
                  <a:noFill/>
                </a:ln>
                <a:solidFill>
                  <a:schemeClr val="tx1"/>
                </a:solidFill>
                <a:effectLst/>
                <a:latin typeface="Arial Unicode MS" panose="020B0604020202020204" charset="-122"/>
              </a:rPr>
              <a:t>npm</a:t>
            </a:r>
            <a:r>
              <a:rPr kumimoji="0" lang="en-US" altLang="en-US" sz="2400" b="0" i="0" u="none" strike="noStrike" cap="none" normalizeH="0" baseline="0" dirty="0">
                <a:ln>
                  <a:noFill/>
                </a:ln>
                <a:solidFill>
                  <a:schemeClr val="tx1"/>
                </a:solidFill>
                <a:effectLst/>
                <a:latin typeface="Arial Unicode MS" panose="020B0604020202020204" charset="-122"/>
              </a:rPr>
              <a:t> install mongoose</a:t>
            </a:r>
            <a:r>
              <a:rPr kumimoji="0" lang="en-US" altLang="en-US" sz="2400" b="0" i="0" u="none" strike="noStrike" cap="none" normalizeH="0" baseline="0" dirty="0">
                <a:ln>
                  <a:noFill/>
                </a:ln>
                <a:solidFill>
                  <a:schemeClr val="tx1"/>
                </a:solidFill>
                <a:effectLst/>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algn="just">
              <a:buFont typeface="Wingdings" panose="05000000000000000000" pitchFamily="2" charset="2"/>
              <a:buChar char="Ø"/>
            </a:pPr>
            <a:r>
              <a:rPr lang="en-US" sz="2400" b="1" dirty="0"/>
              <a:t>API Testing Tools:</a:t>
            </a:r>
            <a:endParaRPr lang="en-US" sz="2400" b="1" dirty="0"/>
          </a:p>
          <a:p>
            <a:pPr marL="0" indent="0" algn="just">
              <a:buNone/>
            </a:pPr>
            <a:r>
              <a:rPr lang="en-US" sz="2400" dirty="0"/>
              <a:t>      Postman or </a:t>
            </a:r>
            <a:r>
              <a:rPr lang="en-US" sz="2400" dirty="0" err="1"/>
              <a:t>Thunderx</a:t>
            </a:r>
            <a:r>
              <a:rPr lang="en-US" sz="2400" dirty="0"/>
              <a:t> (for API testing)</a:t>
            </a:r>
            <a:endParaRPr lang="en-US" sz="2400" dirty="0"/>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itle 1"/>
          <p:cNvSpPr txBox="1"/>
          <p:nvPr/>
        </p:nvSpPr>
        <p:spPr>
          <a:xfrm>
            <a:off x="0" y="-3175"/>
            <a:ext cx="12192000" cy="1258951"/>
          </a:xfrm>
          <a:prstGeom prst="rect">
            <a:avLst/>
          </a:prstGeom>
          <a:solidFill>
            <a:schemeClr val="accent2">
              <a:lumMod val="40000"/>
              <a:lumOff val="6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kern="100">
                <a:latin typeface="Times New Roman" panose="02020603050405020304" pitchFamily="18" charset="0"/>
                <a:ea typeface="Aptos" panose="020B0004020202020204" pitchFamily="34" charset="0"/>
                <a:cs typeface="Times New Roman" panose="02020603050405020304" pitchFamily="18" charset="0"/>
              </a:rPr>
              <a:t>Technology (Software Requirements)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246759"/>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Objective of the Project</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p:cNvSpPr>
            <a:spLocks noGrp="1"/>
          </p:cNvSpPr>
          <p:nvPr>
            <p:ph idx="1"/>
          </p:nvPr>
        </p:nvSpPr>
        <p:spPr>
          <a:xfrm>
            <a:off x="918210" y="2032000"/>
            <a:ext cx="7757160" cy="4224020"/>
          </a:xfrm>
        </p:spPr>
        <p:txBody>
          <a:bodyPr>
            <a:normAutofit fontScale="30000"/>
          </a:bodyPr>
          <a:lstStyle/>
          <a:p>
            <a:pPr>
              <a:buFont typeface="Wingdings" panose="05000000000000000000" pitchFamily="2" charset="2"/>
              <a:buChar char="Ø"/>
              <a:tabLst>
                <a:tab pos="457200" algn="l"/>
              </a:tabLst>
            </a:pPr>
            <a:r>
              <a:rPr lang="en-IN" sz="7385" b="1" kern="100" dirty="0">
                <a:effectLst/>
                <a:latin typeface="Times New Roman" panose="02020603050405020304" pitchFamily="18" charset="0"/>
                <a:ea typeface="Aptos" panose="020B0004020202020204" pitchFamily="34" charset="0"/>
                <a:cs typeface="Times New Roman" panose="02020603050405020304" pitchFamily="18" charset="0"/>
              </a:rPr>
              <a:t>User-Friendly Interface</a:t>
            </a:r>
            <a:endParaRPr lang="en-IN" sz="7385" b="1" kern="100" dirty="0">
              <a:effectLst/>
              <a:latin typeface="Times New Roman" panose="02020603050405020304" pitchFamily="18" charset="0"/>
              <a:ea typeface="Aptos" panose="020B0004020202020204" pitchFamily="34" charset="0"/>
              <a:cs typeface="Times New Roman" panose="02020603050405020304" pitchFamily="18" charset="0"/>
            </a:endParaRPr>
          </a:p>
          <a:p>
            <a:pPr>
              <a:buFont typeface="Wingdings" panose="05000000000000000000" pitchFamily="2" charset="2"/>
              <a:buChar char="Ø"/>
              <a:tabLst>
                <a:tab pos="457200" algn="l"/>
              </a:tabLst>
            </a:pPr>
            <a:endParaRPr lang="en-IN" sz="7385" b="1" kern="100" dirty="0">
              <a:effectLst/>
              <a:latin typeface="Times New Roman" panose="02020603050405020304" pitchFamily="18" charset="0"/>
              <a:ea typeface="Aptos" panose="020B0004020202020204" pitchFamily="34" charset="0"/>
              <a:cs typeface="Times New Roman" panose="02020603050405020304" pitchFamily="18" charset="0"/>
            </a:endParaRPr>
          </a:p>
          <a:p>
            <a:pPr>
              <a:buFont typeface="Wingdings" panose="05000000000000000000" pitchFamily="2" charset="2"/>
              <a:buChar char="Ø"/>
              <a:tabLst>
                <a:tab pos="457200" algn="l"/>
              </a:tabLst>
            </a:pPr>
            <a:r>
              <a:rPr lang="en-IN" sz="7385" b="1" kern="100" dirty="0">
                <a:effectLst/>
                <a:latin typeface="Times New Roman" panose="02020603050405020304" pitchFamily="18" charset="0"/>
                <a:ea typeface="Aptos" panose="020B0004020202020204" pitchFamily="34" charset="0"/>
                <a:cs typeface="Times New Roman" panose="02020603050405020304" pitchFamily="18" charset="0"/>
              </a:rPr>
              <a:t>Restaurant Management Integration</a:t>
            </a:r>
            <a:endParaRPr lang="en-IN" sz="7385" b="1" kern="100" dirty="0">
              <a:effectLst/>
              <a:latin typeface="Times New Roman" panose="02020603050405020304" pitchFamily="18" charset="0"/>
              <a:ea typeface="Aptos" panose="020B0004020202020204" pitchFamily="34" charset="0"/>
              <a:cs typeface="Times New Roman" panose="02020603050405020304" pitchFamily="18" charset="0"/>
            </a:endParaRPr>
          </a:p>
          <a:p>
            <a:pPr>
              <a:buFont typeface="Wingdings" panose="05000000000000000000" pitchFamily="2" charset="2"/>
              <a:buChar char="Ø"/>
              <a:tabLst>
                <a:tab pos="457200" algn="l"/>
              </a:tabLst>
            </a:pPr>
            <a:endParaRPr lang="en-IN" sz="7385" b="1" kern="100" dirty="0">
              <a:effectLst/>
              <a:latin typeface="Times New Roman" panose="02020603050405020304" pitchFamily="18" charset="0"/>
              <a:ea typeface="Aptos" panose="020B0004020202020204" pitchFamily="34" charset="0"/>
              <a:cs typeface="Times New Roman" panose="02020603050405020304" pitchFamily="18" charset="0"/>
            </a:endParaRPr>
          </a:p>
          <a:p>
            <a:pPr>
              <a:buFont typeface="Wingdings" panose="05000000000000000000" pitchFamily="2" charset="2"/>
              <a:buChar char="Ø"/>
              <a:tabLst>
                <a:tab pos="457200" algn="l"/>
              </a:tabLst>
            </a:pPr>
            <a:r>
              <a:rPr lang="en-IN" sz="7385" b="1" kern="100" dirty="0">
                <a:effectLst/>
                <a:latin typeface="Times New Roman" panose="02020603050405020304" pitchFamily="18" charset="0"/>
                <a:ea typeface="Aptos" panose="020B0004020202020204" pitchFamily="34" charset="0"/>
                <a:cs typeface="Times New Roman" panose="02020603050405020304" pitchFamily="18" charset="0"/>
              </a:rPr>
              <a:t>Multiple Payment Options</a:t>
            </a:r>
            <a:endParaRPr lang="en-IN" sz="7385" b="1" kern="100" dirty="0">
              <a:effectLst/>
              <a:latin typeface="Times New Roman" panose="02020603050405020304" pitchFamily="18" charset="0"/>
              <a:ea typeface="Aptos" panose="020B0004020202020204" pitchFamily="34" charset="0"/>
              <a:cs typeface="Times New Roman" panose="02020603050405020304" pitchFamily="18" charset="0"/>
            </a:endParaRPr>
          </a:p>
          <a:p>
            <a:pPr>
              <a:buFont typeface="Wingdings" panose="05000000000000000000" pitchFamily="2" charset="2"/>
              <a:buChar char="Ø"/>
              <a:tabLst>
                <a:tab pos="457200" algn="l"/>
              </a:tabLst>
            </a:pPr>
            <a:endParaRPr lang="en-IN" sz="7385" b="1" kern="100" dirty="0">
              <a:effectLst/>
              <a:latin typeface="Times New Roman" panose="02020603050405020304" pitchFamily="18" charset="0"/>
              <a:ea typeface="Aptos" panose="020B0004020202020204" pitchFamily="34" charset="0"/>
              <a:cs typeface="Times New Roman" panose="02020603050405020304" pitchFamily="18" charset="0"/>
            </a:endParaRPr>
          </a:p>
          <a:p>
            <a:pPr>
              <a:buFont typeface="Wingdings" panose="05000000000000000000" pitchFamily="2" charset="2"/>
              <a:buChar char="Ø"/>
              <a:tabLst>
                <a:tab pos="457200" algn="l"/>
              </a:tabLst>
            </a:pPr>
            <a:r>
              <a:rPr lang="en-IN" sz="7385" b="1" kern="100" dirty="0">
                <a:effectLst/>
                <a:latin typeface="Times New Roman" panose="02020603050405020304" pitchFamily="18" charset="0"/>
                <a:ea typeface="Aptos" panose="020B0004020202020204" pitchFamily="34" charset="0"/>
                <a:cs typeface="Times New Roman" panose="02020603050405020304" pitchFamily="18" charset="0"/>
              </a:rPr>
              <a:t>Security and Privacy</a:t>
            </a:r>
            <a:endParaRPr lang="en-IN" sz="7385" b="1" kern="100" dirty="0">
              <a:effectLst/>
              <a:latin typeface="Times New Roman" panose="02020603050405020304" pitchFamily="18" charset="0"/>
              <a:ea typeface="Aptos" panose="020B0004020202020204" pitchFamily="34" charset="0"/>
              <a:cs typeface="Times New Roman" panose="02020603050405020304" pitchFamily="18" charset="0"/>
            </a:endParaRPr>
          </a:p>
          <a:p>
            <a:pPr>
              <a:buFont typeface="Wingdings" panose="05000000000000000000" pitchFamily="2" charset="2"/>
              <a:buChar char="Ø"/>
              <a:tabLst>
                <a:tab pos="457200" algn="l"/>
              </a:tabLst>
            </a:pPr>
            <a:endParaRPr lang="en-IN" sz="7385" b="1" kern="100" dirty="0">
              <a:effectLst/>
              <a:latin typeface="Times New Roman" panose="02020603050405020304" pitchFamily="18" charset="0"/>
              <a:ea typeface="Aptos" panose="020B0004020202020204" pitchFamily="34" charset="0"/>
              <a:cs typeface="Times New Roman" panose="02020603050405020304" pitchFamily="18" charset="0"/>
            </a:endParaRPr>
          </a:p>
          <a:p>
            <a:pPr>
              <a:buFont typeface="Wingdings" panose="05000000000000000000" pitchFamily="2" charset="2"/>
              <a:buChar char="Ø"/>
              <a:tabLst>
                <a:tab pos="457200" algn="l"/>
              </a:tabLst>
            </a:pPr>
            <a:r>
              <a:rPr lang="en-IN" sz="7385" b="1" kern="100" dirty="0">
                <a:effectLst/>
                <a:latin typeface="Times New Roman" panose="02020603050405020304" pitchFamily="18" charset="0"/>
                <a:ea typeface="Aptos" panose="020B0004020202020204" pitchFamily="34" charset="0"/>
                <a:cs typeface="Times New Roman" panose="02020603050405020304" pitchFamily="18" charset="0"/>
              </a:rPr>
              <a:t>Order History and Recommendations</a:t>
            </a:r>
            <a:endParaRPr lang="en-IN" sz="7385" b="1"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4661</Words>
  <Application>WPS Presentation</Application>
  <PresentationFormat>Widescreen</PresentationFormat>
  <Paragraphs>130</Paragraphs>
  <Slides>13</Slides>
  <Notes>12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13</vt:i4>
      </vt:variant>
    </vt:vector>
  </HeadingPairs>
  <TitlesOfParts>
    <vt:vector size="25" baseType="lpstr">
      <vt:lpstr>Arial</vt:lpstr>
      <vt:lpstr>SimSun</vt:lpstr>
      <vt:lpstr>Wingdings</vt:lpstr>
      <vt:lpstr>Times New Roman</vt:lpstr>
      <vt:lpstr>Tahoma</vt:lpstr>
      <vt:lpstr>Aptos</vt:lpstr>
      <vt:lpstr>Segoe Print</vt:lpstr>
      <vt:lpstr>Symbol</vt:lpstr>
      <vt:lpstr>Arial Unicode MS</vt:lpstr>
      <vt:lpstr>Microsoft YaHei</vt:lpstr>
      <vt:lpstr>Aptos Display</vt:lpstr>
      <vt:lpstr>Office Theme</vt:lpstr>
      <vt:lpstr>Mini Project (KCA353) Odd Semester Session 2024-25</vt:lpstr>
      <vt:lpstr>Content</vt:lpstr>
      <vt:lpstr>Introduction</vt:lpstr>
      <vt:lpstr>Literature Review</vt:lpstr>
      <vt:lpstr>Literature Review (Contd.)</vt:lpstr>
      <vt:lpstr>Technology (Hardware Requirements)</vt:lpstr>
      <vt:lpstr>Technology (Software Requirements)</vt:lpstr>
      <vt:lpstr>Modules</vt:lpstr>
      <vt:lpstr>Objective of the Project</vt:lpstr>
      <vt:lpstr>Workflow/Gantt Chart</vt:lpstr>
      <vt:lpstr>Modules (Contd.)</vt:lpstr>
      <vt:lpstr>Reports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Apoorv Jain</dc:creator>
  <cp:lastModifiedBy>Sunny Kushwaha</cp:lastModifiedBy>
  <cp:revision>19</cp:revision>
  <dcterms:created xsi:type="dcterms:W3CDTF">2024-09-12T08:34:00Z</dcterms:created>
  <dcterms:modified xsi:type="dcterms:W3CDTF">2024-09-25T10:15:37Z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FDB3C6012B7342399A580591203752D2_12</vt:lpwstr>
  </property>
  <property fmtid="{D5CDD505-2E9C-101B-9397-08002B2CF9AE}" pid="3" name="KSOProductBuildVer">
    <vt:lpwstr>1033-12.2.0.18283</vt:lpwstr>
  </property>
</Properties>
</file>