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Amatic SC"/>
      <p:regular r:id="rId28"/>
      <p:bold r:id="rId29"/>
    </p:embeddedFont>
    <p:embeddedFont>
      <p:font typeface="EB Garamon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maticS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fntdata"/><Relationship Id="rId30" Type="http://schemas.openxmlformats.org/officeDocument/2006/relationships/font" Target="fonts/EBGaramond-regular.fntdata"/><Relationship Id="rId11" Type="http://schemas.openxmlformats.org/officeDocument/2006/relationships/slide" Target="slides/slide6.xml"/><Relationship Id="rId33" Type="http://schemas.openxmlformats.org/officeDocument/2006/relationships/font" Target="fonts/EBGaramond-boldItalic.fntdata"/><Relationship Id="rId10" Type="http://schemas.openxmlformats.org/officeDocument/2006/relationships/slide" Target="slides/slide5.xml"/><Relationship Id="rId32" Type="http://schemas.openxmlformats.org/officeDocument/2006/relationships/font" Target="fonts/EBGaramon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ca123ead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ca123ea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ca123ead7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ca123ea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ca123ead7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ca123ea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a123ead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a123ea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ca123ead7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ca123ea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ca123ead7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ca123ea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ce75961d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ce75961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f0020b0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f0020b0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0020b0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0020b0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a123ead7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a123ead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cfaa7dfd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cfaa7d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bd7b8b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ebd7b8b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cfaa7df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cfaa7d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ca123ead7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ca123ea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Design and Implementation of a Digital Library System</a:t>
            </a:r>
            <a:endParaRPr sz="37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1400"/>
              <a:t>- </a:t>
            </a:r>
            <a:r>
              <a:rPr i="1" lang="en" sz="1400"/>
              <a:t>Fems, Seimiekumo Solomon , Zifawei O. Kennedy, George Deinbofa, Oberhiri Oruma Godwin </a:t>
            </a:r>
            <a:endParaRPr i="1" sz="1400"/>
          </a:p>
        </p:txBody>
      </p:sp>
      <p:sp>
        <p:nvSpPr>
          <p:cNvPr id="87" name="Google Shape;87;p13"/>
          <p:cNvSpPr txBox="1"/>
          <p:nvPr/>
        </p:nvSpPr>
        <p:spPr>
          <a:xfrm>
            <a:off x="5977275" y="3927950"/>
            <a:ext cx="2642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900">
                <a:solidFill>
                  <a:srgbClr val="FFFFFF"/>
                </a:solidFill>
                <a:latin typeface="Roboto"/>
                <a:ea typeface="Roboto"/>
                <a:cs typeface="Roboto"/>
                <a:sym typeface="Roboto"/>
              </a:rPr>
              <a:t> Kush Vora  - 1911064</a:t>
            </a:r>
            <a:endParaRPr i="1" sz="19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60950" y="5148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System Modules </a:t>
            </a:r>
            <a:endParaRPr sz="3200"/>
          </a:p>
        </p:txBody>
      </p:sp>
      <p:sp>
        <p:nvSpPr>
          <p:cNvPr id="155" name="Google Shape;155;p22"/>
          <p:cNvSpPr txBox="1"/>
          <p:nvPr/>
        </p:nvSpPr>
        <p:spPr>
          <a:xfrm>
            <a:off x="652975" y="1557125"/>
            <a:ext cx="79263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The DLS is divided into three (3) main modules;</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the administration module</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the student/user module and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staff module.</a:t>
            </a:r>
            <a:endParaRPr sz="18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 Each with different levels of functionalities, which are shown in the use case diagram in the next slide.</a:t>
            </a:r>
            <a:endParaRPr sz="1800">
              <a:solidFill>
                <a:srgbClr val="FFFFFF"/>
              </a:solidFill>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3"/>
          <p:cNvSpPr txBox="1"/>
          <p:nvPr>
            <p:ph type="title"/>
          </p:nvPr>
        </p:nvSpPr>
        <p:spPr>
          <a:xfrm>
            <a:off x="460950" y="555075"/>
            <a:ext cx="5786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3"/>
          <p:cNvPicPr preferRelativeResize="0"/>
          <p:nvPr/>
        </p:nvPicPr>
        <p:blipFill>
          <a:blip r:embed="rId3">
            <a:alphaModFix/>
          </a:blip>
          <a:stretch>
            <a:fillRect/>
          </a:stretch>
        </p:blipFill>
        <p:spPr>
          <a:xfrm>
            <a:off x="279225" y="1105250"/>
            <a:ext cx="4372024" cy="3646450"/>
          </a:xfrm>
          <a:prstGeom prst="rect">
            <a:avLst/>
          </a:prstGeom>
          <a:noFill/>
          <a:ln>
            <a:noFill/>
          </a:ln>
        </p:spPr>
      </p:pic>
      <p:sp>
        <p:nvSpPr>
          <p:cNvPr id="162" name="Google Shape;162;p23"/>
          <p:cNvSpPr txBox="1"/>
          <p:nvPr/>
        </p:nvSpPr>
        <p:spPr>
          <a:xfrm>
            <a:off x="1095000" y="472150"/>
            <a:ext cx="4711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Use case diagram of Librarian Admin</a:t>
            </a:r>
            <a:endParaRPr sz="2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298300" y="326500"/>
            <a:ext cx="5315226" cy="4490500"/>
          </a:xfrm>
          <a:prstGeom prst="rect">
            <a:avLst/>
          </a:prstGeom>
          <a:noFill/>
          <a:ln>
            <a:noFill/>
          </a:ln>
        </p:spPr>
      </p:pic>
      <p:sp>
        <p:nvSpPr>
          <p:cNvPr id="168" name="Google Shape;168;p24"/>
          <p:cNvSpPr txBox="1"/>
          <p:nvPr/>
        </p:nvSpPr>
        <p:spPr>
          <a:xfrm>
            <a:off x="120550" y="0"/>
            <a:ext cx="520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Use case diagram of student and staff user </a:t>
            </a:r>
            <a:endParaRPr sz="2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321475" y="773525"/>
            <a:ext cx="6087800" cy="4176650"/>
          </a:xfrm>
          <a:prstGeom prst="rect">
            <a:avLst/>
          </a:prstGeom>
          <a:noFill/>
          <a:ln>
            <a:noFill/>
          </a:ln>
        </p:spPr>
      </p:pic>
      <p:sp>
        <p:nvSpPr>
          <p:cNvPr id="174" name="Google Shape;174;p25"/>
          <p:cNvSpPr txBox="1"/>
          <p:nvPr/>
        </p:nvSpPr>
        <p:spPr>
          <a:xfrm>
            <a:off x="1044775" y="321475"/>
            <a:ext cx="472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Level 0 DFD</a:t>
            </a:r>
            <a:endParaRPr sz="2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1457750" y="492600"/>
            <a:ext cx="5052000" cy="4474225"/>
          </a:xfrm>
          <a:prstGeom prst="rect">
            <a:avLst/>
          </a:prstGeom>
          <a:noFill/>
          <a:ln>
            <a:noFill/>
          </a:ln>
        </p:spPr>
      </p:pic>
      <p:sp>
        <p:nvSpPr>
          <p:cNvPr id="180" name="Google Shape;180;p26"/>
          <p:cNvSpPr txBox="1"/>
          <p:nvPr/>
        </p:nvSpPr>
        <p:spPr>
          <a:xfrm>
            <a:off x="0" y="0"/>
            <a:ext cx="335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Level 1 DFD</a:t>
            </a:r>
            <a:endParaRPr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60950" y="555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186" name="Google Shape;186;p27"/>
          <p:cNvSpPr txBox="1"/>
          <p:nvPr/>
        </p:nvSpPr>
        <p:spPr>
          <a:xfrm>
            <a:off x="492250" y="1637475"/>
            <a:ext cx="81909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FFFFF"/>
              </a:buClr>
              <a:buSzPts val="1500"/>
              <a:buFont typeface="EB Garamond"/>
              <a:buChar char="➔"/>
            </a:pPr>
            <a:r>
              <a:rPr lang="en" sz="1500">
                <a:solidFill>
                  <a:srgbClr val="FFFFFF"/>
                </a:solidFill>
                <a:latin typeface="EB Garamond"/>
                <a:ea typeface="EB Garamond"/>
                <a:cs typeface="EB Garamond"/>
                <a:sym typeface="EB Garamond"/>
              </a:rPr>
              <a:t>This </a:t>
            </a:r>
            <a:r>
              <a:rPr lang="en" sz="1500">
                <a:solidFill>
                  <a:srgbClr val="FFFFFF"/>
                </a:solidFill>
                <a:latin typeface="EB Garamond"/>
                <a:ea typeface="EB Garamond"/>
                <a:cs typeface="EB Garamond"/>
                <a:sym typeface="EB Garamond"/>
              </a:rPr>
              <a:t>study </a:t>
            </a:r>
            <a:r>
              <a:rPr lang="en" sz="1500">
                <a:solidFill>
                  <a:srgbClr val="FFFFFF"/>
                </a:solidFill>
                <a:latin typeface="EB Garamond"/>
                <a:ea typeface="EB Garamond"/>
                <a:cs typeface="EB Garamond"/>
                <a:sym typeface="EB Garamond"/>
              </a:rPr>
              <a:t>has recognized that digitization is an indispensable job in current day libraries. If a library is to live up to present challenges, it must go digital, that is, provide digital contents and services. </a:t>
            </a:r>
            <a:endParaRPr sz="15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500">
              <a:solidFill>
                <a:srgbClr val="FFFFFF"/>
              </a:solidFill>
              <a:latin typeface="EB Garamond"/>
              <a:ea typeface="EB Garamond"/>
              <a:cs typeface="EB Garamond"/>
              <a:sym typeface="EB Garamond"/>
            </a:endParaRPr>
          </a:p>
          <a:p>
            <a:pPr indent="-323850" lvl="0" marL="457200" rtl="0" algn="l">
              <a:spcBef>
                <a:spcPts val="0"/>
              </a:spcBef>
              <a:spcAft>
                <a:spcPts val="0"/>
              </a:spcAft>
              <a:buClr>
                <a:srgbClr val="FFFFFF"/>
              </a:buClr>
              <a:buSzPts val="1500"/>
              <a:buFont typeface="EB Garamond"/>
              <a:buChar char="➔"/>
            </a:pPr>
            <a:r>
              <a:rPr lang="en" sz="1500">
                <a:solidFill>
                  <a:srgbClr val="FFFFFF"/>
                </a:solidFill>
                <a:latin typeface="EB Garamond"/>
                <a:ea typeface="EB Garamond"/>
                <a:cs typeface="EB Garamond"/>
                <a:sym typeface="EB Garamond"/>
              </a:rPr>
              <a:t>This will empower it preservation of threatened library resources, improve the productivity of information search mechanisms and boost access to library resources. </a:t>
            </a:r>
            <a:endParaRPr sz="15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500">
              <a:solidFill>
                <a:srgbClr val="FFFFFF"/>
              </a:solidFill>
              <a:latin typeface="EB Garamond"/>
              <a:ea typeface="EB Garamond"/>
              <a:cs typeface="EB Garamond"/>
              <a:sym typeface="EB Garamond"/>
            </a:endParaRPr>
          </a:p>
          <a:p>
            <a:pPr indent="-323850" lvl="0" marL="457200" rtl="0" algn="l">
              <a:spcBef>
                <a:spcPts val="0"/>
              </a:spcBef>
              <a:spcAft>
                <a:spcPts val="0"/>
              </a:spcAft>
              <a:buClr>
                <a:srgbClr val="FFFFFF"/>
              </a:buClr>
              <a:buSzPts val="1500"/>
              <a:buFont typeface="EB Garamond"/>
              <a:buChar char="➔"/>
            </a:pPr>
            <a:r>
              <a:rPr lang="en" sz="1500">
                <a:solidFill>
                  <a:srgbClr val="FFFFFF"/>
                </a:solidFill>
                <a:latin typeface="EB Garamond"/>
                <a:ea typeface="EB Garamond"/>
                <a:cs typeface="EB Garamond"/>
                <a:sym typeface="EB Garamond"/>
              </a:rPr>
              <a:t>Moreover, A digital library, also known as virtual library, has fully-fledged to a special field of study.</a:t>
            </a:r>
            <a:endParaRPr sz="1500">
              <a:solidFill>
                <a:srgbClr val="FFFFFF"/>
              </a:solidFill>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500"/>
                                        <p:tgtEl>
                                          <p:spTgt spid="1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60950" y="555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t>Bibliography</a:t>
            </a:r>
            <a:endParaRPr sz="3200"/>
          </a:p>
        </p:txBody>
      </p:sp>
      <p:sp>
        <p:nvSpPr>
          <p:cNvPr id="192" name="Google Shape;192;p28"/>
          <p:cNvSpPr txBox="1"/>
          <p:nvPr/>
        </p:nvSpPr>
        <p:spPr>
          <a:xfrm>
            <a:off x="492250" y="1255725"/>
            <a:ext cx="8190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EB Garamond"/>
              <a:buChar char="❖"/>
            </a:pPr>
            <a:r>
              <a:rPr lang="en" sz="1300">
                <a:solidFill>
                  <a:srgbClr val="FFFFFF"/>
                </a:solidFill>
                <a:latin typeface="EB Garamond"/>
                <a:ea typeface="EB Garamond"/>
                <a:cs typeface="EB Garamond"/>
                <a:sym typeface="EB Garamond"/>
              </a:rPr>
              <a:t>L. A. Ogunsola (2005): Nigerian University Libraries and the Challenges of Globalization: The Way forward. J. Soc. Sci., 10(3): 199-205 (2005) </a:t>
            </a:r>
            <a:endParaRPr sz="13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300">
              <a:solidFill>
                <a:srgbClr val="FFFFFF"/>
              </a:solidFill>
              <a:latin typeface="EB Garamond"/>
              <a:ea typeface="EB Garamond"/>
              <a:cs typeface="EB Garamond"/>
              <a:sym typeface="EB Garamond"/>
            </a:endParaRPr>
          </a:p>
          <a:p>
            <a:pPr indent="-311150" lvl="0" marL="457200" rtl="0" algn="l">
              <a:spcBef>
                <a:spcPts val="0"/>
              </a:spcBef>
              <a:spcAft>
                <a:spcPts val="0"/>
              </a:spcAft>
              <a:buClr>
                <a:srgbClr val="FFFFFF"/>
              </a:buClr>
              <a:buSzPts val="1300"/>
              <a:buFont typeface="EB Garamond"/>
              <a:buChar char="❖"/>
            </a:pPr>
            <a:r>
              <a:rPr lang="en" sz="1300">
                <a:solidFill>
                  <a:srgbClr val="FFFFFF"/>
                </a:solidFill>
                <a:latin typeface="EB Garamond"/>
                <a:ea typeface="EB Garamond"/>
                <a:cs typeface="EB Garamond"/>
                <a:sym typeface="EB Garamond"/>
              </a:rPr>
              <a:t>Aguolu, I. E. (1996). Nigerian University Libraries: What Future? The International Information and Library Review, 28(3), 261. </a:t>
            </a:r>
            <a:endParaRPr sz="13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300">
              <a:solidFill>
                <a:srgbClr val="FFFFFF"/>
              </a:solidFill>
              <a:latin typeface="EB Garamond"/>
              <a:ea typeface="EB Garamond"/>
              <a:cs typeface="EB Garamond"/>
              <a:sym typeface="EB Garamond"/>
            </a:endParaRPr>
          </a:p>
          <a:p>
            <a:pPr indent="-311150" lvl="0" marL="457200" rtl="0" algn="l">
              <a:spcBef>
                <a:spcPts val="0"/>
              </a:spcBef>
              <a:spcAft>
                <a:spcPts val="0"/>
              </a:spcAft>
              <a:buClr>
                <a:srgbClr val="FFFFFF"/>
              </a:buClr>
              <a:buSzPts val="1300"/>
              <a:buFont typeface="EB Garamond"/>
              <a:buChar char="❖"/>
            </a:pPr>
            <a:r>
              <a:rPr lang="en" sz="1300">
                <a:solidFill>
                  <a:srgbClr val="FFFFFF"/>
                </a:solidFill>
                <a:latin typeface="EB Garamond"/>
                <a:ea typeface="EB Garamond"/>
                <a:cs typeface="EB Garamond"/>
                <a:sym typeface="EB Garamond"/>
              </a:rPr>
              <a:t>Ajayi, G. O. (2000). Challenge to Nigeria of Globalization and the Information Age. Keynote address at the Workshop on National Information Communication Infrastructure (NICI) Policy Plans and Strategies for Implementation, Maitama, Abuja. </a:t>
            </a:r>
            <a:endParaRPr sz="13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300">
              <a:solidFill>
                <a:srgbClr val="FFFFFF"/>
              </a:solidFill>
              <a:latin typeface="EB Garamond"/>
              <a:ea typeface="EB Garamond"/>
              <a:cs typeface="EB Garamond"/>
              <a:sym typeface="EB Garamond"/>
            </a:endParaRPr>
          </a:p>
          <a:p>
            <a:pPr indent="-311150" lvl="0" marL="457200" rtl="0" algn="l">
              <a:spcBef>
                <a:spcPts val="0"/>
              </a:spcBef>
              <a:spcAft>
                <a:spcPts val="0"/>
              </a:spcAft>
              <a:buClr>
                <a:srgbClr val="FFFFFF"/>
              </a:buClr>
              <a:buSzPts val="1300"/>
              <a:buFont typeface="EB Garamond"/>
              <a:buChar char="❖"/>
            </a:pPr>
            <a:r>
              <a:rPr lang="en" sz="1300">
                <a:solidFill>
                  <a:srgbClr val="FFFFFF"/>
                </a:solidFill>
                <a:latin typeface="EB Garamond"/>
                <a:ea typeface="EB Garamond"/>
                <a:cs typeface="EB Garamond"/>
                <a:sym typeface="EB Garamond"/>
              </a:rPr>
              <a:t>Hanumat G. Sastry (2011) User Interface Design Challenges for Digital Libraries. Volume 15–No.6, February 2011 </a:t>
            </a:r>
            <a:endParaRPr sz="13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300">
              <a:solidFill>
                <a:srgbClr val="FFFFFF"/>
              </a:solidFill>
              <a:latin typeface="EB Garamond"/>
              <a:ea typeface="EB Garamond"/>
              <a:cs typeface="EB Garamond"/>
              <a:sym typeface="EB Garamond"/>
            </a:endParaRPr>
          </a:p>
          <a:p>
            <a:pPr indent="-311150" lvl="0" marL="457200" rtl="0" algn="l">
              <a:spcBef>
                <a:spcPts val="0"/>
              </a:spcBef>
              <a:spcAft>
                <a:spcPts val="0"/>
              </a:spcAft>
              <a:buClr>
                <a:srgbClr val="FFFFFF"/>
              </a:buClr>
              <a:buSzPts val="1300"/>
              <a:buFont typeface="EB Garamond"/>
              <a:buChar char="❖"/>
            </a:pPr>
            <a:r>
              <a:rPr lang="en" sz="1300">
                <a:solidFill>
                  <a:srgbClr val="FFFFFF"/>
                </a:solidFill>
                <a:latin typeface="EB Garamond"/>
                <a:ea typeface="EB Garamond"/>
                <a:cs typeface="EB Garamond"/>
                <a:sym typeface="EB Garamond"/>
              </a:rPr>
              <a:t>Maurice P. Marchant (1991). Library &amp; Information Science Research 13(3) · What Motivates Adult Use of Public Libraries? January 1991 </a:t>
            </a:r>
            <a:endParaRPr sz="13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3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460950" y="555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Strategy to implement</a:t>
            </a:r>
            <a:endParaRPr sz="3200"/>
          </a:p>
        </p:txBody>
      </p:sp>
      <p:sp>
        <p:nvSpPr>
          <p:cNvPr id="198" name="Google Shape;198;p29"/>
          <p:cNvSpPr txBox="1"/>
          <p:nvPr/>
        </p:nvSpPr>
        <p:spPr>
          <a:xfrm>
            <a:off x="492250" y="1637475"/>
            <a:ext cx="8190900" cy="3232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W</a:t>
            </a:r>
            <a:r>
              <a:rPr lang="en" sz="1600">
                <a:solidFill>
                  <a:srgbClr val="FFFFFF"/>
                </a:solidFill>
                <a:latin typeface="EB Garamond"/>
                <a:ea typeface="EB Garamond"/>
                <a:cs typeface="EB Garamond"/>
                <a:sym typeface="EB Garamond"/>
              </a:rPr>
              <a:t>eb application which allows user search books using keywords from title, author, etc of the book and </a:t>
            </a:r>
            <a:r>
              <a:rPr lang="en" sz="1600">
                <a:solidFill>
                  <a:schemeClr val="lt1"/>
                </a:solidFill>
                <a:latin typeface="EB Garamond"/>
                <a:ea typeface="EB Garamond"/>
                <a:cs typeface="EB Garamond"/>
                <a:sym typeface="EB Garamond"/>
              </a:rPr>
              <a:t>lets the user download the book of his/her choice. </a:t>
            </a:r>
            <a:endParaRPr sz="16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60-80% implementation</a:t>
            </a:r>
            <a:endParaRPr sz="16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Techstack</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ReactJS</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Django</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PostgreSQL</a:t>
            </a:r>
            <a:endParaRPr sz="16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914400" rtl="0" algn="l">
              <a:spcBef>
                <a:spcPts val="0"/>
              </a:spcBef>
              <a:spcAft>
                <a:spcPts val="0"/>
              </a:spcAft>
              <a:buNone/>
            </a:pPr>
            <a:r>
              <a:t/>
            </a:r>
            <a:endParaRPr sz="18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5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5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5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5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500"/>
                                        <p:tgtEl>
                                          <p:spTgt spid="1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animEffect filter="fade" transition="in">
                                      <p:cBhvr>
                                        <p:cTn dur="500"/>
                                        <p:tgtEl>
                                          <p:spTgt spid="1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animEffect filter="fade" transition="in">
                                      <p:cBhvr>
                                        <p:cTn dur="500"/>
                                        <p:tgtEl>
                                          <p:spTgt spid="1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9" st="9"/>
                                            </p:txEl>
                                          </p:spTgt>
                                        </p:tgtEl>
                                        <p:attrNameLst>
                                          <p:attrName>style.visibility</p:attrName>
                                        </p:attrNameLst>
                                      </p:cBhvr>
                                      <p:to>
                                        <p:strVal val="visible"/>
                                      </p:to>
                                    </p:set>
                                    <p:animEffect filter="fade" transition="in">
                                      <p:cBhvr>
                                        <p:cTn dur="500"/>
                                        <p:tgtEl>
                                          <p:spTgt spid="1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0" st="10"/>
                                            </p:txEl>
                                          </p:spTgt>
                                        </p:tgtEl>
                                        <p:attrNameLst>
                                          <p:attrName>style.visibility</p:attrName>
                                        </p:attrNameLst>
                                      </p:cBhvr>
                                      <p:to>
                                        <p:strVal val="visible"/>
                                      </p:to>
                                    </p:set>
                                    <p:animEffect filter="fade" transition="in">
                                      <p:cBhvr>
                                        <p:cTn dur="500"/>
                                        <p:tgtEl>
                                          <p:spTgt spid="19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p:nvPr/>
        </p:nvSpPr>
        <p:spPr>
          <a:xfrm>
            <a:off x="921950" y="1135175"/>
            <a:ext cx="7195200" cy="32682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Impact"/>
                <a:ea typeface="Impact"/>
                <a:cs typeface="Impact"/>
                <a:sym typeface="Impact"/>
              </a:rPr>
              <a:t>THANK</a:t>
            </a:r>
            <a:endParaRPr sz="6000">
              <a:solidFill>
                <a:srgbClr val="FFFFFF"/>
              </a:solidFill>
              <a:latin typeface="Impact"/>
              <a:ea typeface="Impact"/>
              <a:cs typeface="Impact"/>
              <a:sym typeface="Impact"/>
            </a:endParaRPr>
          </a:p>
          <a:p>
            <a:pPr indent="0" lvl="0" marL="0" rtl="0" algn="ctr">
              <a:spcBef>
                <a:spcPts val="0"/>
              </a:spcBef>
              <a:spcAft>
                <a:spcPts val="0"/>
              </a:spcAft>
              <a:buNone/>
            </a:pPr>
            <a:r>
              <a:rPr lang="en" sz="6000">
                <a:solidFill>
                  <a:srgbClr val="FFFFFF"/>
                </a:solidFill>
                <a:latin typeface="Impact"/>
                <a:ea typeface="Impact"/>
                <a:cs typeface="Impact"/>
                <a:sym typeface="Impact"/>
              </a:rPr>
              <a:t>YOU</a:t>
            </a:r>
            <a:endParaRPr sz="6000">
              <a:solidFill>
                <a:srgbClr val="FFFFFF"/>
              </a:solidFill>
              <a:latin typeface="Impact"/>
              <a:ea typeface="Impact"/>
              <a:cs typeface="Impact"/>
              <a:sym typeface="Impact"/>
            </a:endParaRPr>
          </a:p>
          <a:p>
            <a:pPr indent="0" lvl="0" marL="0" rtl="0" algn="ctr">
              <a:spcBef>
                <a:spcPts val="0"/>
              </a:spcBef>
              <a:spcAft>
                <a:spcPts val="0"/>
              </a:spcAft>
              <a:buNone/>
            </a:pPr>
            <a:r>
              <a:t/>
            </a:r>
            <a:endParaRPr sz="2000">
              <a:solidFill>
                <a:srgbClr val="FFFFFF"/>
              </a:solidFill>
            </a:endParaRPr>
          </a:p>
          <a:p>
            <a:pPr indent="0" lvl="0" marL="0" rtl="0" algn="ctr">
              <a:spcBef>
                <a:spcPts val="0"/>
              </a:spcBef>
              <a:spcAft>
                <a:spcPts val="0"/>
              </a:spcAft>
              <a:buNone/>
            </a:pPr>
            <a:r>
              <a:t/>
            </a:r>
            <a:endParaRPr sz="1500">
              <a:solidFill>
                <a:srgbClr val="FFFFFF"/>
              </a:solidFill>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460950" y="3788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Content</a:t>
            </a:r>
            <a:endParaRPr sz="3200"/>
          </a:p>
        </p:txBody>
      </p:sp>
      <p:sp>
        <p:nvSpPr>
          <p:cNvPr id="93" name="Google Shape;93;p14"/>
          <p:cNvSpPr txBox="1"/>
          <p:nvPr>
            <p:ph idx="1" type="subTitle"/>
          </p:nvPr>
        </p:nvSpPr>
        <p:spPr>
          <a:xfrm>
            <a:off x="598100" y="1275825"/>
            <a:ext cx="8222100" cy="3676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Introduction</a:t>
            </a:r>
            <a:endParaRPr/>
          </a:p>
          <a:p>
            <a:pPr indent="-361950" lvl="0" marL="457200" rtl="0" algn="l">
              <a:spcBef>
                <a:spcPts val="0"/>
              </a:spcBef>
              <a:spcAft>
                <a:spcPts val="0"/>
              </a:spcAft>
              <a:buSzPts val="2100"/>
              <a:buChar char="❖"/>
            </a:pPr>
            <a:r>
              <a:rPr lang="en"/>
              <a:t>Aim and Objective</a:t>
            </a:r>
            <a:endParaRPr/>
          </a:p>
          <a:p>
            <a:pPr indent="-361950" lvl="0" marL="457200" rtl="0" algn="l">
              <a:spcBef>
                <a:spcPts val="0"/>
              </a:spcBef>
              <a:spcAft>
                <a:spcPts val="0"/>
              </a:spcAft>
              <a:buSzPts val="2100"/>
              <a:buChar char="❖"/>
            </a:pPr>
            <a:r>
              <a:rPr lang="en"/>
              <a:t>Problems with existing system</a:t>
            </a:r>
            <a:endParaRPr/>
          </a:p>
          <a:p>
            <a:pPr indent="-361950" lvl="0" marL="457200" rtl="0" algn="l">
              <a:spcBef>
                <a:spcPts val="0"/>
              </a:spcBef>
              <a:spcAft>
                <a:spcPts val="0"/>
              </a:spcAft>
              <a:buSzPts val="2100"/>
              <a:buChar char="❖"/>
            </a:pPr>
            <a:r>
              <a:rPr lang="en"/>
              <a:t>Solution to the problem</a:t>
            </a:r>
            <a:endParaRPr/>
          </a:p>
          <a:p>
            <a:pPr indent="-361950" lvl="0" marL="457200" rtl="0" algn="l">
              <a:spcBef>
                <a:spcPts val="0"/>
              </a:spcBef>
              <a:spcAft>
                <a:spcPts val="0"/>
              </a:spcAft>
              <a:buSzPts val="2100"/>
              <a:buChar char="❖"/>
            </a:pPr>
            <a:r>
              <a:rPr lang="en"/>
              <a:t>Advantages of the proposed system</a:t>
            </a:r>
            <a:endParaRPr/>
          </a:p>
          <a:p>
            <a:pPr indent="-361950" lvl="0" marL="457200" rtl="0" algn="l">
              <a:spcBef>
                <a:spcPts val="0"/>
              </a:spcBef>
              <a:spcAft>
                <a:spcPts val="0"/>
              </a:spcAft>
              <a:buSzPts val="2100"/>
              <a:buChar char="❖"/>
            </a:pPr>
            <a:r>
              <a:rPr lang="en"/>
              <a:t>Methodology employed</a:t>
            </a:r>
            <a:endParaRPr/>
          </a:p>
          <a:p>
            <a:pPr indent="-361950" lvl="0" marL="457200" rtl="0" algn="l">
              <a:spcBef>
                <a:spcPts val="0"/>
              </a:spcBef>
              <a:spcAft>
                <a:spcPts val="0"/>
              </a:spcAft>
              <a:buSzPts val="2100"/>
              <a:buChar char="❖"/>
            </a:pPr>
            <a:r>
              <a:rPr lang="en"/>
              <a:t>Use case diagrams and DFD’s</a:t>
            </a:r>
            <a:endParaRPr/>
          </a:p>
          <a:p>
            <a:pPr indent="-361950" lvl="0" marL="457200" rtl="0" algn="l">
              <a:spcBef>
                <a:spcPts val="0"/>
              </a:spcBef>
              <a:spcAft>
                <a:spcPts val="0"/>
              </a:spcAft>
              <a:buSzPts val="2100"/>
              <a:buChar char="❖"/>
            </a:pPr>
            <a:r>
              <a:rPr lang="en"/>
              <a:t>Conclusion</a:t>
            </a:r>
            <a:endParaRPr/>
          </a:p>
          <a:p>
            <a:pPr indent="-361950" lvl="0" marL="457200" rtl="0" algn="l">
              <a:spcBef>
                <a:spcPts val="0"/>
              </a:spcBef>
              <a:spcAft>
                <a:spcPts val="0"/>
              </a:spcAft>
              <a:buSzPts val="2100"/>
              <a:buChar char="❖"/>
            </a:pPr>
            <a:r>
              <a:rPr lang="en"/>
              <a:t>Bibliography</a:t>
            </a:r>
            <a:endParaRPr/>
          </a:p>
          <a:p>
            <a:pPr indent="-361950" lvl="0" marL="457200" rtl="0" algn="l">
              <a:spcBef>
                <a:spcPts val="0"/>
              </a:spcBef>
              <a:spcAft>
                <a:spcPts val="0"/>
              </a:spcAft>
              <a:buSzPts val="2100"/>
              <a:buChar char="❖"/>
            </a:pPr>
            <a:r>
              <a:rPr lang="en"/>
              <a:t>Strategy to Implement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60950" y="555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Introduction</a:t>
            </a:r>
            <a:endParaRPr sz="3200"/>
          </a:p>
        </p:txBody>
      </p:sp>
      <p:sp>
        <p:nvSpPr>
          <p:cNvPr id="99" name="Google Shape;99;p15"/>
          <p:cNvSpPr txBox="1"/>
          <p:nvPr/>
        </p:nvSpPr>
        <p:spPr>
          <a:xfrm>
            <a:off x="411875" y="1285875"/>
            <a:ext cx="7805700" cy="441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EB Garamond"/>
              <a:buChar char="➔"/>
            </a:pPr>
            <a:r>
              <a:rPr lang="en" sz="1800">
                <a:solidFill>
                  <a:schemeClr val="lt1"/>
                </a:solidFill>
                <a:latin typeface="EB Garamond"/>
                <a:ea typeface="EB Garamond"/>
                <a:cs typeface="EB Garamond"/>
                <a:sym typeface="EB Garamond"/>
              </a:rPr>
              <a:t>Libraries have been a fundamental fragment of educational and information sector of any university. </a:t>
            </a:r>
            <a:endParaRPr sz="1800">
              <a:solidFill>
                <a:schemeClr val="lt1"/>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chemeClr val="lt1"/>
              </a:solidFill>
              <a:latin typeface="EB Garamond"/>
              <a:ea typeface="EB Garamond"/>
              <a:cs typeface="EB Garamond"/>
              <a:sym typeface="EB Garamond"/>
            </a:endParaRPr>
          </a:p>
          <a:p>
            <a:pPr indent="-342900" lvl="0" marL="457200" rtl="0" algn="l">
              <a:spcBef>
                <a:spcPts val="0"/>
              </a:spcBef>
              <a:spcAft>
                <a:spcPts val="0"/>
              </a:spcAft>
              <a:buClr>
                <a:schemeClr val="lt1"/>
              </a:buClr>
              <a:buSzPts val="1800"/>
              <a:buFont typeface="EB Garamond"/>
              <a:buChar char="➔"/>
            </a:pPr>
            <a:r>
              <a:rPr lang="en" sz="1800">
                <a:solidFill>
                  <a:schemeClr val="lt1"/>
                </a:solidFill>
                <a:latin typeface="EB Garamond"/>
                <a:ea typeface="EB Garamond"/>
                <a:cs typeface="EB Garamond"/>
                <a:sym typeface="EB Garamond"/>
              </a:rPr>
              <a:t>The success of any library largely depends on proper management. </a:t>
            </a:r>
            <a:endParaRPr sz="1800">
              <a:solidFill>
                <a:schemeClr val="lt1"/>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chemeClr val="lt1"/>
              </a:solidFill>
              <a:latin typeface="EB Garamond"/>
              <a:ea typeface="EB Garamond"/>
              <a:cs typeface="EB Garamond"/>
              <a:sym typeface="EB Garamond"/>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EB Garamond"/>
                <a:ea typeface="EB Garamond"/>
                <a:cs typeface="EB Garamond"/>
                <a:sym typeface="EB Garamond"/>
              </a:rPr>
              <a:t>Several libraries have suffered catastrophe as a consequence of insufficient administration and weaknesses in handling delicate information as regards members of the library, searching for, and finding desired books, availability of library and library materials at all times etc.</a:t>
            </a:r>
            <a:r>
              <a:rPr lang="en" sz="1800">
                <a:solidFill>
                  <a:schemeClr val="lt1"/>
                </a:solidFill>
                <a:latin typeface="Roboto"/>
                <a:ea typeface="Roboto"/>
                <a:cs typeface="Roboto"/>
                <a:sym typeface="Roboto"/>
              </a:rPr>
              <a:t>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rgbClr val="FFFFFF"/>
              </a:solidFill>
              <a:latin typeface="Roboto"/>
              <a:ea typeface="Roboto"/>
              <a:cs typeface="Roboto"/>
              <a:sym typeface="Roboto"/>
            </a:endParaRPr>
          </a:p>
          <a:p>
            <a:pPr indent="0" lvl="0" marL="457200" rtl="0" algn="l">
              <a:spcBef>
                <a:spcPts val="0"/>
              </a:spcBef>
              <a:spcAft>
                <a:spcPts val="0"/>
              </a:spcAft>
              <a:buNone/>
            </a:pPr>
            <a:r>
              <a:t/>
            </a:r>
            <a:endParaRPr sz="1500">
              <a:solidFill>
                <a:srgbClr val="FFFFFF"/>
              </a:solidFill>
              <a:latin typeface="Roboto"/>
              <a:ea typeface="Roboto"/>
              <a:cs typeface="Roboto"/>
              <a:sym typeface="Roboto"/>
            </a:endParaRPr>
          </a:p>
          <a:p>
            <a:pPr indent="0" lvl="0" marL="0" rtl="0" algn="l">
              <a:spcBef>
                <a:spcPts val="0"/>
              </a:spcBef>
              <a:spcAft>
                <a:spcPts val="0"/>
              </a:spcAft>
              <a:buNone/>
            </a:pPr>
            <a:r>
              <a:t/>
            </a:r>
            <a:endParaRPr sz="1500">
              <a:solidFill>
                <a:srgbClr val="FFFFFF"/>
              </a:solidFill>
              <a:latin typeface="Roboto"/>
              <a:ea typeface="Roboto"/>
              <a:cs typeface="Roboto"/>
              <a:sym typeface="Roboto"/>
            </a:endParaRPr>
          </a:p>
          <a:p>
            <a:pPr indent="0" lvl="0" marL="0" rtl="0" algn="l">
              <a:spcBef>
                <a:spcPts val="0"/>
              </a:spcBef>
              <a:spcAft>
                <a:spcPts val="0"/>
              </a:spcAft>
              <a:buNone/>
            </a:pPr>
            <a:r>
              <a:t/>
            </a:r>
            <a:endParaRPr sz="15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6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6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6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6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6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6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6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600"/>
                                        <p:tgtEl>
                                          <p:spTgt spid="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8" st="8"/>
                                            </p:txEl>
                                          </p:spTgt>
                                        </p:tgtEl>
                                        <p:attrNameLst>
                                          <p:attrName>style.visibility</p:attrName>
                                        </p:attrNameLst>
                                      </p:cBhvr>
                                      <p:to>
                                        <p:strVal val="visible"/>
                                      </p:to>
                                    </p:set>
                                    <p:animEffect filter="fade" transition="in">
                                      <p:cBhvr>
                                        <p:cTn dur="600"/>
                                        <p:tgtEl>
                                          <p:spTgt spid="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9" st="9"/>
                                            </p:txEl>
                                          </p:spTgt>
                                        </p:tgtEl>
                                        <p:attrNameLst>
                                          <p:attrName>style.visibility</p:attrName>
                                        </p:attrNameLst>
                                      </p:cBhvr>
                                      <p:to>
                                        <p:strVal val="visible"/>
                                      </p:to>
                                    </p:set>
                                    <p:animEffect filter="fade" transition="in">
                                      <p:cBhvr>
                                        <p:cTn dur="600"/>
                                        <p:tgtEl>
                                          <p:spTgt spid="9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0" st="10"/>
                                            </p:txEl>
                                          </p:spTgt>
                                        </p:tgtEl>
                                        <p:attrNameLst>
                                          <p:attrName>style.visibility</p:attrName>
                                        </p:attrNameLst>
                                      </p:cBhvr>
                                      <p:to>
                                        <p:strVal val="visible"/>
                                      </p:to>
                                    </p:set>
                                    <p:animEffect filter="fade" transition="in">
                                      <p:cBhvr>
                                        <p:cTn dur="600"/>
                                        <p:tgtEl>
                                          <p:spTgt spid="9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1" st="11"/>
                                            </p:txEl>
                                          </p:spTgt>
                                        </p:tgtEl>
                                        <p:attrNameLst>
                                          <p:attrName>style.visibility</p:attrName>
                                        </p:attrNameLst>
                                      </p:cBhvr>
                                      <p:to>
                                        <p:strVal val="visible"/>
                                      </p:to>
                                    </p:set>
                                    <p:animEffect filter="fade" transition="in">
                                      <p:cBhvr>
                                        <p:cTn dur="600"/>
                                        <p:tgtEl>
                                          <p:spTgt spid="9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60950" y="555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Aim and Objective of the Research Paper</a:t>
            </a:r>
            <a:endParaRPr sz="3200"/>
          </a:p>
        </p:txBody>
      </p:sp>
      <p:sp>
        <p:nvSpPr>
          <p:cNvPr id="105" name="Google Shape;105;p16"/>
          <p:cNvSpPr txBox="1"/>
          <p:nvPr/>
        </p:nvSpPr>
        <p:spPr>
          <a:xfrm>
            <a:off x="476550" y="1587250"/>
            <a:ext cx="81909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FFFFFF"/>
              </a:solidFill>
              <a:latin typeface="Roboto"/>
              <a:ea typeface="Roboto"/>
              <a:cs typeface="Roboto"/>
              <a:sym typeface="Roboto"/>
            </a:endParaRPr>
          </a:p>
          <a:p>
            <a:pPr indent="0" lvl="0" marL="457200" rtl="0" algn="l">
              <a:spcBef>
                <a:spcPts val="0"/>
              </a:spcBef>
              <a:spcAft>
                <a:spcPts val="0"/>
              </a:spcAft>
              <a:buNone/>
            </a:pPr>
            <a:r>
              <a:t/>
            </a:r>
            <a:endParaRPr sz="15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The main aim of the research work is the design and </a:t>
            </a:r>
            <a:r>
              <a:rPr lang="en" sz="1800">
                <a:solidFill>
                  <a:srgbClr val="FFFFFF"/>
                </a:solidFill>
                <a:latin typeface="EB Garamond"/>
                <a:ea typeface="EB Garamond"/>
                <a:cs typeface="EB Garamond"/>
                <a:sym typeface="EB Garamond"/>
              </a:rPr>
              <a:t>implementation </a:t>
            </a:r>
            <a:r>
              <a:rPr lang="en" sz="1800">
                <a:solidFill>
                  <a:srgbClr val="FFFFFF"/>
                </a:solidFill>
                <a:latin typeface="EB Garamond"/>
                <a:ea typeface="EB Garamond"/>
                <a:cs typeface="EB Garamond"/>
                <a:sym typeface="EB Garamond"/>
              </a:rPr>
              <a:t>of an electronic library system for Universities.</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 This research work will create a platform where users can access the library content without considering opening or closing time of the library.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Problems with the existing system</a:t>
            </a:r>
            <a:endParaRPr sz="3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11" name="Google Shape;111;p17"/>
          <p:cNvGrpSpPr/>
          <p:nvPr/>
        </p:nvGrpSpPr>
        <p:grpSpPr>
          <a:xfrm>
            <a:off x="431925" y="1093881"/>
            <a:ext cx="2628925" cy="2994816"/>
            <a:chOff x="431925" y="1304875"/>
            <a:chExt cx="2628925" cy="3416400"/>
          </a:xfrm>
        </p:grpSpPr>
        <p:sp>
          <p:nvSpPr>
            <p:cNvPr id="112" name="Google Shape;112;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7"/>
          <p:cNvSpPr txBox="1"/>
          <p:nvPr>
            <p:ph idx="4294967295" type="body"/>
          </p:nvPr>
        </p:nvSpPr>
        <p:spPr>
          <a:xfrm>
            <a:off x="508325" y="1612550"/>
            <a:ext cx="2478600" cy="209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EB Garamond"/>
                <a:ea typeface="EB Garamond"/>
                <a:cs typeface="EB Garamond"/>
                <a:sym typeface="EB Garamond"/>
              </a:rPr>
              <a:t>It does not license the concurrent or multiple use of the same library materials by different library users at same time – dissimilar to the digital library services.</a:t>
            </a:r>
            <a:endParaRPr sz="1600">
              <a:latin typeface="EB Garamond"/>
              <a:ea typeface="EB Garamond"/>
              <a:cs typeface="EB Garamond"/>
              <a:sym typeface="EB Garamond"/>
            </a:endParaRPr>
          </a:p>
        </p:txBody>
      </p:sp>
      <p:grpSp>
        <p:nvGrpSpPr>
          <p:cNvPr id="115" name="Google Shape;115;p17"/>
          <p:cNvGrpSpPr/>
          <p:nvPr/>
        </p:nvGrpSpPr>
        <p:grpSpPr>
          <a:xfrm>
            <a:off x="3283475" y="1093870"/>
            <a:ext cx="2632500" cy="2994923"/>
            <a:chOff x="3320450" y="1304875"/>
            <a:chExt cx="2632500" cy="3039605"/>
          </a:xfrm>
        </p:grpSpPr>
        <p:sp>
          <p:nvSpPr>
            <p:cNvPr id="116" name="Google Shape;116;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3320450" y="1304880"/>
              <a:ext cx="2628900" cy="3039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7"/>
          <p:cNvSpPr txBox="1"/>
          <p:nvPr>
            <p:ph idx="4294967295" type="body"/>
          </p:nvPr>
        </p:nvSpPr>
        <p:spPr>
          <a:xfrm>
            <a:off x="3397388" y="1637600"/>
            <a:ext cx="2478600" cy="20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EB Garamond"/>
                <a:ea typeface="EB Garamond"/>
                <a:cs typeface="EB Garamond"/>
                <a:sym typeface="EB Garamond"/>
              </a:rPr>
              <a:t>Physical library have to employ large amount of money for the imbursement of staff, payment of rent, maintenance of book, and procurement of additional books</a:t>
            </a:r>
            <a:endParaRPr sz="1600">
              <a:latin typeface="EB Garamond"/>
              <a:ea typeface="EB Garamond"/>
              <a:cs typeface="EB Garamond"/>
              <a:sym typeface="EB Garamond"/>
            </a:endParaRPr>
          </a:p>
        </p:txBody>
      </p:sp>
      <p:grpSp>
        <p:nvGrpSpPr>
          <p:cNvPr id="119" name="Google Shape;119;p17"/>
          <p:cNvGrpSpPr/>
          <p:nvPr/>
        </p:nvGrpSpPr>
        <p:grpSpPr>
          <a:xfrm>
            <a:off x="6403400" y="1116259"/>
            <a:ext cx="2632500" cy="2950061"/>
            <a:chOff x="6212550" y="1304875"/>
            <a:chExt cx="2632500" cy="3416400"/>
          </a:xfrm>
        </p:grpSpPr>
        <p:sp>
          <p:nvSpPr>
            <p:cNvPr id="120" name="Google Shape;120;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7"/>
          <p:cNvSpPr txBox="1"/>
          <p:nvPr>
            <p:ph idx="4294967295" type="body"/>
          </p:nvPr>
        </p:nvSpPr>
        <p:spPr>
          <a:xfrm>
            <a:off x="6403400" y="1543250"/>
            <a:ext cx="2632500" cy="245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p>
          <a:p>
            <a:pPr indent="-330200" lvl="0" marL="457200" rtl="0" algn="l">
              <a:lnSpc>
                <a:spcPct val="100000"/>
              </a:lnSpc>
              <a:spcBef>
                <a:spcPts val="1600"/>
              </a:spcBef>
              <a:spcAft>
                <a:spcPts val="0"/>
              </a:spcAft>
              <a:buSzPts val="1600"/>
              <a:buFont typeface="EB Garamond"/>
              <a:buChar char="●"/>
            </a:pPr>
            <a:r>
              <a:rPr lang="en" sz="1600">
                <a:latin typeface="EB Garamond"/>
                <a:ea typeface="EB Garamond"/>
                <a:cs typeface="EB Garamond"/>
                <a:sym typeface="EB Garamond"/>
              </a:rPr>
              <a:t>Lack of security</a:t>
            </a:r>
            <a:endParaRPr sz="1600">
              <a:latin typeface="EB Garamond"/>
              <a:ea typeface="EB Garamond"/>
              <a:cs typeface="EB Garamond"/>
              <a:sym typeface="EB Garamond"/>
            </a:endParaRPr>
          </a:p>
          <a:p>
            <a:pPr indent="0" lvl="0" marL="457200" rtl="0" algn="l">
              <a:lnSpc>
                <a:spcPct val="100000"/>
              </a:lnSpc>
              <a:spcBef>
                <a:spcPts val="0"/>
              </a:spcBef>
              <a:spcAft>
                <a:spcPts val="0"/>
              </a:spcAft>
              <a:buNone/>
            </a:pPr>
            <a:r>
              <a:t/>
            </a:r>
            <a:endParaRPr sz="1600">
              <a:latin typeface="EB Garamond"/>
              <a:ea typeface="EB Garamond"/>
              <a:cs typeface="EB Garamond"/>
              <a:sym typeface="EB Garamond"/>
            </a:endParaRPr>
          </a:p>
          <a:p>
            <a:pPr indent="-330200" lvl="0" marL="457200" rtl="0" algn="l">
              <a:lnSpc>
                <a:spcPct val="100000"/>
              </a:lnSpc>
              <a:spcBef>
                <a:spcPts val="0"/>
              </a:spcBef>
              <a:spcAft>
                <a:spcPts val="0"/>
              </a:spcAft>
              <a:buSzPts val="1600"/>
              <a:buFont typeface="EB Garamond"/>
              <a:buChar char="●"/>
            </a:pPr>
            <a:r>
              <a:rPr lang="en" sz="1600">
                <a:latin typeface="EB Garamond"/>
                <a:ea typeface="EB Garamond"/>
                <a:cs typeface="EB Garamond"/>
                <a:sym typeface="EB Garamond"/>
              </a:rPr>
              <a:t>Data redundancy</a:t>
            </a:r>
            <a:endParaRPr sz="1600">
              <a:latin typeface="EB Garamond"/>
              <a:ea typeface="EB Garamond"/>
              <a:cs typeface="EB Garamond"/>
              <a:sym typeface="EB Garamond"/>
            </a:endParaRPr>
          </a:p>
          <a:p>
            <a:pPr indent="0" lvl="0" marL="457200" rtl="0" algn="l">
              <a:lnSpc>
                <a:spcPct val="100000"/>
              </a:lnSpc>
              <a:spcBef>
                <a:spcPts val="0"/>
              </a:spcBef>
              <a:spcAft>
                <a:spcPts val="0"/>
              </a:spcAft>
              <a:buNone/>
            </a:pPr>
            <a:r>
              <a:t/>
            </a:r>
            <a:endParaRPr sz="1600">
              <a:latin typeface="EB Garamond"/>
              <a:ea typeface="EB Garamond"/>
              <a:cs typeface="EB Garamond"/>
              <a:sym typeface="EB Garamond"/>
            </a:endParaRPr>
          </a:p>
          <a:p>
            <a:pPr indent="-330200" lvl="0" marL="457200" rtl="0" algn="l">
              <a:lnSpc>
                <a:spcPct val="100000"/>
              </a:lnSpc>
              <a:spcBef>
                <a:spcPts val="0"/>
              </a:spcBef>
              <a:spcAft>
                <a:spcPts val="0"/>
              </a:spcAft>
              <a:buSzPts val="1600"/>
              <a:buFont typeface="EB Garamond"/>
              <a:buChar char="●"/>
            </a:pPr>
            <a:r>
              <a:rPr lang="en" sz="1600">
                <a:latin typeface="EB Garamond"/>
                <a:ea typeface="EB Garamond"/>
                <a:cs typeface="EB Garamond"/>
                <a:sym typeface="EB Garamond"/>
              </a:rPr>
              <a:t>Unavailability of       library resources at all time</a:t>
            </a:r>
            <a:endParaRPr sz="1600">
              <a:latin typeface="EB Garamond"/>
              <a:ea typeface="EB Garamond"/>
              <a:cs typeface="EB Garamond"/>
              <a:sym typeface="EB Garamond"/>
            </a:endParaRPr>
          </a:p>
          <a:p>
            <a:pPr indent="0" lvl="0" marL="0" rtl="0" algn="l">
              <a:lnSpc>
                <a:spcPct val="100000"/>
              </a:lnSpc>
              <a:spcBef>
                <a:spcPts val="0"/>
              </a:spcBef>
              <a:spcAft>
                <a:spcPts val="0"/>
              </a:spcAft>
              <a:buNone/>
            </a:pPr>
            <a:r>
              <a:t/>
            </a:r>
            <a:endParaRPr sz="1600">
              <a:latin typeface="EB Garamond"/>
              <a:ea typeface="EB Garamond"/>
              <a:cs typeface="EB Garamond"/>
              <a:sym typeface="EB Garamond"/>
            </a:endParaRPr>
          </a:p>
          <a:p>
            <a:pPr indent="0" lvl="0" marL="457200" rtl="0" algn="l">
              <a:spcBef>
                <a:spcPts val="1600"/>
              </a:spcBef>
              <a:spcAft>
                <a:spcPts val="1600"/>
              </a:spcAft>
              <a:buNone/>
            </a:pPr>
            <a:r>
              <a:t/>
            </a:r>
            <a:endParaRPr sz="1600"/>
          </a:p>
        </p:txBody>
      </p:sp>
      <p:sp>
        <p:nvSpPr>
          <p:cNvPr id="123" name="Google Shape;123;p17"/>
          <p:cNvSpPr txBox="1"/>
          <p:nvPr/>
        </p:nvSpPr>
        <p:spPr>
          <a:xfrm>
            <a:off x="431925" y="1099625"/>
            <a:ext cx="263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Limited availability</a:t>
            </a:r>
            <a:endParaRPr sz="1600">
              <a:solidFill>
                <a:srgbClr val="FFFFFF"/>
              </a:solidFill>
              <a:latin typeface="Roboto"/>
              <a:ea typeface="Roboto"/>
              <a:cs typeface="Roboto"/>
              <a:sym typeface="Roboto"/>
            </a:endParaRPr>
          </a:p>
        </p:txBody>
      </p:sp>
      <p:sp>
        <p:nvSpPr>
          <p:cNvPr id="124" name="Google Shape;124;p17"/>
          <p:cNvSpPr txBox="1"/>
          <p:nvPr/>
        </p:nvSpPr>
        <p:spPr>
          <a:xfrm>
            <a:off x="3283475" y="1112150"/>
            <a:ext cx="263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Large </a:t>
            </a:r>
            <a:r>
              <a:rPr lang="en" sz="1600">
                <a:solidFill>
                  <a:srgbClr val="FFFFFF"/>
                </a:solidFill>
                <a:latin typeface="Roboto"/>
                <a:ea typeface="Roboto"/>
                <a:cs typeface="Roboto"/>
                <a:sym typeface="Roboto"/>
              </a:rPr>
              <a:t>maintenance</a:t>
            </a:r>
            <a:r>
              <a:rPr lang="en" sz="1600">
                <a:solidFill>
                  <a:srgbClr val="FFFFFF"/>
                </a:solidFill>
                <a:latin typeface="Roboto"/>
                <a:ea typeface="Roboto"/>
                <a:cs typeface="Roboto"/>
                <a:sym typeface="Roboto"/>
              </a:rPr>
              <a:t> costs</a:t>
            </a:r>
            <a:endParaRPr sz="1600">
              <a:solidFill>
                <a:srgbClr val="FFFFFF"/>
              </a:solidFill>
              <a:latin typeface="Roboto"/>
              <a:ea typeface="Roboto"/>
              <a:cs typeface="Roboto"/>
              <a:sym typeface="Roboto"/>
            </a:endParaRPr>
          </a:p>
        </p:txBody>
      </p:sp>
      <p:sp>
        <p:nvSpPr>
          <p:cNvPr id="125" name="Google Shape;125;p17"/>
          <p:cNvSpPr txBox="1"/>
          <p:nvPr/>
        </p:nvSpPr>
        <p:spPr>
          <a:xfrm>
            <a:off x="6405200" y="1138500"/>
            <a:ext cx="2632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rgbClr val="FFFFFF"/>
                </a:solidFill>
                <a:latin typeface="Roboto"/>
                <a:ea typeface="Roboto"/>
                <a:cs typeface="Roboto"/>
                <a:sym typeface="Roboto"/>
              </a:rPr>
              <a:t>Others problems are : </a:t>
            </a:r>
            <a:endParaRPr sz="16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Solution</a:t>
            </a:r>
            <a:endParaRPr sz="4000"/>
          </a:p>
        </p:txBody>
      </p:sp>
      <p:sp>
        <p:nvSpPr>
          <p:cNvPr id="131" name="Google Shape;131;p18"/>
          <p:cNvSpPr txBox="1"/>
          <p:nvPr>
            <p:ph idx="2" type="body"/>
          </p:nvPr>
        </p:nvSpPr>
        <p:spPr>
          <a:xfrm>
            <a:off x="4939500" y="371700"/>
            <a:ext cx="3837000" cy="42897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336550" lvl="0" marL="457200" rtl="0" algn="l">
              <a:lnSpc>
                <a:spcPct val="100000"/>
              </a:lnSpc>
              <a:spcBef>
                <a:spcPts val="0"/>
              </a:spcBef>
              <a:spcAft>
                <a:spcPts val="0"/>
              </a:spcAft>
              <a:buSzPts val="1700"/>
              <a:buFont typeface="EB Garamond"/>
              <a:buChar char="❖"/>
            </a:pPr>
            <a:r>
              <a:rPr lang="en" sz="1700">
                <a:latin typeface="EB Garamond"/>
                <a:ea typeface="EB Garamond"/>
                <a:cs typeface="EB Garamond"/>
                <a:sym typeface="EB Garamond"/>
              </a:rPr>
              <a:t>As a solution to the problems faced by traditional library, this research work proposes the design, implementation and use of a Digital Library System (DLS).</a:t>
            </a:r>
            <a:endParaRPr sz="1700">
              <a:latin typeface="EB Garamond"/>
              <a:ea typeface="EB Garamond"/>
              <a:cs typeface="EB Garamond"/>
              <a:sym typeface="EB Garamond"/>
            </a:endParaRPr>
          </a:p>
          <a:p>
            <a:pPr indent="0" lvl="0" marL="0" rtl="0" algn="l">
              <a:lnSpc>
                <a:spcPct val="100000"/>
              </a:lnSpc>
              <a:spcBef>
                <a:spcPts val="0"/>
              </a:spcBef>
              <a:spcAft>
                <a:spcPts val="0"/>
              </a:spcAft>
              <a:buNone/>
            </a:pPr>
            <a:r>
              <a:t/>
            </a:r>
            <a:endParaRPr sz="1700">
              <a:latin typeface="EB Garamond"/>
              <a:ea typeface="EB Garamond"/>
              <a:cs typeface="EB Garamond"/>
              <a:sym typeface="EB Garamond"/>
            </a:endParaRPr>
          </a:p>
          <a:p>
            <a:pPr indent="0" lvl="0" marL="0" rtl="0" algn="l">
              <a:lnSpc>
                <a:spcPct val="100000"/>
              </a:lnSpc>
              <a:spcBef>
                <a:spcPts val="0"/>
              </a:spcBef>
              <a:spcAft>
                <a:spcPts val="0"/>
              </a:spcAft>
              <a:buNone/>
            </a:pPr>
            <a:r>
              <a:t/>
            </a:r>
            <a:endParaRPr sz="1700">
              <a:latin typeface="EB Garamond"/>
              <a:ea typeface="EB Garamond"/>
              <a:cs typeface="EB Garamond"/>
              <a:sym typeface="EB Garamond"/>
            </a:endParaRPr>
          </a:p>
          <a:p>
            <a:pPr indent="-336550" lvl="0" marL="457200" rtl="0" algn="l">
              <a:lnSpc>
                <a:spcPct val="100000"/>
              </a:lnSpc>
              <a:spcBef>
                <a:spcPts val="0"/>
              </a:spcBef>
              <a:spcAft>
                <a:spcPts val="0"/>
              </a:spcAft>
              <a:buSzPts val="1700"/>
              <a:buFont typeface="EB Garamond"/>
              <a:buChar char="❖"/>
            </a:pPr>
            <a:r>
              <a:rPr lang="en" sz="1700">
                <a:latin typeface="EB Garamond"/>
                <a:ea typeface="EB Garamond"/>
                <a:cs typeface="EB Garamond"/>
                <a:sym typeface="EB Garamond"/>
              </a:rPr>
              <a:t>This system will focus on collection of digital objects encompassing  visual material and store them in an electronic media format, along with having techniques for the organization,retrieval and making them available online, in a searchable form.</a:t>
            </a:r>
            <a:endParaRPr sz="1700">
              <a:latin typeface="EB Garamond"/>
              <a:ea typeface="EB Garamond"/>
              <a:cs typeface="EB Garamond"/>
              <a:sym typeface="EB Garamond"/>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60950" y="555075"/>
            <a:ext cx="8439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Advantages of the proposed system</a:t>
            </a:r>
            <a:endParaRPr sz="3200"/>
          </a:p>
        </p:txBody>
      </p:sp>
      <p:sp>
        <p:nvSpPr>
          <p:cNvPr id="137" name="Google Shape;137;p19"/>
          <p:cNvSpPr txBox="1"/>
          <p:nvPr/>
        </p:nvSpPr>
        <p:spPr>
          <a:xfrm>
            <a:off x="492250" y="1275825"/>
            <a:ext cx="81909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The system would support round-the-clock availability, that is, the library system can be accessed at any time, 24 hours a day and 365 days of the year. </a:t>
            </a:r>
            <a:endParaRPr sz="16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6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Other advantages of the system include:  </a:t>
            </a:r>
            <a:endParaRPr sz="16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u="sng">
                <a:solidFill>
                  <a:srgbClr val="FFFFFF"/>
                </a:solidFill>
                <a:latin typeface="EB Garamond"/>
                <a:ea typeface="EB Garamond"/>
                <a:cs typeface="EB Garamond"/>
                <a:sym typeface="EB Garamond"/>
              </a:rPr>
              <a:t>Structured approach:</a:t>
            </a:r>
            <a:r>
              <a:rPr lang="en" sz="1600">
                <a:solidFill>
                  <a:srgbClr val="FFFFFF"/>
                </a:solidFill>
                <a:latin typeface="EB Garamond"/>
                <a:ea typeface="EB Garamond"/>
                <a:cs typeface="EB Garamond"/>
                <a:sym typeface="EB Garamond"/>
              </a:rPr>
              <a:t> The system would provide access to much richer content in a more structured manner i.e. one can easily move from a catalog to a particular book then to a particular chapter.  </a:t>
            </a:r>
            <a:endParaRPr sz="1600">
              <a:solidFill>
                <a:srgbClr val="FFFFFF"/>
              </a:solidFill>
              <a:latin typeface="EB Garamond"/>
              <a:ea typeface="EB Garamond"/>
              <a:cs typeface="EB Garamond"/>
              <a:sym typeface="EB Garamond"/>
            </a:endParaRPr>
          </a:p>
          <a:p>
            <a:pPr indent="0" lvl="0" marL="914400" rtl="0" algn="l">
              <a:spcBef>
                <a:spcPts val="0"/>
              </a:spcBef>
              <a:spcAft>
                <a:spcPts val="0"/>
              </a:spcAft>
              <a:buNone/>
            </a:pPr>
            <a:r>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u="sng">
                <a:solidFill>
                  <a:srgbClr val="FFFFFF"/>
                </a:solidFill>
                <a:latin typeface="EB Garamond"/>
                <a:ea typeface="EB Garamond"/>
                <a:cs typeface="EB Garamond"/>
                <a:sym typeface="EB Garamond"/>
              </a:rPr>
              <a:t>Information retrieval:</a:t>
            </a:r>
            <a:r>
              <a:rPr lang="en" sz="1600">
                <a:solidFill>
                  <a:srgbClr val="FFFFFF"/>
                </a:solidFill>
                <a:latin typeface="EB Garamond"/>
                <a:ea typeface="EB Garamond"/>
                <a:cs typeface="EB Garamond"/>
                <a:sym typeface="EB Garamond"/>
              </a:rPr>
              <a:t> A user would be able to use any information (book title, author, department, faculty or level) about a book to search for and retrieve the book.  </a:t>
            </a:r>
            <a:endParaRPr sz="16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5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5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5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5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5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500"/>
                                        <p:tgtEl>
                                          <p:spTgt spid="1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Effect filter="fade" transition="in">
                                      <p:cBhvr>
                                        <p:cTn dur="500"/>
                                        <p:tgtEl>
                                          <p:spTgt spid="1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animEffect filter="fade" transition="in">
                                      <p:cBhvr>
                                        <p:cTn dur="500"/>
                                        <p:tgtEl>
                                          <p:spTgt spid="13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60950" y="555075"/>
            <a:ext cx="8439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Advantages of the proposed system</a:t>
            </a:r>
            <a:endParaRPr sz="3200"/>
          </a:p>
        </p:txBody>
      </p:sp>
      <p:sp>
        <p:nvSpPr>
          <p:cNvPr id="143" name="Google Shape;143;p20"/>
          <p:cNvSpPr txBox="1"/>
          <p:nvPr/>
        </p:nvSpPr>
        <p:spPr>
          <a:xfrm>
            <a:off x="492250" y="1265775"/>
            <a:ext cx="8190900" cy="370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sz="1800" u="sng">
                <a:solidFill>
                  <a:srgbClr val="FFFFFF"/>
                </a:solidFill>
                <a:latin typeface="EB Garamond"/>
                <a:ea typeface="EB Garamond"/>
                <a:cs typeface="EB Garamond"/>
                <a:sym typeface="EB Garamond"/>
              </a:rPr>
              <a:t>No physical boundaries:</a:t>
            </a:r>
            <a:r>
              <a:rPr lang="en" sz="1800">
                <a:solidFill>
                  <a:srgbClr val="FFFFFF"/>
                </a:solidFill>
                <a:latin typeface="EB Garamond"/>
                <a:ea typeface="EB Garamond"/>
                <a:cs typeface="EB Garamond"/>
                <a:sym typeface="EB Garamond"/>
              </a:rPr>
              <a:t> A user can access the library from anywhere, as long as internet connection is available. A user needs not to go the library physically.  </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sz="1800" u="sng">
                <a:solidFill>
                  <a:srgbClr val="FFFFFF"/>
                </a:solidFill>
                <a:latin typeface="EB Garamond"/>
                <a:ea typeface="EB Garamond"/>
                <a:cs typeface="EB Garamond"/>
                <a:sym typeface="EB Garamond"/>
              </a:rPr>
              <a:t>Multiple access:</a:t>
            </a:r>
            <a:r>
              <a:rPr lang="en" sz="1800">
                <a:solidFill>
                  <a:srgbClr val="FFFFFF"/>
                </a:solidFill>
                <a:latin typeface="EB Garamond"/>
                <a:ea typeface="EB Garamond"/>
                <a:cs typeface="EB Garamond"/>
                <a:sym typeface="EB Garamond"/>
              </a:rPr>
              <a:t> The same resources can be accessed and or use at the same time by a number of users at same or different locations. </a:t>
            </a:r>
            <a:endParaRPr sz="18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Other Advantages include : </a:t>
            </a:r>
            <a:endParaRPr sz="18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1" marL="914400" rtl="0" algn="l">
              <a:lnSpc>
                <a:spcPct val="135714"/>
              </a:lnSpc>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Eliminates data redundancy</a:t>
            </a:r>
            <a:endParaRPr sz="1800">
              <a:solidFill>
                <a:srgbClr val="FFFFFF"/>
              </a:solidFill>
              <a:latin typeface="EB Garamond"/>
              <a:ea typeface="EB Garamond"/>
              <a:cs typeface="EB Garamond"/>
              <a:sym typeface="EB Garamond"/>
            </a:endParaRPr>
          </a:p>
          <a:p>
            <a:pPr indent="-342900" lvl="1" marL="914400" rtl="0" algn="l">
              <a:lnSpc>
                <a:spcPct val="135714"/>
              </a:lnSpc>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Cheaper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Increases Portability</a:t>
            </a:r>
            <a:endParaRPr sz="1800">
              <a:solidFill>
                <a:srgbClr val="FFFFFF"/>
              </a:solidFill>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500"/>
                                        <p:tgtEl>
                                          <p:spTgt spid="1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Effect filter="fade" transition="in">
                                      <p:cBhvr>
                                        <p:cTn dur="500"/>
                                        <p:tgtEl>
                                          <p:spTgt spid="1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animEffect filter="fade" transition="in">
                                      <p:cBhvr>
                                        <p:cTn dur="500"/>
                                        <p:tgtEl>
                                          <p:spTgt spid="1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animEffect filter="fade" transition="in">
                                      <p:cBhvr>
                                        <p:cTn dur="500"/>
                                        <p:tgtEl>
                                          <p:spTgt spid="14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60950" y="555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Methodology	</a:t>
            </a:r>
            <a:endParaRPr sz="3200"/>
          </a:p>
        </p:txBody>
      </p:sp>
      <p:sp>
        <p:nvSpPr>
          <p:cNvPr id="149" name="Google Shape;149;p21"/>
          <p:cNvSpPr txBox="1"/>
          <p:nvPr/>
        </p:nvSpPr>
        <p:spPr>
          <a:xfrm>
            <a:off x="476550" y="1393875"/>
            <a:ext cx="81909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The methodology used for this research work is the waterfall methodology. </a:t>
            </a:r>
            <a:endParaRPr sz="1800">
              <a:solidFill>
                <a:srgbClr val="FFFFFF"/>
              </a:solidFill>
              <a:latin typeface="EB Garamond"/>
              <a:ea typeface="EB Garamond"/>
              <a:cs typeface="EB Garamond"/>
              <a:sym typeface="EB Garamond"/>
            </a:endParaRPr>
          </a:p>
          <a:p>
            <a:pPr indent="0" lvl="0" marL="457200" rtl="0" algn="l">
              <a:spcBef>
                <a:spcPts val="0"/>
              </a:spcBef>
              <a:spcAft>
                <a:spcPts val="0"/>
              </a:spcAft>
              <a:buNone/>
            </a:pPr>
            <a:r>
              <a:t/>
            </a:r>
            <a:endParaRPr sz="1800">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Waterfall methodology is a methodical and chronological approach towards software development process and the phases are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conception,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initiation,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analysis,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design,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construction,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integration and testing, </a:t>
            </a:r>
            <a:endParaRPr sz="1800">
              <a:solidFill>
                <a:srgbClr val="FFFFFF"/>
              </a:solidFill>
              <a:latin typeface="EB Garamond"/>
              <a:ea typeface="EB Garamond"/>
              <a:cs typeface="EB Garamond"/>
              <a:sym typeface="EB Garamond"/>
            </a:endParaRPr>
          </a:p>
          <a:p>
            <a:pPr indent="-342900" lvl="1" marL="914400" rtl="0" algn="l">
              <a:spcBef>
                <a:spcPts val="0"/>
              </a:spcBef>
              <a:spcAft>
                <a:spcPts val="0"/>
              </a:spcAft>
              <a:buClr>
                <a:srgbClr val="FFFFFF"/>
              </a:buClr>
              <a:buSzPts val="1800"/>
              <a:buFont typeface="EB Garamond"/>
              <a:buChar char="◆"/>
            </a:pPr>
            <a:r>
              <a:rPr lang="en" sz="1800">
                <a:solidFill>
                  <a:srgbClr val="FFFFFF"/>
                </a:solidFill>
                <a:latin typeface="EB Garamond"/>
                <a:ea typeface="EB Garamond"/>
                <a:cs typeface="EB Garamond"/>
                <a:sym typeface="EB Garamond"/>
              </a:rPr>
              <a:t>implementation and maintenance.</a:t>
            </a:r>
            <a:endParaRPr sz="18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1000"/>
                                        <p:tgtEl>
                                          <p:spTgt spid="14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9" st="9"/>
                                            </p:txEl>
                                          </p:spTgt>
                                        </p:tgtEl>
                                        <p:attrNameLst>
                                          <p:attrName>style.visibility</p:attrName>
                                        </p:attrNameLst>
                                      </p:cBhvr>
                                      <p:to>
                                        <p:strVal val="visible"/>
                                      </p:to>
                                    </p:set>
                                    <p:animEffect filter="fade" transition="in">
                                      <p:cBhvr>
                                        <p:cTn dur="1000"/>
                                        <p:tgtEl>
                                          <p:spTgt spid="14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0" st="10"/>
                                            </p:txEl>
                                          </p:spTgt>
                                        </p:tgtEl>
                                        <p:attrNameLst>
                                          <p:attrName>style.visibility</p:attrName>
                                        </p:attrNameLst>
                                      </p:cBhvr>
                                      <p:to>
                                        <p:strVal val="visible"/>
                                      </p:to>
                                    </p:set>
                                    <p:animEffect filter="fade" transition="in">
                                      <p:cBhvr>
                                        <p:cTn dur="1000"/>
                                        <p:tgtEl>
                                          <p:spTgt spid="14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