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0" r:id="rId8"/>
    <p:sldId id="262" r:id="rId9"/>
    <p:sldId id="265" r:id="rId10"/>
    <p:sldId id="266" r:id="rId11"/>
    <p:sldId id="274" r:id="rId12"/>
    <p:sldId id="279" r:id="rId13"/>
    <p:sldId id="287" r:id="rId14"/>
    <p:sldId id="280" r:id="rId15"/>
    <p:sldId id="281" r:id="rId16"/>
    <p:sldId id="282" r:id="rId17"/>
    <p:sldId id="285" r:id="rId18"/>
    <p:sldId id="286" r:id="rId19"/>
    <p:sldId id="283" r:id="rId20"/>
    <p:sldId id="277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0FA"/>
    <a:srgbClr val="EFECFE"/>
    <a:srgbClr val="FEECEC"/>
    <a:srgbClr val="FAF8FE"/>
    <a:srgbClr val="FBFBDD"/>
    <a:srgbClr val="F0FCFB"/>
    <a:srgbClr val="66CCFF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3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20" y="8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IN"/>
              <a:t>Recall [0]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cap="none" spc="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My Findings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GMSC</c:v>
                </c:pt>
                <c:pt idx="1">
                  <c:v>ELEC</c:v>
                </c:pt>
                <c:pt idx="2">
                  <c:v>AIR</c:v>
                </c:pt>
                <c:pt idx="3">
                  <c:v>COVTYPE</c:v>
                </c:pt>
                <c:pt idx="4">
                  <c:v>SEA</c:v>
                </c:pt>
                <c:pt idx="5">
                  <c:v>PIMA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89.13</c:v>
                </c:pt>
                <c:pt idx="1">
                  <c:v>94.86</c:v>
                </c:pt>
                <c:pt idx="2">
                  <c:v>55.28</c:v>
                </c:pt>
                <c:pt idx="3">
                  <c:v>99.65</c:v>
                </c:pt>
                <c:pt idx="4">
                  <c:v>78.900000000000006</c:v>
                </c:pt>
                <c:pt idx="5">
                  <c:v>79.599999999999994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D3D-426F-8839-88AC96025A4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Paper Findings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GMSC</c:v>
                </c:pt>
                <c:pt idx="1">
                  <c:v>ELEC</c:v>
                </c:pt>
                <c:pt idx="2">
                  <c:v>AIR</c:v>
                </c:pt>
                <c:pt idx="3">
                  <c:v>COVTYPE</c:v>
                </c:pt>
                <c:pt idx="4">
                  <c:v>SEA</c:v>
                </c:pt>
                <c:pt idx="5">
                  <c:v>PIMA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90.05</c:v>
                </c:pt>
                <c:pt idx="1">
                  <c:v>86.81</c:v>
                </c:pt>
                <c:pt idx="2">
                  <c:v>67.930000000000007</c:v>
                </c:pt>
                <c:pt idx="3">
                  <c:v>95.44</c:v>
                </c:pt>
                <c:pt idx="4">
                  <c:v>80.680000000000007</c:v>
                </c:pt>
                <c:pt idx="5">
                  <c:v>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D3D-426F-8839-88AC96025A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99"/>
        <c:axId val="641926688"/>
        <c:axId val="641924720"/>
      </c:barChart>
      <c:catAx>
        <c:axId val="6419266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1924720"/>
        <c:crosses val="autoZero"/>
        <c:auto val="1"/>
        <c:lblAlgn val="ctr"/>
        <c:lblOffset val="100"/>
        <c:noMultiLvlLbl val="0"/>
      </c:catAx>
      <c:valAx>
        <c:axId val="641924720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19266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IN"/>
              <a:t>Recall [1]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cap="none" spc="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My Findings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GMSC</c:v>
                </c:pt>
                <c:pt idx="1">
                  <c:v>ELEC</c:v>
                </c:pt>
                <c:pt idx="2">
                  <c:v>AIR</c:v>
                </c:pt>
                <c:pt idx="3">
                  <c:v>COVTYPE</c:v>
                </c:pt>
                <c:pt idx="4">
                  <c:v>SEA</c:v>
                </c:pt>
                <c:pt idx="5">
                  <c:v>PIMA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65</c:v>
                </c:pt>
                <c:pt idx="1">
                  <c:v>89.86</c:v>
                </c:pt>
                <c:pt idx="2">
                  <c:v>65.48</c:v>
                </c:pt>
                <c:pt idx="3">
                  <c:v>93.93</c:v>
                </c:pt>
                <c:pt idx="4">
                  <c:v>94.8</c:v>
                </c:pt>
                <c:pt idx="5">
                  <c:v>61.94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FF8-47DB-958A-71FB93E2937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Paper Findings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GMSC</c:v>
                </c:pt>
                <c:pt idx="1">
                  <c:v>ELEC</c:v>
                </c:pt>
                <c:pt idx="2">
                  <c:v>AIR</c:v>
                </c:pt>
                <c:pt idx="3">
                  <c:v>COVTYPE</c:v>
                </c:pt>
                <c:pt idx="4">
                  <c:v>SEA</c:v>
                </c:pt>
                <c:pt idx="5">
                  <c:v>PIMA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56.37</c:v>
                </c:pt>
                <c:pt idx="1">
                  <c:v>91.44</c:v>
                </c:pt>
                <c:pt idx="2">
                  <c:v>56.05</c:v>
                </c:pt>
                <c:pt idx="3">
                  <c:v>82.58</c:v>
                </c:pt>
                <c:pt idx="4">
                  <c:v>94.34</c:v>
                </c:pt>
                <c:pt idx="5">
                  <c:v>66.040000000000006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FF8-47DB-958A-71FB93E293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99"/>
        <c:axId val="641926688"/>
        <c:axId val="641924720"/>
      </c:barChart>
      <c:catAx>
        <c:axId val="6419266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1924720"/>
        <c:crosses val="autoZero"/>
        <c:auto val="1"/>
        <c:lblAlgn val="ctr"/>
        <c:lblOffset val="100"/>
        <c:noMultiLvlLbl val="0"/>
      </c:catAx>
      <c:valAx>
        <c:axId val="6419247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19266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IN"/>
              <a:t>G-Mean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cap="none" spc="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My Findings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GMSC</c:v>
                </c:pt>
                <c:pt idx="1">
                  <c:v>ELEC</c:v>
                </c:pt>
                <c:pt idx="2">
                  <c:v>AIR</c:v>
                </c:pt>
                <c:pt idx="3">
                  <c:v>COVTYPE</c:v>
                </c:pt>
                <c:pt idx="4">
                  <c:v>SEA</c:v>
                </c:pt>
                <c:pt idx="5">
                  <c:v>PIMA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76.114716049999998</c:v>
                </c:pt>
                <c:pt idx="1">
                  <c:v>92.326158809999995</c:v>
                </c:pt>
                <c:pt idx="2">
                  <c:v>60.164228569999999</c:v>
                </c:pt>
                <c:pt idx="3">
                  <c:v>96.747736410000002</c:v>
                </c:pt>
                <c:pt idx="4">
                  <c:v>86.485374489999998</c:v>
                </c:pt>
                <c:pt idx="5">
                  <c:v>70.216977999999997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5E4-4282-8EF4-8429D69F889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Paper Findings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GMSC</c:v>
                </c:pt>
                <c:pt idx="1">
                  <c:v>ELEC</c:v>
                </c:pt>
                <c:pt idx="2">
                  <c:v>AIR</c:v>
                </c:pt>
                <c:pt idx="3">
                  <c:v>COVTYPE</c:v>
                </c:pt>
                <c:pt idx="4">
                  <c:v>SEA</c:v>
                </c:pt>
                <c:pt idx="5">
                  <c:v>PIMA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71.246884140000006</c:v>
                </c:pt>
                <c:pt idx="1">
                  <c:v>89.094929149999999</c:v>
                </c:pt>
                <c:pt idx="2">
                  <c:v>61.704752650000003</c:v>
                </c:pt>
                <c:pt idx="3">
                  <c:v>88.777447589999994</c:v>
                </c:pt>
                <c:pt idx="4">
                  <c:v>87.243058180000006</c:v>
                </c:pt>
                <c:pt idx="5">
                  <c:v>73.138498749999997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5E4-4282-8EF4-8429D69F88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99"/>
        <c:axId val="641926688"/>
        <c:axId val="641924720"/>
      </c:barChart>
      <c:catAx>
        <c:axId val="6419266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1924720"/>
        <c:crosses val="autoZero"/>
        <c:auto val="1"/>
        <c:lblAlgn val="ctr"/>
        <c:lblOffset val="100"/>
        <c:noMultiLvlLbl val="0"/>
      </c:catAx>
      <c:valAx>
        <c:axId val="641924720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19266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IN"/>
              <a:t>Balanced Accuracy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cap="none" spc="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My Findings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GMSC</c:v>
                </c:pt>
                <c:pt idx="1">
                  <c:v>ELEC</c:v>
                </c:pt>
                <c:pt idx="2">
                  <c:v>AIR</c:v>
                </c:pt>
                <c:pt idx="3">
                  <c:v>COVTYPE</c:v>
                </c:pt>
                <c:pt idx="4">
                  <c:v>SEA</c:v>
                </c:pt>
                <c:pt idx="5">
                  <c:v>PIMA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77.064999999999998</c:v>
                </c:pt>
                <c:pt idx="1">
                  <c:v>92.36</c:v>
                </c:pt>
                <c:pt idx="2">
                  <c:v>60.38</c:v>
                </c:pt>
                <c:pt idx="3">
                  <c:v>96.79</c:v>
                </c:pt>
                <c:pt idx="4">
                  <c:v>86.85</c:v>
                </c:pt>
                <c:pt idx="5">
                  <c:v>70.77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646-4BC2-BEA0-FBA8E6F630C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Paper Findings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GMSC</c:v>
                </c:pt>
                <c:pt idx="1">
                  <c:v>ELEC</c:v>
                </c:pt>
                <c:pt idx="2">
                  <c:v>AIR</c:v>
                </c:pt>
                <c:pt idx="3">
                  <c:v>COVTYPE</c:v>
                </c:pt>
                <c:pt idx="4">
                  <c:v>SEA</c:v>
                </c:pt>
                <c:pt idx="5">
                  <c:v>PIMA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73.209999999999994</c:v>
                </c:pt>
                <c:pt idx="1">
                  <c:v>89.125</c:v>
                </c:pt>
                <c:pt idx="2">
                  <c:v>61.99</c:v>
                </c:pt>
                <c:pt idx="3">
                  <c:v>89.01</c:v>
                </c:pt>
                <c:pt idx="4">
                  <c:v>87.51</c:v>
                </c:pt>
                <c:pt idx="5">
                  <c:v>73.52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646-4BC2-BEA0-FBA8E6F630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99"/>
        <c:axId val="641926688"/>
        <c:axId val="641924720"/>
      </c:barChart>
      <c:catAx>
        <c:axId val="6419266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1924720"/>
        <c:crosses val="autoZero"/>
        <c:auto val="1"/>
        <c:lblAlgn val="ctr"/>
        <c:lblOffset val="100"/>
        <c:noMultiLvlLbl val="0"/>
      </c:catAx>
      <c:valAx>
        <c:axId val="641924720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19266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935162401574805E-2"/>
          <c:y val="4.5844395008896505E-2"/>
          <c:w val="0.92687733759842517"/>
          <c:h val="0.788898417496410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λ=6</c:v>
                </c:pt>
              </c:strCache>
            </c:strRef>
          </c:tx>
          <c:spPr>
            <a:gradFill flip="none" rotWithShape="1">
              <a:gsLst>
                <a:gs pos="0">
                  <a:schemeClr val="accent1"/>
                </a:gs>
                <a:gs pos="75000">
                  <a:schemeClr val="accent1">
                    <a:lumMod val="60000"/>
                    <a:lumOff val="40000"/>
                  </a:schemeClr>
                </a:gs>
                <a:gs pos="51000">
                  <a:schemeClr val="accent1">
                    <a:alpha val="75000"/>
                  </a:schemeClr>
                </a:gs>
                <a:gs pos="100000">
                  <a:schemeClr val="accent1">
                    <a:lumMod val="20000"/>
                    <a:lumOff val="80000"/>
                    <a:alpha val="15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GMSC</c:v>
                </c:pt>
                <c:pt idx="1">
                  <c:v>ELEC</c:v>
                </c:pt>
                <c:pt idx="2">
                  <c:v>AIR</c:v>
                </c:pt>
                <c:pt idx="3">
                  <c:v>COVTYPE</c:v>
                </c:pt>
                <c:pt idx="4">
                  <c:v>SEA</c:v>
                </c:pt>
                <c:pt idx="5">
                  <c:v>PIMA</c:v>
                </c:pt>
                <c:pt idx="6">
                  <c:v>WEATHER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76.114716049999998</c:v>
                </c:pt>
                <c:pt idx="1">
                  <c:v>92.326160000000002</c:v>
                </c:pt>
                <c:pt idx="2">
                  <c:v>60.164230000000003</c:v>
                </c:pt>
                <c:pt idx="3">
                  <c:v>96.747739999999993</c:v>
                </c:pt>
                <c:pt idx="4">
                  <c:v>86.485370000000003</c:v>
                </c:pt>
                <c:pt idx="5">
                  <c:v>70.216980000000007</c:v>
                </c:pt>
                <c:pt idx="6">
                  <c:v>69.462739999999997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CB3-447B-AD3A-59C6BEBAF94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λ=7</c:v>
                </c:pt>
              </c:strCache>
            </c:strRef>
          </c:tx>
          <c:spPr>
            <a:gradFill flip="none" rotWithShape="1">
              <a:gsLst>
                <a:gs pos="0">
                  <a:schemeClr val="accent2"/>
                </a:gs>
                <a:gs pos="75000">
                  <a:schemeClr val="accent2">
                    <a:lumMod val="60000"/>
                    <a:lumOff val="40000"/>
                  </a:schemeClr>
                </a:gs>
                <a:gs pos="51000">
                  <a:schemeClr val="accent2">
                    <a:alpha val="75000"/>
                  </a:schemeClr>
                </a:gs>
                <a:gs pos="100000">
                  <a:schemeClr val="accent2">
                    <a:lumMod val="20000"/>
                    <a:lumOff val="80000"/>
                    <a:alpha val="15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GMSC</c:v>
                </c:pt>
                <c:pt idx="1">
                  <c:v>ELEC</c:v>
                </c:pt>
                <c:pt idx="2">
                  <c:v>AIR</c:v>
                </c:pt>
                <c:pt idx="3">
                  <c:v>COVTYPE</c:v>
                </c:pt>
                <c:pt idx="4">
                  <c:v>SEA</c:v>
                </c:pt>
                <c:pt idx="5">
                  <c:v>PIMA</c:v>
                </c:pt>
                <c:pt idx="6">
                  <c:v>WEATHER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74.167122000000006</c:v>
                </c:pt>
                <c:pt idx="1">
                  <c:v>92.249688000000006</c:v>
                </c:pt>
                <c:pt idx="2">
                  <c:v>59.308658999999999</c:v>
                </c:pt>
                <c:pt idx="3">
                  <c:v>95.464843000000002</c:v>
                </c:pt>
                <c:pt idx="4">
                  <c:v>87.354583000000005</c:v>
                </c:pt>
                <c:pt idx="5">
                  <c:v>70.844025999999999</c:v>
                </c:pt>
                <c:pt idx="6">
                  <c:v>68.193900999999997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CB3-447B-AD3A-59C6BEBAF94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λ=8</c:v>
                </c:pt>
              </c:strCache>
            </c:strRef>
          </c:tx>
          <c:spPr>
            <a:gradFill flip="none" rotWithShape="1">
              <a:gsLst>
                <a:gs pos="0">
                  <a:schemeClr val="accent3"/>
                </a:gs>
                <a:gs pos="75000">
                  <a:schemeClr val="accent3">
                    <a:lumMod val="60000"/>
                    <a:lumOff val="40000"/>
                  </a:schemeClr>
                </a:gs>
                <a:gs pos="51000">
                  <a:schemeClr val="accent3">
                    <a:alpha val="75000"/>
                  </a:schemeClr>
                </a:gs>
                <a:gs pos="100000">
                  <a:schemeClr val="accent3">
                    <a:lumMod val="20000"/>
                    <a:lumOff val="80000"/>
                    <a:alpha val="15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GMSC</c:v>
                </c:pt>
                <c:pt idx="1">
                  <c:v>ELEC</c:v>
                </c:pt>
                <c:pt idx="2">
                  <c:v>AIR</c:v>
                </c:pt>
                <c:pt idx="3">
                  <c:v>COVTYPE</c:v>
                </c:pt>
                <c:pt idx="4">
                  <c:v>SEA</c:v>
                </c:pt>
                <c:pt idx="5">
                  <c:v>PIMA</c:v>
                </c:pt>
                <c:pt idx="6">
                  <c:v>WEATHER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7"/>
                <c:pt idx="0">
                  <c:v>77.721136000000001</c:v>
                </c:pt>
                <c:pt idx="1">
                  <c:v>92.367703000000006</c:v>
                </c:pt>
                <c:pt idx="2">
                  <c:v>57.861320999999997</c:v>
                </c:pt>
                <c:pt idx="3">
                  <c:v>95.513976999999997</c:v>
                </c:pt>
                <c:pt idx="4">
                  <c:v>87.354583000000005</c:v>
                </c:pt>
                <c:pt idx="5">
                  <c:v>68.825125999999997</c:v>
                </c:pt>
                <c:pt idx="6">
                  <c:v>69.532872999999995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CB3-447B-AD3A-59C6BEBAF940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λ=9</c:v>
                </c:pt>
              </c:strCache>
            </c:strRef>
          </c:tx>
          <c:spPr>
            <a:gradFill flip="none" rotWithShape="1">
              <a:gsLst>
                <a:gs pos="0">
                  <a:schemeClr val="accent4"/>
                </a:gs>
                <a:gs pos="75000">
                  <a:schemeClr val="accent4">
                    <a:lumMod val="60000"/>
                    <a:lumOff val="40000"/>
                  </a:schemeClr>
                </a:gs>
                <a:gs pos="51000">
                  <a:schemeClr val="accent4">
                    <a:alpha val="75000"/>
                  </a:schemeClr>
                </a:gs>
                <a:gs pos="100000">
                  <a:schemeClr val="accent4">
                    <a:lumMod val="20000"/>
                    <a:lumOff val="80000"/>
                    <a:alpha val="15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GMSC</c:v>
                </c:pt>
                <c:pt idx="1">
                  <c:v>ELEC</c:v>
                </c:pt>
                <c:pt idx="2">
                  <c:v>AIR</c:v>
                </c:pt>
                <c:pt idx="3">
                  <c:v>COVTYPE</c:v>
                </c:pt>
                <c:pt idx="4">
                  <c:v>SEA</c:v>
                </c:pt>
                <c:pt idx="5">
                  <c:v>PIMA</c:v>
                </c:pt>
                <c:pt idx="6">
                  <c:v>WEATHER</c:v>
                </c:pt>
              </c:strCache>
            </c:strRef>
          </c:cat>
          <c:val>
            <c:numRef>
              <c:f>Sheet1!$E$2:$E$8</c:f>
              <c:numCache>
                <c:formatCode>General</c:formatCode>
                <c:ptCount val="7"/>
                <c:pt idx="0">
                  <c:v>74.801069999999996</c:v>
                </c:pt>
                <c:pt idx="1">
                  <c:v>92.457138</c:v>
                </c:pt>
                <c:pt idx="2">
                  <c:v>58.519984000000001</c:v>
                </c:pt>
                <c:pt idx="3">
                  <c:v>96.300098000000006</c:v>
                </c:pt>
                <c:pt idx="4">
                  <c:v>86.970826000000002</c:v>
                </c:pt>
                <c:pt idx="5">
                  <c:v>69.668184999999994</c:v>
                </c:pt>
                <c:pt idx="6">
                  <c:v>69.486660000000001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ECB3-447B-AD3A-59C6BEBAF940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λ=10</c:v>
                </c:pt>
              </c:strCache>
            </c:strRef>
          </c:tx>
          <c:spPr>
            <a:gradFill flip="none" rotWithShape="1">
              <a:gsLst>
                <a:gs pos="0">
                  <a:schemeClr val="accent5"/>
                </a:gs>
                <a:gs pos="75000">
                  <a:schemeClr val="accent5">
                    <a:lumMod val="60000"/>
                    <a:lumOff val="40000"/>
                  </a:schemeClr>
                </a:gs>
                <a:gs pos="51000">
                  <a:schemeClr val="accent5">
                    <a:alpha val="75000"/>
                  </a:schemeClr>
                </a:gs>
                <a:gs pos="100000">
                  <a:schemeClr val="accent5">
                    <a:lumMod val="20000"/>
                    <a:lumOff val="80000"/>
                    <a:alpha val="15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GMSC</c:v>
                </c:pt>
                <c:pt idx="1">
                  <c:v>ELEC</c:v>
                </c:pt>
                <c:pt idx="2">
                  <c:v>AIR</c:v>
                </c:pt>
                <c:pt idx="3">
                  <c:v>COVTYPE</c:v>
                </c:pt>
                <c:pt idx="4">
                  <c:v>SEA</c:v>
                </c:pt>
                <c:pt idx="5">
                  <c:v>PIMA</c:v>
                </c:pt>
                <c:pt idx="6">
                  <c:v>WEATHER</c:v>
                </c:pt>
              </c:strCache>
            </c:strRef>
          </c:cat>
          <c:val>
            <c:numRef>
              <c:f>Sheet1!$F$2:$F$8</c:f>
              <c:numCache>
                <c:formatCode>General</c:formatCode>
                <c:ptCount val="7"/>
                <c:pt idx="0">
                  <c:v>73.582436999999999</c:v>
                </c:pt>
                <c:pt idx="1">
                  <c:v>93.032550000000001</c:v>
                </c:pt>
                <c:pt idx="2">
                  <c:v>57.714644999999997</c:v>
                </c:pt>
                <c:pt idx="3">
                  <c:v>96.562259999999995</c:v>
                </c:pt>
                <c:pt idx="4">
                  <c:v>87.092916000000002</c:v>
                </c:pt>
                <c:pt idx="5">
                  <c:v>69.658997999999997</c:v>
                </c:pt>
                <c:pt idx="6">
                  <c:v>69.875685000000004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ECB3-447B-AD3A-59C6BEBAF9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55"/>
        <c:overlap val="-70"/>
        <c:axId val="631065856"/>
        <c:axId val="631069792"/>
      </c:barChart>
      <c:catAx>
        <c:axId val="6310658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1069792"/>
        <c:crosses val="autoZero"/>
        <c:auto val="1"/>
        <c:lblAlgn val="ctr"/>
        <c:lblOffset val="100"/>
        <c:noMultiLvlLbl val="0"/>
      </c:catAx>
      <c:valAx>
        <c:axId val="631069792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tx1">
                      <a:lumMod val="5000"/>
                      <a:lumOff val="95000"/>
                    </a:schemeClr>
                  </a:gs>
                  <a:gs pos="0">
                    <a:schemeClr val="tx1">
                      <a:lumMod val="25000"/>
                      <a:lumOff val="7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10658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λ=6</c:v>
                </c:pt>
              </c:strCache>
            </c:strRef>
          </c:tx>
          <c:spPr>
            <a:gradFill flip="none" rotWithShape="1">
              <a:gsLst>
                <a:gs pos="0">
                  <a:schemeClr val="accent1"/>
                </a:gs>
                <a:gs pos="75000">
                  <a:schemeClr val="accent1">
                    <a:lumMod val="60000"/>
                    <a:lumOff val="40000"/>
                  </a:schemeClr>
                </a:gs>
                <a:gs pos="51000">
                  <a:schemeClr val="accent1">
                    <a:alpha val="75000"/>
                  </a:schemeClr>
                </a:gs>
                <a:gs pos="100000">
                  <a:schemeClr val="accent1">
                    <a:lumMod val="20000"/>
                    <a:lumOff val="80000"/>
                    <a:alpha val="15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GMSC</c:v>
                </c:pt>
                <c:pt idx="1">
                  <c:v>ELEC</c:v>
                </c:pt>
                <c:pt idx="2">
                  <c:v>AIR</c:v>
                </c:pt>
                <c:pt idx="3">
                  <c:v>COVTYPE</c:v>
                </c:pt>
                <c:pt idx="4">
                  <c:v>SEA</c:v>
                </c:pt>
                <c:pt idx="5">
                  <c:v>PIMA</c:v>
                </c:pt>
                <c:pt idx="6">
                  <c:v>WEATHER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77.064999999999998</c:v>
                </c:pt>
                <c:pt idx="1">
                  <c:v>92.36</c:v>
                </c:pt>
                <c:pt idx="2">
                  <c:v>60.38</c:v>
                </c:pt>
                <c:pt idx="3">
                  <c:v>96.79</c:v>
                </c:pt>
                <c:pt idx="4">
                  <c:v>86.85</c:v>
                </c:pt>
                <c:pt idx="5">
                  <c:v>70.77</c:v>
                </c:pt>
                <c:pt idx="6">
                  <c:v>70.959999999999994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4C-4DCA-84FC-F78BAC16D8F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λ=7</c:v>
                </c:pt>
              </c:strCache>
            </c:strRef>
          </c:tx>
          <c:spPr>
            <a:gradFill flip="none" rotWithShape="1">
              <a:gsLst>
                <a:gs pos="0">
                  <a:schemeClr val="accent2"/>
                </a:gs>
                <a:gs pos="75000">
                  <a:schemeClr val="accent2">
                    <a:lumMod val="60000"/>
                    <a:lumOff val="40000"/>
                  </a:schemeClr>
                </a:gs>
                <a:gs pos="51000">
                  <a:schemeClr val="accent2">
                    <a:alpha val="75000"/>
                  </a:schemeClr>
                </a:gs>
                <a:gs pos="100000">
                  <a:schemeClr val="accent2">
                    <a:lumMod val="20000"/>
                    <a:lumOff val="80000"/>
                    <a:alpha val="15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GMSC</c:v>
                </c:pt>
                <c:pt idx="1">
                  <c:v>ELEC</c:v>
                </c:pt>
                <c:pt idx="2">
                  <c:v>AIR</c:v>
                </c:pt>
                <c:pt idx="3">
                  <c:v>COVTYPE</c:v>
                </c:pt>
                <c:pt idx="4">
                  <c:v>SEA</c:v>
                </c:pt>
                <c:pt idx="5">
                  <c:v>PIMA</c:v>
                </c:pt>
                <c:pt idx="6">
                  <c:v>WEATHER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75.02</c:v>
                </c:pt>
                <c:pt idx="1">
                  <c:v>92.305000000000007</c:v>
                </c:pt>
                <c:pt idx="2">
                  <c:v>59.354999999999997</c:v>
                </c:pt>
                <c:pt idx="3">
                  <c:v>95.515000000000001</c:v>
                </c:pt>
                <c:pt idx="4">
                  <c:v>87.635000000000005</c:v>
                </c:pt>
                <c:pt idx="5">
                  <c:v>71.19</c:v>
                </c:pt>
                <c:pt idx="6">
                  <c:v>69.849999999999994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D4C-4DCA-84FC-F78BAC16D8F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λ=8</c:v>
                </c:pt>
              </c:strCache>
            </c:strRef>
          </c:tx>
          <c:spPr>
            <a:gradFill flip="none" rotWithShape="1">
              <a:gsLst>
                <a:gs pos="0">
                  <a:schemeClr val="accent3"/>
                </a:gs>
                <a:gs pos="75000">
                  <a:schemeClr val="accent3">
                    <a:lumMod val="60000"/>
                    <a:lumOff val="40000"/>
                  </a:schemeClr>
                </a:gs>
                <a:gs pos="51000">
                  <a:schemeClr val="accent3">
                    <a:alpha val="75000"/>
                  </a:schemeClr>
                </a:gs>
                <a:gs pos="100000">
                  <a:schemeClr val="accent3">
                    <a:lumMod val="20000"/>
                    <a:lumOff val="80000"/>
                    <a:alpha val="15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GMSC</c:v>
                </c:pt>
                <c:pt idx="1">
                  <c:v>ELEC</c:v>
                </c:pt>
                <c:pt idx="2">
                  <c:v>AIR</c:v>
                </c:pt>
                <c:pt idx="3">
                  <c:v>COVTYPE</c:v>
                </c:pt>
                <c:pt idx="4">
                  <c:v>SEA</c:v>
                </c:pt>
                <c:pt idx="5">
                  <c:v>PIMA</c:v>
                </c:pt>
                <c:pt idx="6">
                  <c:v>WEATHER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7"/>
                <c:pt idx="0">
                  <c:v>78.015000000000001</c:v>
                </c:pt>
                <c:pt idx="1">
                  <c:v>92.45</c:v>
                </c:pt>
                <c:pt idx="2">
                  <c:v>57.93</c:v>
                </c:pt>
                <c:pt idx="3">
                  <c:v>95.594999999999999</c:v>
                </c:pt>
                <c:pt idx="4">
                  <c:v>87.635000000000005</c:v>
                </c:pt>
                <c:pt idx="5">
                  <c:v>69.795000000000002</c:v>
                </c:pt>
                <c:pt idx="6">
                  <c:v>70.474999999999994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D4C-4DCA-84FC-F78BAC16D8F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λ=9</c:v>
                </c:pt>
              </c:strCache>
            </c:strRef>
          </c:tx>
          <c:spPr>
            <a:gradFill flip="none" rotWithShape="1">
              <a:gsLst>
                <a:gs pos="0">
                  <a:schemeClr val="accent4"/>
                </a:gs>
                <a:gs pos="75000">
                  <a:schemeClr val="accent4">
                    <a:lumMod val="60000"/>
                    <a:lumOff val="40000"/>
                  </a:schemeClr>
                </a:gs>
                <a:gs pos="51000">
                  <a:schemeClr val="accent4">
                    <a:alpha val="75000"/>
                  </a:schemeClr>
                </a:gs>
                <a:gs pos="100000">
                  <a:schemeClr val="accent4">
                    <a:lumMod val="20000"/>
                    <a:lumOff val="80000"/>
                    <a:alpha val="15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GMSC</c:v>
                </c:pt>
                <c:pt idx="1">
                  <c:v>ELEC</c:v>
                </c:pt>
                <c:pt idx="2">
                  <c:v>AIR</c:v>
                </c:pt>
                <c:pt idx="3">
                  <c:v>COVTYPE</c:v>
                </c:pt>
                <c:pt idx="4">
                  <c:v>SEA</c:v>
                </c:pt>
                <c:pt idx="5">
                  <c:v>PIMA</c:v>
                </c:pt>
                <c:pt idx="6">
                  <c:v>WEATHER</c:v>
                </c:pt>
              </c:strCache>
            </c:strRef>
          </c:cat>
          <c:val>
            <c:numRef>
              <c:f>Sheet1!$E$2:$E$8</c:f>
              <c:numCache>
                <c:formatCode>General</c:formatCode>
                <c:ptCount val="7"/>
                <c:pt idx="0">
                  <c:v>75.540000000000006</c:v>
                </c:pt>
                <c:pt idx="1">
                  <c:v>92.52</c:v>
                </c:pt>
                <c:pt idx="2">
                  <c:v>58.57</c:v>
                </c:pt>
                <c:pt idx="3">
                  <c:v>96.33</c:v>
                </c:pt>
                <c:pt idx="4">
                  <c:v>87.27</c:v>
                </c:pt>
                <c:pt idx="5">
                  <c:v>70.435000000000002</c:v>
                </c:pt>
                <c:pt idx="6">
                  <c:v>70.72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D4C-4DCA-84FC-F78BAC16D8FB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λ=10</c:v>
                </c:pt>
              </c:strCache>
            </c:strRef>
          </c:tx>
          <c:spPr>
            <a:gradFill flip="none" rotWithShape="1">
              <a:gsLst>
                <a:gs pos="0">
                  <a:schemeClr val="accent5"/>
                </a:gs>
                <a:gs pos="75000">
                  <a:schemeClr val="accent5">
                    <a:lumMod val="60000"/>
                    <a:lumOff val="40000"/>
                  </a:schemeClr>
                </a:gs>
                <a:gs pos="51000">
                  <a:schemeClr val="accent5">
                    <a:alpha val="75000"/>
                  </a:schemeClr>
                </a:gs>
                <a:gs pos="100000">
                  <a:schemeClr val="accent5">
                    <a:lumMod val="20000"/>
                    <a:lumOff val="80000"/>
                    <a:alpha val="15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GMSC</c:v>
                </c:pt>
                <c:pt idx="1">
                  <c:v>ELEC</c:v>
                </c:pt>
                <c:pt idx="2">
                  <c:v>AIR</c:v>
                </c:pt>
                <c:pt idx="3">
                  <c:v>COVTYPE</c:v>
                </c:pt>
                <c:pt idx="4">
                  <c:v>SEA</c:v>
                </c:pt>
                <c:pt idx="5">
                  <c:v>PIMA</c:v>
                </c:pt>
                <c:pt idx="6">
                  <c:v>WEATHER</c:v>
                </c:pt>
              </c:strCache>
            </c:strRef>
          </c:cat>
          <c:val>
            <c:numRef>
              <c:f>Sheet1!$F$2:$F$8</c:f>
              <c:numCache>
                <c:formatCode>General</c:formatCode>
                <c:ptCount val="7"/>
                <c:pt idx="0">
                  <c:v>74.564999999999998</c:v>
                </c:pt>
                <c:pt idx="1">
                  <c:v>93.07</c:v>
                </c:pt>
                <c:pt idx="2">
                  <c:v>57.814999999999998</c:v>
                </c:pt>
                <c:pt idx="3">
                  <c:v>96.6</c:v>
                </c:pt>
                <c:pt idx="4">
                  <c:v>87.43</c:v>
                </c:pt>
                <c:pt idx="5">
                  <c:v>70.56</c:v>
                </c:pt>
                <c:pt idx="6">
                  <c:v>70.73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D4C-4DCA-84FC-F78BAC16D8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55"/>
        <c:overlap val="-70"/>
        <c:axId val="504527728"/>
        <c:axId val="504529696"/>
      </c:barChart>
      <c:catAx>
        <c:axId val="5045277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4529696"/>
        <c:crosses val="autoZero"/>
        <c:auto val="1"/>
        <c:lblAlgn val="ctr"/>
        <c:lblOffset val="100"/>
        <c:noMultiLvlLbl val="0"/>
      </c:catAx>
      <c:valAx>
        <c:axId val="504529696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tx1">
                      <a:lumMod val="5000"/>
                      <a:lumOff val="95000"/>
                    </a:schemeClr>
                  </a:gs>
                  <a:gs pos="0">
                    <a:schemeClr val="tx1">
                      <a:lumMod val="25000"/>
                      <a:lumOff val="7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45277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1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1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1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1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5000"/>
                <a:lumOff val="95000"/>
              </a:schemeClr>
            </a:gs>
            <a:gs pos="0">
              <a:schemeClr val="tx1">
                <a:lumMod val="25000"/>
                <a:lumOff val="7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5000"/>
                <a:lumOff val="95000"/>
              </a:schemeClr>
            </a:gs>
            <a:gs pos="0">
              <a:schemeClr val="tx1">
                <a:lumMod val="25000"/>
                <a:lumOff val="7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1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5000"/>
                <a:lumOff val="95000"/>
              </a:schemeClr>
            </a:gs>
            <a:gs pos="0">
              <a:schemeClr val="tx1">
                <a:lumMod val="25000"/>
                <a:lumOff val="7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5000"/>
                <a:lumOff val="95000"/>
              </a:schemeClr>
            </a:gs>
            <a:gs pos="0">
              <a:schemeClr val="tx1">
                <a:lumMod val="25000"/>
                <a:lumOff val="7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C0357-3FD3-4077-BAE3-A9B887E7DC9A}" type="datetimeFigureOut">
              <a:rPr lang="en-IN" smtClean="0"/>
              <a:t>22-07-2020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4E225-E22D-4374-9436-8A0D9844C5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5778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C0357-3FD3-4077-BAE3-A9B887E7DC9A}" type="datetimeFigureOut">
              <a:rPr lang="en-IN" smtClean="0"/>
              <a:t>22-07-2020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4E225-E22D-4374-9436-8A0D9844C5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131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C0357-3FD3-4077-BAE3-A9B887E7DC9A}" type="datetimeFigureOut">
              <a:rPr lang="en-IN" smtClean="0"/>
              <a:t>22-07-2020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4E225-E22D-4374-9436-8A0D9844C5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1914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C0357-3FD3-4077-BAE3-A9B887E7DC9A}" type="datetimeFigureOut">
              <a:rPr lang="en-IN" smtClean="0"/>
              <a:t>22-07-2020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4E225-E22D-4374-9436-8A0D9844C5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8659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C0357-3FD3-4077-BAE3-A9B887E7DC9A}" type="datetimeFigureOut">
              <a:rPr lang="en-IN" smtClean="0"/>
              <a:t>22-07-2020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4E225-E22D-4374-9436-8A0D9844C5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3996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C0357-3FD3-4077-BAE3-A9B887E7DC9A}" type="datetimeFigureOut">
              <a:rPr lang="en-IN" smtClean="0"/>
              <a:t>22-07-2020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4E225-E22D-4374-9436-8A0D9844C5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2102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C0357-3FD3-4077-BAE3-A9B887E7DC9A}" type="datetimeFigureOut">
              <a:rPr lang="en-IN" smtClean="0"/>
              <a:t>22-07-2020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4E225-E22D-4374-9436-8A0D9844C5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707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C0357-3FD3-4077-BAE3-A9B887E7DC9A}" type="datetimeFigureOut">
              <a:rPr lang="en-IN" smtClean="0"/>
              <a:t>22-07-2020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4E225-E22D-4374-9436-8A0D9844C5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360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C0357-3FD3-4077-BAE3-A9B887E7DC9A}" type="datetimeFigureOut">
              <a:rPr lang="en-IN" smtClean="0"/>
              <a:t>22-07-2020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4E225-E22D-4374-9436-8A0D9844C5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1656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C0357-3FD3-4077-BAE3-A9B887E7DC9A}" type="datetimeFigureOut">
              <a:rPr lang="en-IN" smtClean="0"/>
              <a:t>22-07-2020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4E225-E22D-4374-9436-8A0D9844C5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3524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C0357-3FD3-4077-BAE3-A9B887E7DC9A}" type="datetimeFigureOut">
              <a:rPr lang="en-IN" smtClean="0"/>
              <a:t>22-07-2020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4E225-E22D-4374-9436-8A0D9844C5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234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C0357-3FD3-4077-BAE3-A9B887E7DC9A}" type="datetimeFigureOut">
              <a:rPr lang="en-IN" smtClean="0"/>
              <a:t>22-07-2020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4E225-E22D-4374-9436-8A0D9844C5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6486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7" Type="http://schemas.openxmlformats.org/officeDocument/2006/relationships/chart" Target="../charts/chart4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3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CA81D-7B7A-4F2A-A6ED-71410F3867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1" y="1122363"/>
            <a:ext cx="10561235" cy="2387600"/>
          </a:xfrm>
        </p:spPr>
        <p:txBody>
          <a:bodyPr>
            <a:noAutofit/>
          </a:bodyPr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  <a:tab pos="12306300" algn="l"/>
              </a:tabLst>
            </a:pPr>
            <a:r>
              <a:rPr lang="en-US" sz="3600" b="1" dirty="0">
                <a:solidFill>
                  <a:srgbClr val="002060"/>
                </a:solidFill>
                <a:latin typeface="Poppins" pitchFamily="2" charset="77"/>
                <a:cs typeface="Poppins" pitchFamily="2" charset="77"/>
              </a:rPr>
              <a:t>Adaptive Random Forest with Resampling for Imbalanced data Streams</a:t>
            </a:r>
            <a:br>
              <a:rPr lang="en-US" sz="3600" b="1" dirty="0">
                <a:solidFill>
                  <a:srgbClr val="002060"/>
                </a:solidFill>
                <a:latin typeface="Poppins" pitchFamily="2" charset="77"/>
                <a:cs typeface="Poppins" pitchFamily="2" charset="77"/>
              </a:rPr>
            </a:br>
            <a:br>
              <a:rPr lang="en-US" sz="4400" b="1" dirty="0">
                <a:solidFill>
                  <a:srgbClr val="002060"/>
                </a:solidFill>
                <a:latin typeface="Poppins" pitchFamily="2" charset="77"/>
                <a:cs typeface="Poppins" pitchFamily="2" charset="77"/>
              </a:rPr>
            </a:br>
            <a:r>
              <a:rPr lang="en-US" sz="2000" dirty="0">
                <a:latin typeface="Poppins" pitchFamily="2" charset="77"/>
                <a:cs typeface="Poppins" pitchFamily="2" charset="77"/>
              </a:rPr>
              <a:t>Data Mining Lab SS2020</a:t>
            </a:r>
            <a:br>
              <a:rPr lang="en-US" sz="2000" dirty="0">
                <a:latin typeface="Poppins" pitchFamily="2" charset="77"/>
                <a:cs typeface="Poppins" pitchFamily="2" charset="77"/>
              </a:rPr>
            </a:br>
            <a:r>
              <a:rPr lang="en-US" sz="2000" dirty="0">
                <a:latin typeface="Poppins" pitchFamily="2" charset="77"/>
                <a:cs typeface="Poppins" pitchFamily="2" charset="77"/>
              </a:rPr>
              <a:t>22.07.2020</a:t>
            </a:r>
            <a:endParaRPr lang="en-IN" sz="4400" dirty="0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4E9D49-1536-4831-AD8A-27E217F283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24172"/>
            <a:ext cx="9144000" cy="933628"/>
          </a:xfrm>
        </p:spPr>
        <p:txBody>
          <a:bodyPr/>
          <a:lstStyle/>
          <a:p>
            <a:r>
              <a:rPr lang="en-US" b="1" dirty="0">
                <a:latin typeface="Poppins" pitchFamily="2" charset="77"/>
                <a:cs typeface="Poppins" pitchFamily="2" charset="77"/>
              </a:rPr>
              <a:t>Kush Varma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(kush.varma@stud.uni-hannover.de)</a:t>
            </a:r>
          </a:p>
          <a:p>
            <a:endParaRPr lang="en-IN" dirty="0">
              <a:latin typeface="Poppins" pitchFamily="2" charset="77"/>
              <a:cs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4267385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BFFFF-1F2F-4306-98F1-BCA68A7B0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002060"/>
                </a:solidFill>
                <a:latin typeface="Poppins" pitchFamily="2" charset="77"/>
                <a:cs typeface="Poppins" pitchFamily="2" charset="77"/>
              </a:rPr>
              <a:t>Performance Metrics</a:t>
            </a:r>
            <a:endParaRPr lang="en-IN" sz="3600" dirty="0">
              <a:solidFill>
                <a:srgbClr val="002060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A03C8-7C9B-4656-93AF-9F0E9A786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Poppins" pitchFamily="2" charset="77"/>
                <a:cs typeface="Poppins" pitchFamily="2" charset="77"/>
              </a:rPr>
              <a:t>Prequential evaluation(PE) with the recall</a:t>
            </a:r>
          </a:p>
          <a:p>
            <a:pPr lvl="1"/>
            <a:r>
              <a:rPr lang="en-US" sz="2200" dirty="0">
                <a:latin typeface="Poppins" pitchFamily="2" charset="77"/>
                <a:cs typeface="Poppins" pitchFamily="2" charset="77"/>
              </a:rPr>
              <a:t>test-then-train approach.</a:t>
            </a:r>
          </a:p>
          <a:p>
            <a:pPr lvl="1"/>
            <a:r>
              <a:rPr lang="en-US" sz="2200" dirty="0">
                <a:latin typeface="Poppins" pitchFamily="2" charset="77"/>
                <a:cs typeface="Poppins" pitchFamily="2" charset="77"/>
              </a:rPr>
              <a:t>best for estimating error on data streams.</a:t>
            </a:r>
          </a:p>
          <a:p>
            <a:pPr lvl="1"/>
            <a:r>
              <a:rPr lang="en-US" sz="2200" dirty="0">
                <a:latin typeface="Poppins" pitchFamily="2" charset="77"/>
                <a:cs typeface="Poppins" pitchFamily="2" charset="77"/>
              </a:rPr>
              <a:t>Faster response for detecting drifts</a:t>
            </a:r>
          </a:p>
          <a:p>
            <a:r>
              <a:rPr lang="en-US" sz="2400" dirty="0">
                <a:latin typeface="Poppins" pitchFamily="2" charset="77"/>
                <a:cs typeface="Poppins" pitchFamily="2" charset="77"/>
              </a:rPr>
              <a:t>Recall is best metric to access performance when dealing with imbalanced dataset.</a:t>
            </a:r>
          </a:p>
          <a:p>
            <a:r>
              <a:rPr lang="en-US" sz="2400" dirty="0">
                <a:latin typeface="Poppins" pitchFamily="2" charset="77"/>
                <a:cs typeface="Poppins" pitchFamily="2" charset="77"/>
              </a:rPr>
              <a:t>Macro Avg of Recall(balanced Average), CPU time to train and update the model and g-mean.</a:t>
            </a:r>
          </a:p>
          <a:p>
            <a:r>
              <a:rPr lang="en-US" sz="2400" dirty="0">
                <a:latin typeface="Poppins" pitchFamily="2" charset="77"/>
                <a:cs typeface="Poppins" pitchFamily="2" charset="77"/>
              </a:rPr>
              <a:t>Testing ARF</a:t>
            </a:r>
            <a:r>
              <a:rPr lang="en-US" sz="2400" baseline="-25000" dirty="0">
                <a:latin typeface="Poppins" pitchFamily="2" charset="77"/>
                <a:cs typeface="Poppins" pitchFamily="2" charset="77"/>
              </a:rPr>
              <a:t>RE</a:t>
            </a:r>
            <a:r>
              <a:rPr lang="en-US" sz="2400" dirty="0">
                <a:latin typeface="Poppins" pitchFamily="2" charset="77"/>
                <a:cs typeface="Poppins" pitchFamily="2" charset="77"/>
              </a:rPr>
              <a:t> with ARF also with state-of-the-art ensembles classifier like: Leveraging bagging, online bagging, </a:t>
            </a:r>
            <a:r>
              <a:rPr lang="en-US" sz="2400" dirty="0" err="1">
                <a:latin typeface="Poppins" pitchFamily="2" charset="77"/>
                <a:cs typeface="Poppins" pitchFamily="2" charset="77"/>
              </a:rPr>
              <a:t>learnNSE</a:t>
            </a:r>
            <a:r>
              <a:rPr lang="en-US" sz="2400" dirty="0">
                <a:latin typeface="Poppins" pitchFamily="2" charset="77"/>
                <a:cs typeface="Poppins" pitchFamily="2" charset="77"/>
              </a:rPr>
              <a:t> and Online accuracy update ensemble.</a:t>
            </a:r>
            <a:endParaRPr lang="en-IN" sz="2400" dirty="0">
              <a:latin typeface="Poppins" pitchFamily="2" charset="77"/>
              <a:cs typeface="Poppins" pitchFamily="2" charset="77"/>
            </a:endParaRPr>
          </a:p>
        </p:txBody>
      </p:sp>
      <p:pic>
        <p:nvPicPr>
          <p:cNvPr id="7" name="Graphic 6" descr="Scatterplot">
            <a:extLst>
              <a:ext uri="{FF2B5EF4-FFF2-40B4-BE49-F238E27FC236}">
                <a16:creationId xmlns:a16="http://schemas.microsoft.com/office/drawing/2014/main" id="{9333FAF9-4821-400D-AC72-D52F610498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55967" y="5308600"/>
            <a:ext cx="1325563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9874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D4B23-1A35-4E05-A555-05662221F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002060"/>
                </a:solidFill>
                <a:latin typeface="Poppins" pitchFamily="2" charset="77"/>
                <a:cs typeface="Poppins" pitchFamily="2" charset="77"/>
              </a:rPr>
              <a:t>Overall Result </a:t>
            </a:r>
            <a:br>
              <a:rPr lang="en-US" sz="3600" dirty="0">
                <a:solidFill>
                  <a:srgbClr val="002060"/>
                </a:solidFill>
                <a:latin typeface="Poppins" pitchFamily="2" charset="77"/>
                <a:cs typeface="Poppins" pitchFamily="2" charset="77"/>
              </a:rPr>
            </a:br>
            <a:r>
              <a:rPr lang="en-US" sz="2200" dirty="0">
                <a:solidFill>
                  <a:srgbClr val="C00000"/>
                </a:solidFill>
                <a:latin typeface="Poppins" pitchFamily="2" charset="77"/>
                <a:cs typeface="Poppins" pitchFamily="2" charset="77"/>
              </a:rPr>
              <a:t>GMSC, ELEC, AIR</a:t>
            </a:r>
            <a:endParaRPr lang="en-IN" sz="2200" dirty="0">
              <a:solidFill>
                <a:srgbClr val="C00000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B2F6F3-64BF-45FB-A6EE-0E049FE5C7C1}"/>
              </a:ext>
            </a:extLst>
          </p:cNvPr>
          <p:cNvSpPr txBox="1"/>
          <p:nvPr/>
        </p:nvSpPr>
        <p:spPr>
          <a:xfrm>
            <a:off x="4268376" y="1506022"/>
            <a:ext cx="2529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Poppins" pitchFamily="2" charset="77"/>
                <a:cs typeface="Poppins" pitchFamily="2" charset="77"/>
              </a:rPr>
              <a:t>My findings</a:t>
            </a:r>
            <a:endParaRPr lang="en-IN" dirty="0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F3AB70-7683-465B-971A-0AA00DB62A89}"/>
              </a:ext>
            </a:extLst>
          </p:cNvPr>
          <p:cNvSpPr txBox="1"/>
          <p:nvPr/>
        </p:nvSpPr>
        <p:spPr>
          <a:xfrm>
            <a:off x="8774656" y="1506022"/>
            <a:ext cx="219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Poppins" pitchFamily="2" charset="77"/>
                <a:cs typeface="Poppins" pitchFamily="2" charset="77"/>
              </a:rPr>
              <a:t>Paper findings</a:t>
            </a:r>
            <a:endParaRPr lang="en-IN" dirty="0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B00CFF-A2B6-469B-9BFE-BCDA62367AB3}"/>
              </a:ext>
            </a:extLst>
          </p:cNvPr>
          <p:cNvSpPr txBox="1"/>
          <p:nvPr/>
        </p:nvSpPr>
        <p:spPr>
          <a:xfrm>
            <a:off x="191003" y="2673438"/>
            <a:ext cx="2879766" cy="2007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latin typeface="Poppins" pitchFamily="2" charset="77"/>
                <a:cs typeface="Poppins" pitchFamily="2" charset="77"/>
              </a:rPr>
              <a:t>Adaptive Random Forest with Resampling (ARF_RE)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latin typeface="Poppins" pitchFamily="2" charset="77"/>
                <a:cs typeface="Poppins" pitchFamily="2" charset="77"/>
              </a:rPr>
              <a:t>Adaptive Random Forest(ARF)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latin typeface="Poppins" pitchFamily="2" charset="77"/>
                <a:cs typeface="Poppins" pitchFamily="2" charset="77"/>
              </a:rPr>
              <a:t>Learn NSE (L NSE)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latin typeface="Poppins" pitchFamily="2" charset="77"/>
                <a:cs typeface="Poppins" pitchFamily="2" charset="77"/>
              </a:rPr>
              <a:t>Leveraging bagging(LB)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latin typeface="Poppins" pitchFamily="2" charset="77"/>
                <a:cs typeface="Poppins" pitchFamily="2" charset="77"/>
              </a:rPr>
              <a:t>Online bagging(OZA)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latin typeface="Poppins" pitchFamily="2" charset="77"/>
                <a:cs typeface="Poppins" pitchFamily="2" charset="77"/>
              </a:rPr>
              <a:t>Online accuracy update ensemble(OAUE)</a:t>
            </a:r>
            <a:endParaRPr lang="en-IN" sz="1050" dirty="0"/>
          </a:p>
        </p:txBody>
      </p:sp>
      <p:pic>
        <p:nvPicPr>
          <p:cNvPr id="10" name="Graphic 9" descr="Presentation with pie chart">
            <a:extLst>
              <a:ext uri="{FF2B5EF4-FFF2-40B4-BE49-F238E27FC236}">
                <a16:creationId xmlns:a16="http://schemas.microsoft.com/office/drawing/2014/main" id="{6A16C202-1A3E-44D5-BF6C-2C02183A2F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7639" y="5041217"/>
            <a:ext cx="1315453" cy="1315453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889E68B-B12D-4DCC-8EA8-480012AAF7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6369162"/>
              </p:ext>
            </p:extLst>
          </p:nvPr>
        </p:nvGraphicFramePr>
        <p:xfrm>
          <a:off x="2888055" y="1948279"/>
          <a:ext cx="8732440" cy="419224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8070">
                  <a:extLst>
                    <a:ext uri="{9D8B030D-6E8A-4147-A177-3AD203B41FA5}">
                      <a16:colId xmlns:a16="http://schemas.microsoft.com/office/drawing/2014/main" val="2334973139"/>
                    </a:ext>
                  </a:extLst>
                </a:gridCol>
                <a:gridCol w="538070">
                  <a:extLst>
                    <a:ext uri="{9D8B030D-6E8A-4147-A177-3AD203B41FA5}">
                      <a16:colId xmlns:a16="http://schemas.microsoft.com/office/drawing/2014/main" val="1068231070"/>
                    </a:ext>
                  </a:extLst>
                </a:gridCol>
                <a:gridCol w="538070">
                  <a:extLst>
                    <a:ext uri="{9D8B030D-6E8A-4147-A177-3AD203B41FA5}">
                      <a16:colId xmlns:a16="http://schemas.microsoft.com/office/drawing/2014/main" val="1025635185"/>
                    </a:ext>
                  </a:extLst>
                </a:gridCol>
                <a:gridCol w="829527">
                  <a:extLst>
                    <a:ext uri="{9D8B030D-6E8A-4147-A177-3AD203B41FA5}">
                      <a16:colId xmlns:a16="http://schemas.microsoft.com/office/drawing/2014/main" val="3704011725"/>
                    </a:ext>
                  </a:extLst>
                </a:gridCol>
                <a:gridCol w="751058">
                  <a:extLst>
                    <a:ext uri="{9D8B030D-6E8A-4147-A177-3AD203B41FA5}">
                      <a16:colId xmlns:a16="http://schemas.microsoft.com/office/drawing/2014/main" val="3366766656"/>
                    </a:ext>
                  </a:extLst>
                </a:gridCol>
                <a:gridCol w="1034104">
                  <a:extLst>
                    <a:ext uri="{9D8B030D-6E8A-4147-A177-3AD203B41FA5}">
                      <a16:colId xmlns:a16="http://schemas.microsoft.com/office/drawing/2014/main" val="1701026879"/>
                    </a:ext>
                  </a:extLst>
                </a:gridCol>
                <a:gridCol w="400192">
                  <a:extLst>
                    <a:ext uri="{9D8B030D-6E8A-4147-A177-3AD203B41FA5}">
                      <a16:colId xmlns:a16="http://schemas.microsoft.com/office/drawing/2014/main" val="4291322493"/>
                    </a:ext>
                  </a:extLst>
                </a:gridCol>
                <a:gridCol w="779714">
                  <a:extLst>
                    <a:ext uri="{9D8B030D-6E8A-4147-A177-3AD203B41FA5}">
                      <a16:colId xmlns:a16="http://schemas.microsoft.com/office/drawing/2014/main" val="769553416"/>
                    </a:ext>
                  </a:extLst>
                </a:gridCol>
                <a:gridCol w="709628">
                  <a:extLst>
                    <a:ext uri="{9D8B030D-6E8A-4147-A177-3AD203B41FA5}">
                      <a16:colId xmlns:a16="http://schemas.microsoft.com/office/drawing/2014/main" val="4015780701"/>
                    </a:ext>
                  </a:extLst>
                </a:gridCol>
                <a:gridCol w="781204">
                  <a:extLst>
                    <a:ext uri="{9D8B030D-6E8A-4147-A177-3AD203B41FA5}">
                      <a16:colId xmlns:a16="http://schemas.microsoft.com/office/drawing/2014/main" val="1935862504"/>
                    </a:ext>
                  </a:extLst>
                </a:gridCol>
                <a:gridCol w="798699">
                  <a:extLst>
                    <a:ext uri="{9D8B030D-6E8A-4147-A177-3AD203B41FA5}">
                      <a16:colId xmlns:a16="http://schemas.microsoft.com/office/drawing/2014/main" val="2140360496"/>
                    </a:ext>
                  </a:extLst>
                </a:gridCol>
                <a:gridCol w="1034104">
                  <a:extLst>
                    <a:ext uri="{9D8B030D-6E8A-4147-A177-3AD203B41FA5}">
                      <a16:colId xmlns:a16="http://schemas.microsoft.com/office/drawing/2014/main" val="2165083624"/>
                    </a:ext>
                  </a:extLst>
                </a:gridCol>
              </a:tblGrid>
              <a:tr h="32007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GMSC</a:t>
                      </a:r>
                      <a:endParaRPr lang="en-IN" sz="11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recall [0]</a:t>
                      </a:r>
                      <a:endParaRPr lang="en-IN" sz="1000" b="1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recall[1]</a:t>
                      </a:r>
                      <a:endParaRPr lang="en-IN" sz="1000" b="1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CPU seconds</a:t>
                      </a:r>
                      <a:endParaRPr lang="en-IN" sz="1000" b="1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u="none" strike="noStrike" dirty="0">
                          <a:solidFill>
                            <a:srgbClr val="7030A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g-mean</a:t>
                      </a:r>
                      <a:endParaRPr lang="en-IN" sz="1000" b="1" i="0" u="none" strike="noStrike" dirty="0">
                        <a:solidFill>
                          <a:srgbClr val="7030A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Balanced-Accuracy</a:t>
                      </a:r>
                      <a:endParaRPr lang="en-IN" sz="1000" b="1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1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recall [0]</a:t>
                      </a:r>
                      <a:endParaRPr lang="en-IN" sz="1000" b="1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recall[1]</a:t>
                      </a:r>
                      <a:endParaRPr lang="en-IN" sz="1000" b="1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CPU seconds</a:t>
                      </a:r>
                      <a:endParaRPr lang="en-IN" sz="1000" b="1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u="none" strike="noStrike" dirty="0">
                          <a:solidFill>
                            <a:srgbClr val="7030A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g-mean</a:t>
                      </a:r>
                      <a:endParaRPr lang="en-IN" sz="1000" b="1" i="0" u="none" strike="noStrike" dirty="0">
                        <a:solidFill>
                          <a:srgbClr val="7030A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Balanced-accuracy</a:t>
                      </a:r>
                      <a:endParaRPr lang="en-IN" sz="1000" b="1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7940100"/>
                  </a:ext>
                </a:extLst>
              </a:tr>
              <a:tr h="17425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ARF_RE</a:t>
                      </a:r>
                      <a:endParaRPr lang="en-IN" sz="11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89.13</a:t>
                      </a:r>
                      <a:endParaRPr lang="en-IN" sz="1000" b="0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65</a:t>
                      </a:r>
                      <a:endParaRPr lang="en-IN" sz="1000" b="0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8.43</a:t>
                      </a:r>
                      <a:endParaRPr lang="en-IN" sz="1000" b="0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7030A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76.11471605</a:t>
                      </a:r>
                      <a:endParaRPr lang="en-IN" sz="1000" b="0" i="0" u="none" strike="noStrike" dirty="0">
                        <a:solidFill>
                          <a:srgbClr val="7030A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77.065</a:t>
                      </a:r>
                      <a:endParaRPr lang="en-IN" sz="10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90.05</a:t>
                      </a:r>
                      <a:endParaRPr lang="en-IN" sz="1000" b="0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56.37</a:t>
                      </a:r>
                      <a:endParaRPr lang="en-IN" sz="1000" b="0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14.51</a:t>
                      </a:r>
                      <a:endParaRPr lang="en-IN" sz="1000" b="0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7030A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71.24688414</a:t>
                      </a:r>
                      <a:endParaRPr lang="en-IN" sz="1000" b="0" i="0" u="none" strike="noStrike" dirty="0">
                        <a:solidFill>
                          <a:srgbClr val="7030A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73.21</a:t>
                      </a:r>
                      <a:endParaRPr lang="en-IN" sz="10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02599166"/>
                  </a:ext>
                </a:extLst>
              </a:tr>
              <a:tr h="17425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ARF</a:t>
                      </a:r>
                      <a:endParaRPr lang="en-IN" sz="11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99.13</a:t>
                      </a:r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18.75</a:t>
                      </a:r>
                      <a:endParaRPr lang="en-IN" sz="1000" b="0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178</a:t>
                      </a:r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7030A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43.11249819</a:t>
                      </a:r>
                      <a:endParaRPr lang="en-IN" sz="1000" b="0" i="0" u="none" strike="noStrike">
                        <a:solidFill>
                          <a:srgbClr val="7030A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58.94</a:t>
                      </a:r>
                      <a:endParaRPr lang="en-IN" sz="10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99.27</a:t>
                      </a:r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12.66</a:t>
                      </a:r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49</a:t>
                      </a:r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7030A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35.4507856</a:t>
                      </a:r>
                      <a:endParaRPr lang="en-IN" sz="1000" b="0" i="0" u="none" strike="noStrike" dirty="0">
                        <a:solidFill>
                          <a:srgbClr val="7030A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55.965</a:t>
                      </a:r>
                      <a:endParaRPr lang="en-IN" sz="10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87216367"/>
                  </a:ext>
                </a:extLst>
              </a:tr>
              <a:tr h="17425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L NSE</a:t>
                      </a:r>
                      <a:endParaRPr lang="en-IN" sz="11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77.92</a:t>
                      </a:r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53.731</a:t>
                      </a:r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23.05</a:t>
                      </a:r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7030A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64.70486473</a:t>
                      </a:r>
                      <a:endParaRPr lang="en-IN" sz="1000" b="0" i="0" u="none" strike="noStrike" dirty="0">
                        <a:solidFill>
                          <a:srgbClr val="7030A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65.8255</a:t>
                      </a:r>
                      <a:endParaRPr lang="en-IN" sz="10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76.57</a:t>
                      </a:r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51.83</a:t>
                      </a:r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70.04</a:t>
                      </a:r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7030A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62.99700866</a:t>
                      </a:r>
                      <a:endParaRPr lang="en-IN" sz="1000" b="0" i="0" u="none" strike="noStrike">
                        <a:solidFill>
                          <a:srgbClr val="7030A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64.2</a:t>
                      </a:r>
                      <a:endParaRPr lang="en-IN" sz="10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49461737"/>
                  </a:ext>
                </a:extLst>
              </a:tr>
              <a:tr h="17425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LB</a:t>
                      </a:r>
                      <a:endParaRPr lang="en-IN" sz="11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99.23</a:t>
                      </a:r>
                      <a:endParaRPr lang="en-IN" sz="1000" b="0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18.75</a:t>
                      </a:r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8.61</a:t>
                      </a:r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7030A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43.13423814</a:t>
                      </a:r>
                      <a:endParaRPr lang="en-IN" sz="1000" b="0" i="0" u="none" strike="noStrike" dirty="0">
                        <a:solidFill>
                          <a:srgbClr val="7030A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70C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58.99</a:t>
                      </a:r>
                      <a:endParaRPr lang="en-IN" sz="1000" b="0" i="0" u="none" strike="noStrike">
                        <a:solidFill>
                          <a:srgbClr val="0070C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99.47</a:t>
                      </a:r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10.38</a:t>
                      </a:r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16.86</a:t>
                      </a:r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7030A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32.13251624</a:t>
                      </a:r>
                      <a:endParaRPr lang="en-IN" sz="1000" b="0" i="0" u="none" strike="noStrike" dirty="0">
                        <a:solidFill>
                          <a:srgbClr val="7030A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54.925</a:t>
                      </a:r>
                      <a:endParaRPr lang="en-IN" sz="10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16130458"/>
                  </a:ext>
                </a:extLst>
              </a:tr>
              <a:tr h="17425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OZA</a:t>
                      </a:r>
                      <a:endParaRPr lang="en-IN" sz="11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99.67</a:t>
                      </a:r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6.25</a:t>
                      </a:r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2.77</a:t>
                      </a:r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7030A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24.95871591</a:t>
                      </a:r>
                      <a:endParaRPr lang="en-IN" sz="1000" b="0" i="0" u="none" strike="noStrike" dirty="0">
                        <a:solidFill>
                          <a:srgbClr val="7030A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52.96</a:t>
                      </a:r>
                      <a:endParaRPr lang="en-IN" sz="10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99.66</a:t>
                      </a:r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7.58</a:t>
                      </a:r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5.59</a:t>
                      </a:r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7030A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27.48495588</a:t>
                      </a:r>
                      <a:endParaRPr lang="en-IN" sz="1000" b="0" i="0" u="none" strike="noStrike" dirty="0">
                        <a:solidFill>
                          <a:srgbClr val="7030A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53.62</a:t>
                      </a:r>
                      <a:endParaRPr lang="en-IN" sz="10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64120899"/>
                  </a:ext>
                </a:extLst>
              </a:tr>
              <a:tr h="17425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OAUE</a:t>
                      </a:r>
                      <a:endParaRPr lang="en-IN" sz="11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99.02</a:t>
                      </a:r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12.5</a:t>
                      </a:r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6.19</a:t>
                      </a:r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7030A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35.18167136</a:t>
                      </a:r>
                      <a:endParaRPr lang="en-IN" sz="1000" b="0" i="0" u="none" strike="noStrike" dirty="0">
                        <a:solidFill>
                          <a:srgbClr val="7030A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55.76</a:t>
                      </a:r>
                      <a:endParaRPr lang="en-IN" sz="10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99.64</a:t>
                      </a:r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7.5</a:t>
                      </a:r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11.76</a:t>
                      </a:r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7030A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27.3367884</a:t>
                      </a:r>
                      <a:endParaRPr lang="en-IN" sz="1000" b="0" i="0" u="none" strike="noStrike">
                        <a:solidFill>
                          <a:srgbClr val="7030A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53.57</a:t>
                      </a:r>
                      <a:endParaRPr lang="en-IN" sz="10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48532696"/>
                  </a:ext>
                </a:extLst>
              </a:tr>
              <a:tr h="174258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 dirty="0">
                        <a:solidFill>
                          <a:srgbClr val="7030A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 dirty="0">
                        <a:solidFill>
                          <a:srgbClr val="7030A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2102100"/>
                  </a:ext>
                </a:extLst>
              </a:tr>
              <a:tr h="17425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ELEC</a:t>
                      </a:r>
                      <a:endParaRPr lang="en-IN" sz="11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recall [0]</a:t>
                      </a:r>
                      <a:endParaRPr lang="en-IN" sz="1000" b="1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recall[1]</a:t>
                      </a:r>
                      <a:endParaRPr lang="en-IN" sz="1000" b="1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CPU seconds</a:t>
                      </a:r>
                      <a:endParaRPr lang="en-IN" sz="1000" b="1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u="none" strike="noStrike" dirty="0">
                          <a:solidFill>
                            <a:srgbClr val="7030A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g-mean</a:t>
                      </a:r>
                      <a:endParaRPr lang="en-IN" sz="1000" b="1" i="0" u="none" strike="noStrike" dirty="0">
                        <a:solidFill>
                          <a:srgbClr val="7030A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Balanced-Accuracy</a:t>
                      </a:r>
                      <a:endParaRPr lang="en-IN" sz="1000" b="1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1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recall [0]</a:t>
                      </a:r>
                      <a:endParaRPr lang="en-IN" sz="1000" b="1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recall[1]</a:t>
                      </a:r>
                      <a:endParaRPr lang="en-IN" sz="1000" b="1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CPU seconds</a:t>
                      </a:r>
                      <a:endParaRPr lang="en-IN" sz="1000" b="1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u="none" strike="noStrike" dirty="0">
                          <a:solidFill>
                            <a:srgbClr val="7030A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g-mean</a:t>
                      </a:r>
                      <a:endParaRPr lang="en-IN" sz="1000" b="1" i="0" u="none" strike="noStrike" dirty="0">
                        <a:solidFill>
                          <a:srgbClr val="7030A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Balanced-accuracy</a:t>
                      </a:r>
                      <a:endParaRPr lang="en-IN" sz="1000" b="1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9809229"/>
                  </a:ext>
                </a:extLst>
              </a:tr>
              <a:tr h="17425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ARF_RE</a:t>
                      </a:r>
                      <a:endParaRPr lang="en-IN" sz="11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94.86</a:t>
                      </a:r>
                      <a:endParaRPr lang="en-IN" sz="1000" b="0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89.86</a:t>
                      </a:r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4.55</a:t>
                      </a:r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7030A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92.32615881</a:t>
                      </a:r>
                      <a:endParaRPr lang="en-IN" sz="1000" b="0" i="0" u="none" strike="noStrike" dirty="0">
                        <a:solidFill>
                          <a:srgbClr val="7030A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92.36</a:t>
                      </a:r>
                      <a:endParaRPr lang="en-IN" sz="10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86.81</a:t>
                      </a:r>
                      <a:endParaRPr lang="en-IN" sz="1000" b="0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91.44</a:t>
                      </a:r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9.54</a:t>
                      </a:r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7030A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89.09492915</a:t>
                      </a:r>
                      <a:endParaRPr lang="en-IN" sz="1000" b="0" i="0" u="none" strike="noStrike" dirty="0">
                        <a:solidFill>
                          <a:srgbClr val="7030A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89.125</a:t>
                      </a:r>
                      <a:endParaRPr lang="en-IN" sz="10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30459846"/>
                  </a:ext>
                </a:extLst>
              </a:tr>
              <a:tr h="17425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ARF</a:t>
                      </a:r>
                      <a:endParaRPr lang="en-IN" sz="11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95.93</a:t>
                      </a:r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90.43</a:t>
                      </a:r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64.12</a:t>
                      </a:r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7030A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93.1394111</a:t>
                      </a:r>
                      <a:endParaRPr lang="en-IN" sz="1000" b="0" i="0" u="none" strike="noStrike" dirty="0">
                        <a:solidFill>
                          <a:srgbClr val="7030A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93.18</a:t>
                      </a:r>
                      <a:endParaRPr lang="en-IN" sz="10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85.41</a:t>
                      </a:r>
                      <a:endParaRPr lang="en-IN" sz="1000" b="0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92.13</a:t>
                      </a:r>
                      <a:endParaRPr lang="en-IN" sz="1000" b="0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11.08</a:t>
                      </a:r>
                      <a:endParaRPr lang="en-IN" sz="1000" b="0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7030A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88.70638816</a:t>
                      </a:r>
                      <a:endParaRPr lang="en-IN" sz="1000" b="0" i="0" u="none" strike="noStrike" dirty="0">
                        <a:solidFill>
                          <a:srgbClr val="7030A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88.77</a:t>
                      </a:r>
                      <a:endParaRPr lang="en-IN" sz="10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4729387"/>
                  </a:ext>
                </a:extLst>
              </a:tr>
              <a:tr h="17425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L NSE</a:t>
                      </a:r>
                      <a:endParaRPr lang="en-IN" sz="11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68.09</a:t>
                      </a:r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74.48</a:t>
                      </a:r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2.17</a:t>
                      </a:r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7030A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71.21336391</a:t>
                      </a:r>
                      <a:endParaRPr lang="en-IN" sz="1000" b="0" i="0" u="none" strike="noStrike" dirty="0">
                        <a:solidFill>
                          <a:srgbClr val="7030A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71.285</a:t>
                      </a:r>
                      <a:endParaRPr lang="en-IN" sz="10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70.15</a:t>
                      </a:r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71.74</a:t>
                      </a:r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6.37</a:t>
                      </a:r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7030A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70.94054553</a:t>
                      </a:r>
                      <a:endParaRPr lang="en-IN" sz="1000" b="0" i="0" u="none" strike="noStrike" dirty="0">
                        <a:solidFill>
                          <a:srgbClr val="7030A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70.945</a:t>
                      </a:r>
                      <a:endParaRPr lang="en-IN" sz="10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29076606"/>
                  </a:ext>
                </a:extLst>
              </a:tr>
              <a:tr h="17425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LB</a:t>
                      </a:r>
                      <a:endParaRPr lang="en-IN" sz="11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93.36</a:t>
                      </a:r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90.99</a:t>
                      </a:r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3.22</a:t>
                      </a:r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7030A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92.16738252</a:t>
                      </a:r>
                      <a:endParaRPr lang="en-IN" sz="1000" b="0" i="0" u="none" strike="noStrike">
                        <a:solidFill>
                          <a:srgbClr val="7030A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92.175</a:t>
                      </a:r>
                      <a:endParaRPr lang="en-IN" sz="10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85.67</a:t>
                      </a:r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92.74</a:t>
                      </a:r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7.08</a:t>
                      </a:r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7030A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89.1349303</a:t>
                      </a:r>
                      <a:endParaRPr lang="en-IN" sz="1000" b="0" i="0" u="none" strike="noStrike" dirty="0">
                        <a:solidFill>
                          <a:srgbClr val="7030A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89.205</a:t>
                      </a:r>
                      <a:endParaRPr lang="en-IN" sz="10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3062758"/>
                  </a:ext>
                </a:extLst>
              </a:tr>
              <a:tr h="17425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OZA</a:t>
                      </a:r>
                      <a:endParaRPr lang="en-IN" sz="11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87.36</a:t>
                      </a:r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88.74</a:t>
                      </a:r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0.92</a:t>
                      </a:r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7030A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88.04729638</a:t>
                      </a:r>
                      <a:endParaRPr lang="en-IN" sz="1000" b="0" i="0" u="none" strike="noStrike" dirty="0">
                        <a:solidFill>
                          <a:srgbClr val="7030A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88.05</a:t>
                      </a:r>
                      <a:endParaRPr lang="en-IN" sz="10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76.7</a:t>
                      </a:r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86.64</a:t>
                      </a:r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1.91</a:t>
                      </a:r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7030A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81.51863591</a:t>
                      </a:r>
                      <a:endParaRPr lang="en-IN" sz="1000" b="0" i="0" u="none" strike="noStrike" dirty="0">
                        <a:solidFill>
                          <a:srgbClr val="7030A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81.67</a:t>
                      </a:r>
                      <a:endParaRPr lang="en-IN" sz="10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98023555"/>
                  </a:ext>
                </a:extLst>
              </a:tr>
              <a:tr h="17425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OAUE</a:t>
                      </a:r>
                      <a:endParaRPr lang="en-IN" sz="11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93.14</a:t>
                      </a:r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90.24</a:t>
                      </a:r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1.89</a:t>
                      </a:r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7030A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91.67853402</a:t>
                      </a:r>
                      <a:endParaRPr lang="en-IN" sz="1000" b="0" i="0" u="none" strike="noStrike" dirty="0">
                        <a:solidFill>
                          <a:srgbClr val="7030A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91.69</a:t>
                      </a:r>
                      <a:endParaRPr lang="en-IN" sz="10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83.91</a:t>
                      </a:r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90.56</a:t>
                      </a:r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3.72</a:t>
                      </a:r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7030A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87.17161006</a:t>
                      </a:r>
                      <a:endParaRPr lang="en-IN" sz="1000" b="0" i="0" u="none" strike="noStrike" dirty="0">
                        <a:solidFill>
                          <a:srgbClr val="7030A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87.235</a:t>
                      </a:r>
                      <a:endParaRPr lang="en-IN" sz="10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63436763"/>
                  </a:ext>
                </a:extLst>
              </a:tr>
              <a:tr h="174258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 dirty="0">
                        <a:solidFill>
                          <a:srgbClr val="7030A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 dirty="0">
                        <a:solidFill>
                          <a:srgbClr val="7030A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880597"/>
                  </a:ext>
                </a:extLst>
              </a:tr>
              <a:tr h="17425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AIR</a:t>
                      </a:r>
                      <a:endParaRPr lang="en-IN" sz="11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recall [0]</a:t>
                      </a:r>
                      <a:endParaRPr lang="en-IN" sz="1000" b="1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recall[1]</a:t>
                      </a:r>
                      <a:endParaRPr lang="en-IN" sz="1000" b="1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CPU seconds</a:t>
                      </a:r>
                      <a:endParaRPr lang="en-IN" sz="1000" b="1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u="none" strike="noStrike" dirty="0">
                          <a:solidFill>
                            <a:srgbClr val="7030A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g-mean</a:t>
                      </a:r>
                      <a:endParaRPr lang="en-IN" sz="1000" b="1" i="0" u="none" strike="noStrike" dirty="0">
                        <a:solidFill>
                          <a:srgbClr val="7030A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Balanced-Accuracy</a:t>
                      </a:r>
                      <a:endParaRPr lang="en-IN" sz="1000" b="1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1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recall [0]</a:t>
                      </a:r>
                      <a:endParaRPr lang="en-IN" sz="1000" b="1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recall[1]</a:t>
                      </a:r>
                      <a:endParaRPr lang="en-IN" sz="1000" b="1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CPU seconds</a:t>
                      </a:r>
                      <a:endParaRPr lang="en-IN" sz="1000" b="1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u="none" strike="noStrike" dirty="0">
                          <a:solidFill>
                            <a:srgbClr val="7030A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g-mean</a:t>
                      </a:r>
                      <a:endParaRPr lang="en-IN" sz="1000" b="1" i="0" u="none" strike="noStrike" dirty="0">
                        <a:solidFill>
                          <a:srgbClr val="7030A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Balanced-accuracy</a:t>
                      </a:r>
                      <a:endParaRPr lang="en-IN" sz="1000" b="1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9111450"/>
                  </a:ext>
                </a:extLst>
              </a:tr>
              <a:tr h="17425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ARF_RE</a:t>
                      </a:r>
                      <a:endParaRPr lang="en-IN" sz="11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55.28</a:t>
                      </a:r>
                      <a:endParaRPr lang="en-IN" sz="1000" b="0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65.48</a:t>
                      </a:r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271</a:t>
                      </a:r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7030A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60.16422857</a:t>
                      </a:r>
                      <a:endParaRPr lang="en-IN" sz="1000" b="0" i="0" u="none" strike="noStrike" dirty="0">
                        <a:solidFill>
                          <a:srgbClr val="7030A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60.38</a:t>
                      </a:r>
                      <a:endParaRPr lang="en-IN" sz="10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67.93</a:t>
                      </a:r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56.05</a:t>
                      </a:r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396.76</a:t>
                      </a:r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7030A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61.70475265</a:t>
                      </a:r>
                      <a:endParaRPr lang="en-IN" sz="1000" b="0" i="0" u="none" strike="noStrike" dirty="0">
                        <a:solidFill>
                          <a:srgbClr val="7030A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61.99</a:t>
                      </a:r>
                      <a:endParaRPr lang="en-IN" sz="10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90810188"/>
                  </a:ext>
                </a:extLst>
              </a:tr>
              <a:tr h="17425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ARF</a:t>
                      </a:r>
                      <a:endParaRPr lang="en-IN" sz="11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65.33</a:t>
                      </a:r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61.93</a:t>
                      </a:r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2495</a:t>
                      </a:r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7030A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63.60728653</a:t>
                      </a:r>
                      <a:endParaRPr lang="en-IN" sz="1000" b="0" i="0" u="none" strike="noStrike" dirty="0">
                        <a:solidFill>
                          <a:srgbClr val="7030A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63.63</a:t>
                      </a:r>
                      <a:endParaRPr lang="en-IN" sz="10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71.34</a:t>
                      </a:r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51.88</a:t>
                      </a:r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544.46</a:t>
                      </a:r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7030A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60.83682437</a:t>
                      </a:r>
                      <a:endParaRPr lang="en-IN" sz="1000" b="0" i="0" u="none" strike="noStrike" dirty="0">
                        <a:solidFill>
                          <a:srgbClr val="7030A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61.61</a:t>
                      </a:r>
                      <a:endParaRPr lang="en-IN" sz="10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61705501"/>
                  </a:ext>
                </a:extLst>
              </a:tr>
              <a:tr h="17425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L NSE</a:t>
                      </a:r>
                      <a:endParaRPr lang="en-IN" sz="11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56.49</a:t>
                      </a:r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59.1</a:t>
                      </a:r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746</a:t>
                      </a:r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7030A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57.7802648</a:t>
                      </a:r>
                      <a:endParaRPr lang="en-IN" sz="1000" b="0" i="0" u="none" strike="noStrike" dirty="0">
                        <a:solidFill>
                          <a:srgbClr val="7030A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57.795</a:t>
                      </a:r>
                      <a:endParaRPr lang="en-IN" sz="10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67.94</a:t>
                      </a:r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55.4</a:t>
                      </a:r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985.42</a:t>
                      </a:r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7030A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61.35043602</a:t>
                      </a:r>
                      <a:endParaRPr lang="en-IN" sz="1000" b="0" i="0" u="none" strike="noStrike" dirty="0">
                        <a:solidFill>
                          <a:srgbClr val="7030A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61.67</a:t>
                      </a:r>
                      <a:endParaRPr lang="en-IN" sz="10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21969360"/>
                  </a:ext>
                </a:extLst>
              </a:tr>
              <a:tr h="17425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LB</a:t>
                      </a:r>
                      <a:endParaRPr lang="en-IN" sz="11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59.44</a:t>
                      </a:r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58.39</a:t>
                      </a:r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311</a:t>
                      </a:r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7030A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58.91266078</a:t>
                      </a:r>
                      <a:endParaRPr lang="en-IN" sz="1000" b="0" i="0" u="none" strike="noStrike" dirty="0">
                        <a:solidFill>
                          <a:srgbClr val="7030A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58.915</a:t>
                      </a:r>
                      <a:endParaRPr lang="en-IN" sz="10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74.73</a:t>
                      </a:r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48.72</a:t>
                      </a:r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502.04</a:t>
                      </a:r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7030A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60.33941995</a:t>
                      </a:r>
                      <a:endParaRPr lang="en-IN" sz="1000" b="0" i="0" u="none" strike="noStrike" dirty="0">
                        <a:solidFill>
                          <a:srgbClr val="7030A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61.725</a:t>
                      </a:r>
                      <a:endParaRPr lang="en-IN" sz="10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17581621"/>
                  </a:ext>
                </a:extLst>
              </a:tr>
              <a:tr h="17425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OZA</a:t>
                      </a:r>
                      <a:endParaRPr lang="en-IN" sz="11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74</a:t>
                      </a:r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48.69</a:t>
                      </a:r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47.19</a:t>
                      </a:r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7030A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60.02549458</a:t>
                      </a:r>
                      <a:endParaRPr lang="en-IN" sz="1000" b="0" i="0" u="none" strike="noStrike" dirty="0">
                        <a:solidFill>
                          <a:srgbClr val="7030A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61.345</a:t>
                      </a:r>
                      <a:endParaRPr lang="en-IN" sz="10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84.09</a:t>
                      </a:r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41.07</a:t>
                      </a:r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67.95</a:t>
                      </a:r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7030A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58.76713622</a:t>
                      </a:r>
                      <a:endParaRPr lang="en-IN" sz="1000" b="0" i="0" u="none" strike="noStrike" dirty="0">
                        <a:solidFill>
                          <a:srgbClr val="7030A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62.58</a:t>
                      </a:r>
                      <a:endParaRPr lang="en-IN" sz="10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61660503"/>
                  </a:ext>
                </a:extLst>
              </a:tr>
              <a:tr h="17425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OAUE</a:t>
                      </a:r>
                      <a:endParaRPr lang="en-IN" sz="11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67.41</a:t>
                      </a:r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62.17</a:t>
                      </a:r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192.3</a:t>
                      </a:r>
                      <a:endParaRPr lang="en-IN" sz="1000" b="0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7030A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64.7370041</a:t>
                      </a:r>
                      <a:endParaRPr lang="en-IN" sz="1000" b="0" i="0" u="none" strike="noStrike" dirty="0">
                        <a:solidFill>
                          <a:srgbClr val="7030A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64.79</a:t>
                      </a:r>
                      <a:endParaRPr lang="en-IN" sz="10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81.37</a:t>
                      </a:r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50.27</a:t>
                      </a:r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295.78</a:t>
                      </a:r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7030A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63.9567815</a:t>
                      </a:r>
                      <a:endParaRPr lang="en-IN" sz="1000" b="0" i="0" u="none" strike="noStrike" dirty="0">
                        <a:solidFill>
                          <a:srgbClr val="7030A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  <a:cs typeface="Poppins" panose="00000500000000000000" pitchFamily="2" charset="0"/>
                        </a:rPr>
                        <a:t>65.82</a:t>
                      </a:r>
                      <a:endParaRPr lang="en-IN" sz="10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 marL="8368" marR="8368" marT="83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155383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3913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D4B23-1A35-4E05-A555-05662221F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002060"/>
                </a:solidFill>
                <a:latin typeface="Poppins" pitchFamily="2" charset="77"/>
                <a:cs typeface="Poppins" pitchFamily="2" charset="77"/>
              </a:rPr>
              <a:t>Overall Result </a:t>
            </a:r>
            <a:br>
              <a:rPr lang="en-US" sz="2200" dirty="0">
                <a:solidFill>
                  <a:srgbClr val="C00000"/>
                </a:solidFill>
                <a:latin typeface="Poppins" pitchFamily="2" charset="77"/>
                <a:cs typeface="Poppins" pitchFamily="2" charset="77"/>
              </a:rPr>
            </a:br>
            <a:r>
              <a:rPr lang="en-US" sz="2200" dirty="0">
                <a:solidFill>
                  <a:srgbClr val="C00000"/>
                </a:solidFill>
                <a:latin typeface="Poppins" pitchFamily="2" charset="77"/>
                <a:cs typeface="Poppins" pitchFamily="2" charset="77"/>
              </a:rPr>
              <a:t>COVTYPE, SEA, PIMA</a:t>
            </a:r>
            <a:endParaRPr lang="en-IN" sz="2200" dirty="0">
              <a:solidFill>
                <a:srgbClr val="C00000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B2F6F3-64BF-45FB-A6EE-0E049FE5C7C1}"/>
              </a:ext>
            </a:extLst>
          </p:cNvPr>
          <p:cNvSpPr txBox="1"/>
          <p:nvPr/>
        </p:nvSpPr>
        <p:spPr>
          <a:xfrm>
            <a:off x="4294987" y="1514626"/>
            <a:ext cx="2529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Poppins" pitchFamily="2" charset="77"/>
                <a:cs typeface="Poppins" pitchFamily="2" charset="77"/>
              </a:rPr>
              <a:t>My findings</a:t>
            </a:r>
            <a:endParaRPr lang="en-IN" dirty="0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F3AB70-7683-465B-971A-0AA00DB62A89}"/>
              </a:ext>
            </a:extLst>
          </p:cNvPr>
          <p:cNvSpPr txBox="1"/>
          <p:nvPr/>
        </p:nvSpPr>
        <p:spPr>
          <a:xfrm>
            <a:off x="8647908" y="1514626"/>
            <a:ext cx="219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Poppins" pitchFamily="2" charset="77"/>
                <a:cs typeface="Poppins" pitchFamily="2" charset="77"/>
              </a:rPr>
              <a:t>Paper findings</a:t>
            </a:r>
            <a:endParaRPr lang="en-IN" dirty="0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B00CFF-A2B6-469B-9BFE-BCDA62367AB3}"/>
              </a:ext>
            </a:extLst>
          </p:cNvPr>
          <p:cNvSpPr txBox="1"/>
          <p:nvPr/>
        </p:nvSpPr>
        <p:spPr>
          <a:xfrm>
            <a:off x="191003" y="2673438"/>
            <a:ext cx="2879766" cy="2007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latin typeface="Poppins" pitchFamily="2" charset="77"/>
                <a:cs typeface="Poppins" pitchFamily="2" charset="77"/>
              </a:rPr>
              <a:t>Adaptive Random Forest with Resampling (ARF_RE)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latin typeface="Poppins" pitchFamily="2" charset="77"/>
                <a:cs typeface="Poppins" pitchFamily="2" charset="77"/>
              </a:rPr>
              <a:t>Adaptive Random Forest(ARF)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latin typeface="Poppins" pitchFamily="2" charset="77"/>
                <a:cs typeface="Poppins" pitchFamily="2" charset="77"/>
              </a:rPr>
              <a:t>Learn NSE (L NSE)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latin typeface="Poppins" pitchFamily="2" charset="77"/>
                <a:cs typeface="Poppins" pitchFamily="2" charset="77"/>
              </a:rPr>
              <a:t>Leveraging bagging(LB)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latin typeface="Poppins" pitchFamily="2" charset="77"/>
                <a:cs typeface="Poppins" pitchFamily="2" charset="77"/>
              </a:rPr>
              <a:t>Online bagging(OZA)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latin typeface="Poppins" pitchFamily="2" charset="77"/>
                <a:cs typeface="Poppins" pitchFamily="2" charset="77"/>
              </a:rPr>
              <a:t>Online accuracy update ensemble(OAUE)</a:t>
            </a:r>
            <a:endParaRPr lang="en-IN" sz="1050" dirty="0"/>
          </a:p>
        </p:txBody>
      </p:sp>
      <p:pic>
        <p:nvPicPr>
          <p:cNvPr id="10" name="Graphic 9" descr="Presentation with pie chart">
            <a:extLst>
              <a:ext uri="{FF2B5EF4-FFF2-40B4-BE49-F238E27FC236}">
                <a16:creationId xmlns:a16="http://schemas.microsoft.com/office/drawing/2014/main" id="{6A16C202-1A3E-44D5-BF6C-2C02183A2F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7639" y="5041217"/>
            <a:ext cx="1315453" cy="1315453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676A81F-3197-4746-891B-3611C3CE42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1215219"/>
              </p:ext>
            </p:extLst>
          </p:nvPr>
        </p:nvGraphicFramePr>
        <p:xfrm>
          <a:off x="2897109" y="1946771"/>
          <a:ext cx="8731475" cy="41291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79890">
                  <a:extLst>
                    <a:ext uri="{9D8B030D-6E8A-4147-A177-3AD203B41FA5}">
                      <a16:colId xmlns:a16="http://schemas.microsoft.com/office/drawing/2014/main" val="1321372262"/>
                    </a:ext>
                  </a:extLst>
                </a:gridCol>
                <a:gridCol w="496133">
                  <a:extLst>
                    <a:ext uri="{9D8B030D-6E8A-4147-A177-3AD203B41FA5}">
                      <a16:colId xmlns:a16="http://schemas.microsoft.com/office/drawing/2014/main" val="4242943334"/>
                    </a:ext>
                  </a:extLst>
                </a:gridCol>
                <a:gridCol w="538011">
                  <a:extLst>
                    <a:ext uri="{9D8B030D-6E8A-4147-A177-3AD203B41FA5}">
                      <a16:colId xmlns:a16="http://schemas.microsoft.com/office/drawing/2014/main" val="4086217868"/>
                    </a:ext>
                  </a:extLst>
                </a:gridCol>
                <a:gridCol w="829435">
                  <a:extLst>
                    <a:ext uri="{9D8B030D-6E8A-4147-A177-3AD203B41FA5}">
                      <a16:colId xmlns:a16="http://schemas.microsoft.com/office/drawing/2014/main" val="1043545322"/>
                    </a:ext>
                  </a:extLst>
                </a:gridCol>
                <a:gridCol w="750974">
                  <a:extLst>
                    <a:ext uri="{9D8B030D-6E8A-4147-A177-3AD203B41FA5}">
                      <a16:colId xmlns:a16="http://schemas.microsoft.com/office/drawing/2014/main" val="1934226714"/>
                    </a:ext>
                  </a:extLst>
                </a:gridCol>
                <a:gridCol w="1033990">
                  <a:extLst>
                    <a:ext uri="{9D8B030D-6E8A-4147-A177-3AD203B41FA5}">
                      <a16:colId xmlns:a16="http://schemas.microsoft.com/office/drawing/2014/main" val="3677703982"/>
                    </a:ext>
                  </a:extLst>
                </a:gridCol>
                <a:gridCol w="519879">
                  <a:extLst>
                    <a:ext uri="{9D8B030D-6E8A-4147-A177-3AD203B41FA5}">
                      <a16:colId xmlns:a16="http://schemas.microsoft.com/office/drawing/2014/main" val="3959645561"/>
                    </a:ext>
                  </a:extLst>
                </a:gridCol>
                <a:gridCol w="732200">
                  <a:extLst>
                    <a:ext uri="{9D8B030D-6E8A-4147-A177-3AD203B41FA5}">
                      <a16:colId xmlns:a16="http://schemas.microsoft.com/office/drawing/2014/main" val="3430201132"/>
                    </a:ext>
                  </a:extLst>
                </a:gridCol>
                <a:gridCol w="634572">
                  <a:extLst>
                    <a:ext uri="{9D8B030D-6E8A-4147-A177-3AD203B41FA5}">
                      <a16:colId xmlns:a16="http://schemas.microsoft.com/office/drawing/2014/main" val="3867816957"/>
                    </a:ext>
                  </a:extLst>
                </a:gridCol>
                <a:gridCol w="783791">
                  <a:extLst>
                    <a:ext uri="{9D8B030D-6E8A-4147-A177-3AD203B41FA5}">
                      <a16:colId xmlns:a16="http://schemas.microsoft.com/office/drawing/2014/main" val="1956478065"/>
                    </a:ext>
                  </a:extLst>
                </a:gridCol>
                <a:gridCol w="798610">
                  <a:extLst>
                    <a:ext uri="{9D8B030D-6E8A-4147-A177-3AD203B41FA5}">
                      <a16:colId xmlns:a16="http://schemas.microsoft.com/office/drawing/2014/main" val="1587718658"/>
                    </a:ext>
                  </a:extLst>
                </a:gridCol>
                <a:gridCol w="1033990">
                  <a:extLst>
                    <a:ext uri="{9D8B030D-6E8A-4147-A177-3AD203B41FA5}">
                      <a16:colId xmlns:a16="http://schemas.microsoft.com/office/drawing/2014/main" val="681758496"/>
                    </a:ext>
                  </a:extLst>
                </a:gridCol>
              </a:tblGrid>
              <a:tr h="320501">
                <a:tc>
                  <a:txBody>
                    <a:bodyPr/>
                    <a:lstStyle/>
                    <a:p>
                      <a:pPr algn="l" fontAlgn="b"/>
                      <a:endParaRPr lang="en-IN" sz="1050" b="1" u="none" strike="noStrike" dirty="0">
                        <a:effectLst/>
                        <a:latin typeface="+mn-lt"/>
                      </a:endParaRPr>
                    </a:p>
                    <a:p>
                      <a:pPr algn="l" fontAlgn="b"/>
                      <a:r>
                        <a:rPr lang="en-IN" sz="1050" b="1" u="none" strike="noStrike" dirty="0">
                          <a:effectLst/>
                          <a:latin typeface="+mn-lt"/>
                        </a:rPr>
                        <a:t>COVTYPE</a:t>
                      </a:r>
                      <a:endParaRPr lang="en-IN" sz="105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recall [2]</a:t>
                      </a:r>
                      <a:endParaRPr lang="en-IN" sz="1000" b="1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recall[5]</a:t>
                      </a:r>
                      <a:endParaRPr lang="en-IN" sz="1000" b="1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CPU seconds</a:t>
                      </a:r>
                      <a:endParaRPr lang="en-IN" sz="1000" b="1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u="none" strike="noStrike" dirty="0">
                          <a:solidFill>
                            <a:srgbClr val="7030A0"/>
                          </a:solidFill>
                          <a:effectLst/>
                          <a:latin typeface="+mn-lt"/>
                        </a:rPr>
                        <a:t>g-mean</a:t>
                      </a:r>
                      <a:endParaRPr lang="en-IN" sz="1000" b="1" i="0" u="none" strike="noStrike" dirty="0">
                        <a:solidFill>
                          <a:srgbClr val="7030A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Balanced-Accuracy</a:t>
                      </a:r>
                      <a:endParaRPr lang="en-IN" sz="1000" b="1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recall [2]</a:t>
                      </a:r>
                      <a:endParaRPr lang="en-IN" sz="1000" b="1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recall[4]</a:t>
                      </a:r>
                      <a:endParaRPr lang="en-IN" sz="1000" b="1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CPU seconds</a:t>
                      </a:r>
                      <a:endParaRPr lang="en-IN" sz="1000" b="1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u="none" strike="noStrike" dirty="0">
                          <a:solidFill>
                            <a:srgbClr val="7030A0"/>
                          </a:solidFill>
                          <a:effectLst/>
                          <a:latin typeface="+mn-lt"/>
                        </a:rPr>
                        <a:t>g-mean</a:t>
                      </a:r>
                      <a:endParaRPr lang="en-IN" sz="1000" b="1" i="0" u="none" strike="noStrike" dirty="0">
                        <a:solidFill>
                          <a:srgbClr val="7030A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Balanced-accuracy</a:t>
                      </a:r>
                      <a:endParaRPr lang="en-IN" sz="1000" b="1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6846504"/>
                  </a:ext>
                </a:extLst>
              </a:tr>
              <a:tr h="163591">
                <a:tc>
                  <a:txBody>
                    <a:bodyPr/>
                    <a:lstStyle/>
                    <a:p>
                      <a:pPr algn="l" fontAlgn="b"/>
                      <a:r>
                        <a:rPr lang="en-IN" sz="1050" b="0" u="none" strike="noStrike" dirty="0">
                          <a:effectLst/>
                          <a:latin typeface="+mn-lt"/>
                        </a:rPr>
                        <a:t>ARF_RE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99.65</a:t>
                      </a:r>
                      <a:endParaRPr lang="en-IN" sz="1000" b="0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93.93</a:t>
                      </a:r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176</a:t>
                      </a:r>
                      <a:endParaRPr lang="en-IN" sz="1000" b="0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7030A0"/>
                          </a:solidFill>
                          <a:effectLst/>
                          <a:latin typeface="+mn-lt"/>
                        </a:rPr>
                        <a:t>96.74773641</a:t>
                      </a:r>
                      <a:endParaRPr lang="en-IN" sz="1000" b="0" i="0" u="none" strike="noStrike" dirty="0">
                        <a:solidFill>
                          <a:srgbClr val="7030A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96.79</a:t>
                      </a:r>
                      <a:endParaRPr lang="en-IN" sz="10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95.44</a:t>
                      </a:r>
                      <a:endParaRPr lang="en-IN" sz="1000" b="0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82.58</a:t>
                      </a:r>
                      <a:endParaRPr lang="en-IN" sz="1000" b="0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289.22</a:t>
                      </a:r>
                      <a:endParaRPr lang="en-IN" sz="1000" b="0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7030A0"/>
                          </a:solidFill>
                          <a:effectLst/>
                          <a:latin typeface="+mn-lt"/>
                        </a:rPr>
                        <a:t>88.77744759</a:t>
                      </a:r>
                      <a:endParaRPr lang="en-IN" sz="1000" b="0" i="0" u="none" strike="noStrike" dirty="0">
                        <a:solidFill>
                          <a:srgbClr val="7030A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89.01</a:t>
                      </a:r>
                      <a:endParaRPr lang="en-IN" sz="10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89450817"/>
                  </a:ext>
                </a:extLst>
              </a:tr>
              <a:tr h="163591">
                <a:tc>
                  <a:txBody>
                    <a:bodyPr/>
                    <a:lstStyle/>
                    <a:p>
                      <a:pPr algn="l" fontAlgn="b"/>
                      <a:r>
                        <a:rPr lang="en-IN" sz="1050" b="0" u="none" strike="noStrike" dirty="0">
                          <a:effectLst/>
                          <a:latin typeface="+mn-lt"/>
                        </a:rPr>
                        <a:t>ARF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99.3</a:t>
                      </a:r>
                      <a:endParaRPr lang="en-IN" sz="1000" b="0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93.18</a:t>
                      </a:r>
                      <a:endParaRPr lang="en-IN" sz="1000" b="0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1894</a:t>
                      </a:r>
                      <a:endParaRPr lang="en-IN" sz="1000" b="0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7030A0"/>
                          </a:solidFill>
                          <a:effectLst/>
                          <a:latin typeface="+mn-lt"/>
                        </a:rPr>
                        <a:t>96.19134057</a:t>
                      </a:r>
                      <a:endParaRPr lang="en-IN" sz="1000" b="0" i="0" u="none" strike="noStrike" dirty="0">
                        <a:solidFill>
                          <a:srgbClr val="7030A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96.24</a:t>
                      </a:r>
                      <a:endParaRPr lang="en-IN" sz="1000" b="0" i="0" u="none" strike="noStrike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96.72</a:t>
                      </a:r>
                      <a:endParaRPr lang="en-IN" sz="1000" b="0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78.12</a:t>
                      </a:r>
                      <a:endParaRPr lang="en-IN" sz="1000" b="0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448.18</a:t>
                      </a:r>
                      <a:endParaRPr lang="en-IN" sz="1000" b="0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7030A0"/>
                          </a:solidFill>
                          <a:effectLst/>
                          <a:latin typeface="+mn-lt"/>
                        </a:rPr>
                        <a:t>86.92391155</a:t>
                      </a:r>
                      <a:endParaRPr lang="en-IN" sz="1000" b="0" i="0" u="none" strike="noStrike" dirty="0">
                        <a:solidFill>
                          <a:srgbClr val="7030A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87.42</a:t>
                      </a:r>
                      <a:endParaRPr lang="en-IN" sz="10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65188730"/>
                  </a:ext>
                </a:extLst>
              </a:tr>
              <a:tr h="163591">
                <a:tc>
                  <a:txBody>
                    <a:bodyPr/>
                    <a:lstStyle/>
                    <a:p>
                      <a:pPr algn="l" fontAlgn="b"/>
                      <a:r>
                        <a:rPr lang="en-IN" sz="1050" b="0" u="none" strike="noStrike" dirty="0">
                          <a:effectLst/>
                          <a:latin typeface="+mn-lt"/>
                        </a:rPr>
                        <a:t>L NSE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65.32</a:t>
                      </a:r>
                      <a:endParaRPr lang="en-IN" sz="1000" b="0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96.96</a:t>
                      </a:r>
                      <a:endParaRPr lang="en-IN" sz="1000" b="0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2281</a:t>
                      </a:r>
                      <a:endParaRPr lang="en-IN" sz="1000" b="0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7030A0"/>
                          </a:solidFill>
                          <a:effectLst/>
                          <a:latin typeface="+mn-lt"/>
                        </a:rPr>
                        <a:t>79.58283232</a:t>
                      </a:r>
                      <a:endParaRPr lang="en-IN" sz="1000" b="0" i="0" u="none" strike="noStrike" dirty="0">
                        <a:solidFill>
                          <a:srgbClr val="7030A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81.14</a:t>
                      </a:r>
                      <a:endParaRPr lang="en-IN" sz="10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71.18</a:t>
                      </a:r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30.73</a:t>
                      </a:r>
                      <a:endParaRPr lang="en-IN" sz="1000" b="0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4000.93</a:t>
                      </a:r>
                      <a:endParaRPr lang="en-IN" sz="1000" b="0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7030A0"/>
                          </a:solidFill>
                          <a:effectLst/>
                          <a:latin typeface="+mn-lt"/>
                        </a:rPr>
                        <a:t>46.76923561</a:t>
                      </a:r>
                      <a:endParaRPr lang="en-IN" sz="1000" b="0" i="0" u="none" strike="noStrike" dirty="0">
                        <a:solidFill>
                          <a:srgbClr val="7030A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50.955</a:t>
                      </a:r>
                      <a:endParaRPr lang="en-IN" sz="10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69436193"/>
                  </a:ext>
                </a:extLst>
              </a:tr>
              <a:tr h="163591">
                <a:tc>
                  <a:txBody>
                    <a:bodyPr/>
                    <a:lstStyle/>
                    <a:p>
                      <a:pPr algn="l" fontAlgn="b"/>
                      <a:r>
                        <a:rPr lang="en-IN" sz="1050" b="0" u="none" strike="noStrike" dirty="0">
                          <a:effectLst/>
                          <a:latin typeface="+mn-lt"/>
                        </a:rPr>
                        <a:t>LB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98.38</a:t>
                      </a:r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94.69</a:t>
                      </a:r>
                      <a:endParaRPr lang="en-IN" sz="1000" b="0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111</a:t>
                      </a:r>
                      <a:endParaRPr lang="en-IN" sz="1000" b="0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7030A0"/>
                          </a:solidFill>
                          <a:effectLst/>
                          <a:latin typeface="+mn-lt"/>
                        </a:rPr>
                        <a:t>96.51736735</a:t>
                      </a:r>
                      <a:endParaRPr lang="en-IN" sz="1000" b="0" i="0" u="none" strike="noStrike" dirty="0">
                        <a:solidFill>
                          <a:srgbClr val="7030A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96.535</a:t>
                      </a:r>
                      <a:endParaRPr lang="en-IN" sz="1000" b="0" i="0" u="none" strike="noStrike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94.17</a:t>
                      </a:r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75.94</a:t>
                      </a:r>
                      <a:endParaRPr lang="en-IN" sz="1000" b="0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197.19</a:t>
                      </a:r>
                      <a:endParaRPr lang="en-IN" sz="1000" b="0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7030A0"/>
                          </a:solidFill>
                          <a:effectLst/>
                          <a:latin typeface="+mn-lt"/>
                        </a:rPr>
                        <a:t>84.56518078</a:t>
                      </a:r>
                      <a:endParaRPr lang="en-IN" sz="1000" b="0" i="0" u="none" strike="noStrike">
                        <a:solidFill>
                          <a:srgbClr val="7030A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85.055</a:t>
                      </a:r>
                      <a:endParaRPr lang="en-IN" sz="10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61489362"/>
                  </a:ext>
                </a:extLst>
              </a:tr>
              <a:tr h="163591">
                <a:tc>
                  <a:txBody>
                    <a:bodyPr/>
                    <a:lstStyle/>
                    <a:p>
                      <a:pPr algn="l" fontAlgn="b"/>
                      <a:r>
                        <a:rPr lang="en-IN" sz="1050" b="0" u="none" strike="noStrike">
                          <a:effectLst/>
                          <a:latin typeface="+mn-lt"/>
                        </a:rPr>
                        <a:t>OZA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94.81</a:t>
                      </a:r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82.57</a:t>
                      </a:r>
                      <a:endParaRPr lang="en-IN" sz="1000" b="0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42.5</a:t>
                      </a:r>
                      <a:endParaRPr lang="en-IN" sz="1000" b="0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7030A0"/>
                          </a:solidFill>
                          <a:effectLst/>
                          <a:latin typeface="+mn-lt"/>
                        </a:rPr>
                        <a:t>88.47859459</a:t>
                      </a:r>
                      <a:endParaRPr lang="en-IN" sz="1000" b="0" i="0" u="none" strike="noStrike" dirty="0">
                        <a:solidFill>
                          <a:srgbClr val="7030A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88.69</a:t>
                      </a:r>
                      <a:endParaRPr lang="en-IN" sz="1000" b="0" i="0" u="none" strike="noStrike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90.87</a:t>
                      </a:r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42.59</a:t>
                      </a:r>
                      <a:endParaRPr lang="en-IN" sz="1000" b="0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79.86</a:t>
                      </a:r>
                      <a:endParaRPr lang="en-IN" sz="1000" b="0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7030A0"/>
                          </a:solidFill>
                          <a:effectLst/>
                          <a:latin typeface="+mn-lt"/>
                        </a:rPr>
                        <a:t>62.21055618</a:t>
                      </a:r>
                      <a:endParaRPr lang="en-IN" sz="1000" b="0" i="0" u="none" strike="noStrike" dirty="0">
                        <a:solidFill>
                          <a:srgbClr val="7030A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66.73</a:t>
                      </a:r>
                      <a:endParaRPr lang="en-IN" sz="10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90029181"/>
                  </a:ext>
                </a:extLst>
              </a:tr>
              <a:tr h="163591">
                <a:tc>
                  <a:txBody>
                    <a:bodyPr/>
                    <a:lstStyle/>
                    <a:p>
                      <a:pPr algn="l" fontAlgn="b"/>
                      <a:r>
                        <a:rPr lang="en-IN" sz="1050" b="0" u="none" strike="noStrike" dirty="0">
                          <a:effectLst/>
                          <a:latin typeface="+mn-lt"/>
                        </a:rPr>
                        <a:t>OAUE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96.88</a:t>
                      </a:r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93.939</a:t>
                      </a:r>
                      <a:endParaRPr lang="en-IN" sz="1000" b="0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102</a:t>
                      </a:r>
                      <a:endParaRPr lang="en-IN" sz="1000" b="0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7030A0"/>
                          </a:solidFill>
                          <a:effectLst/>
                          <a:latin typeface="+mn-lt"/>
                        </a:rPr>
                        <a:t>95.39816728</a:t>
                      </a:r>
                      <a:endParaRPr lang="en-IN" sz="1000" b="0" i="0" u="none" strike="noStrike" dirty="0">
                        <a:solidFill>
                          <a:srgbClr val="7030A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95.4095</a:t>
                      </a:r>
                      <a:endParaRPr lang="en-IN" sz="10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92.46</a:t>
                      </a:r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76.52</a:t>
                      </a:r>
                      <a:endParaRPr lang="en-IN" sz="1000" b="0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163.56</a:t>
                      </a:r>
                      <a:endParaRPr lang="en-IN" sz="1000" b="0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7030A0"/>
                          </a:solidFill>
                          <a:effectLst/>
                          <a:latin typeface="+mn-lt"/>
                        </a:rPr>
                        <a:t>84.11325223</a:t>
                      </a:r>
                      <a:endParaRPr lang="en-IN" sz="1000" b="0" i="0" u="none" strike="noStrike">
                        <a:solidFill>
                          <a:srgbClr val="7030A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84.49</a:t>
                      </a:r>
                      <a:endParaRPr lang="en-IN" sz="10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1124732"/>
                  </a:ext>
                </a:extLst>
              </a:tr>
              <a:tr h="163591">
                <a:tc>
                  <a:txBody>
                    <a:bodyPr/>
                    <a:lstStyle/>
                    <a:p>
                      <a:pPr algn="l" fontAlgn="b"/>
                      <a:endParaRPr lang="en-IN" sz="105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 dirty="0">
                        <a:solidFill>
                          <a:srgbClr val="7030A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 dirty="0">
                        <a:solidFill>
                          <a:srgbClr val="7030A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8303821"/>
                  </a:ext>
                </a:extLst>
              </a:tr>
              <a:tr h="236203">
                <a:tc>
                  <a:txBody>
                    <a:bodyPr/>
                    <a:lstStyle/>
                    <a:p>
                      <a:pPr algn="l" fontAlgn="b"/>
                      <a:r>
                        <a:rPr lang="en-IN" sz="1050" b="1" u="none" strike="noStrike" dirty="0">
                          <a:effectLst/>
                          <a:latin typeface="+mn-lt"/>
                        </a:rPr>
                        <a:t>SEA</a:t>
                      </a:r>
                      <a:endParaRPr lang="en-IN" sz="105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recall [0]</a:t>
                      </a:r>
                      <a:endParaRPr lang="en-IN" sz="1000" b="1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recall[1]</a:t>
                      </a:r>
                      <a:endParaRPr lang="en-IN" sz="1000" b="1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CPU seconds</a:t>
                      </a:r>
                      <a:endParaRPr lang="en-IN" sz="1000" b="1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u="none" strike="noStrike" dirty="0">
                          <a:solidFill>
                            <a:srgbClr val="7030A0"/>
                          </a:solidFill>
                          <a:effectLst/>
                          <a:latin typeface="+mn-lt"/>
                        </a:rPr>
                        <a:t>g-mean</a:t>
                      </a:r>
                      <a:endParaRPr lang="en-IN" sz="1000" b="1" i="0" u="none" strike="noStrike" dirty="0">
                        <a:solidFill>
                          <a:srgbClr val="7030A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Balanced-Accuracy</a:t>
                      </a:r>
                      <a:endParaRPr lang="en-IN" sz="1000" b="1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recall [0]</a:t>
                      </a:r>
                      <a:endParaRPr lang="en-IN" sz="1000" b="1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recall[1]</a:t>
                      </a:r>
                      <a:endParaRPr lang="en-IN" sz="1000" b="1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CPU seconds</a:t>
                      </a:r>
                      <a:endParaRPr lang="en-IN" sz="1000" b="1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u="none" strike="noStrike" dirty="0">
                          <a:solidFill>
                            <a:srgbClr val="7030A0"/>
                          </a:solidFill>
                          <a:effectLst/>
                          <a:latin typeface="+mn-lt"/>
                        </a:rPr>
                        <a:t>g-mean</a:t>
                      </a:r>
                      <a:endParaRPr lang="en-IN" sz="1000" b="1" i="0" u="none" strike="noStrike" dirty="0">
                        <a:solidFill>
                          <a:srgbClr val="7030A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Balanced-accuracy</a:t>
                      </a:r>
                      <a:endParaRPr lang="en-IN" sz="1000" b="1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218351"/>
                  </a:ext>
                </a:extLst>
              </a:tr>
              <a:tr h="163591">
                <a:tc>
                  <a:txBody>
                    <a:bodyPr/>
                    <a:lstStyle/>
                    <a:p>
                      <a:pPr algn="l" fontAlgn="b"/>
                      <a:r>
                        <a:rPr lang="en-IN" sz="1050" b="0" u="none" strike="noStrike" dirty="0">
                          <a:effectLst/>
                          <a:latin typeface="+mn-lt"/>
                        </a:rPr>
                        <a:t>ARF_RE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78.9</a:t>
                      </a:r>
                      <a:endParaRPr lang="en-IN" sz="1000" b="0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94.8</a:t>
                      </a:r>
                      <a:endParaRPr lang="en-IN" sz="1000" b="0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108.23</a:t>
                      </a:r>
                      <a:endParaRPr lang="en-IN" sz="1000" b="0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7030A0"/>
                          </a:solidFill>
                          <a:effectLst/>
                          <a:latin typeface="+mn-lt"/>
                        </a:rPr>
                        <a:t>86.48537449</a:t>
                      </a:r>
                      <a:endParaRPr lang="en-IN" sz="1000" b="0" i="0" u="none" strike="noStrike" dirty="0">
                        <a:solidFill>
                          <a:srgbClr val="7030A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86.85</a:t>
                      </a:r>
                      <a:endParaRPr lang="en-IN" sz="10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80.68</a:t>
                      </a:r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94.34</a:t>
                      </a:r>
                      <a:endParaRPr lang="en-IN" sz="1000" b="0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173.55</a:t>
                      </a:r>
                      <a:endParaRPr lang="en-IN" sz="1000" b="0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7030A0"/>
                          </a:solidFill>
                          <a:effectLst/>
                          <a:latin typeface="+mn-lt"/>
                        </a:rPr>
                        <a:t>87.24305818</a:t>
                      </a:r>
                      <a:endParaRPr lang="en-IN" sz="1000" b="0" i="0" u="none" strike="noStrike" dirty="0">
                        <a:solidFill>
                          <a:srgbClr val="7030A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87.51</a:t>
                      </a:r>
                      <a:endParaRPr lang="en-IN" sz="10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2069182"/>
                  </a:ext>
                </a:extLst>
              </a:tr>
              <a:tr h="163591">
                <a:tc>
                  <a:txBody>
                    <a:bodyPr/>
                    <a:lstStyle/>
                    <a:p>
                      <a:pPr algn="l" fontAlgn="b"/>
                      <a:r>
                        <a:rPr lang="en-IN" sz="1050" b="0" u="none" strike="noStrike" dirty="0">
                          <a:effectLst/>
                          <a:latin typeface="+mn-lt"/>
                        </a:rPr>
                        <a:t>ARF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OOM</a:t>
                      </a:r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OOM</a:t>
                      </a:r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 dirty="0">
                          <a:solidFill>
                            <a:srgbClr val="7030A0"/>
                          </a:solidFill>
                          <a:effectLst/>
                          <a:latin typeface="+mn-lt"/>
                        </a:rPr>
                        <a:t>-</a:t>
                      </a:r>
                      <a:endParaRPr lang="en-IN" sz="1000" b="0" i="0" u="none" strike="noStrike" dirty="0">
                        <a:solidFill>
                          <a:srgbClr val="7030A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80.28</a:t>
                      </a:r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94.63</a:t>
                      </a:r>
                      <a:endParaRPr lang="en-IN" sz="1000" b="0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246.47</a:t>
                      </a:r>
                      <a:endParaRPr lang="en-IN" sz="1000" b="0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7030A0"/>
                          </a:solidFill>
                          <a:effectLst/>
                          <a:latin typeface="+mn-lt"/>
                        </a:rPr>
                        <a:t>87.16017669</a:t>
                      </a:r>
                      <a:endParaRPr lang="en-IN" sz="1000" b="0" i="0" u="none" strike="noStrike" dirty="0">
                        <a:solidFill>
                          <a:srgbClr val="7030A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87.455</a:t>
                      </a:r>
                      <a:endParaRPr lang="en-IN" sz="1000" b="0" i="0" u="none" strike="noStrike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24909245"/>
                  </a:ext>
                </a:extLst>
              </a:tr>
              <a:tr h="163591">
                <a:tc>
                  <a:txBody>
                    <a:bodyPr/>
                    <a:lstStyle/>
                    <a:p>
                      <a:pPr algn="l" fontAlgn="b"/>
                      <a:r>
                        <a:rPr lang="en-IN" sz="1050" b="0" u="none" strike="noStrike" dirty="0">
                          <a:effectLst/>
                          <a:latin typeface="+mn-lt"/>
                        </a:rPr>
                        <a:t>L NSE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71.38</a:t>
                      </a:r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93.27</a:t>
                      </a:r>
                      <a:endParaRPr lang="en-IN" sz="1000" b="0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588</a:t>
                      </a:r>
                      <a:endParaRPr lang="en-IN" sz="1000" b="0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7030A0"/>
                          </a:solidFill>
                          <a:effectLst/>
                          <a:latin typeface="+mn-lt"/>
                        </a:rPr>
                        <a:t>81.59419465</a:t>
                      </a:r>
                      <a:endParaRPr lang="en-IN" sz="1000" b="0" i="0" u="none" strike="noStrike" dirty="0">
                        <a:solidFill>
                          <a:srgbClr val="7030A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82.325</a:t>
                      </a:r>
                      <a:endParaRPr lang="en-IN" sz="10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72.91</a:t>
                      </a:r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93.22</a:t>
                      </a:r>
                      <a:endParaRPr lang="en-IN" sz="1000" b="0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1260.47</a:t>
                      </a:r>
                      <a:endParaRPr lang="en-IN" sz="1000" b="0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7030A0"/>
                          </a:solidFill>
                          <a:effectLst/>
                          <a:latin typeface="+mn-lt"/>
                        </a:rPr>
                        <a:t>82.44192016</a:t>
                      </a:r>
                      <a:endParaRPr lang="en-IN" sz="1000" b="0" i="0" u="none" strike="noStrike" dirty="0">
                        <a:solidFill>
                          <a:srgbClr val="7030A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83.065</a:t>
                      </a:r>
                      <a:endParaRPr lang="en-IN" sz="10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25380819"/>
                  </a:ext>
                </a:extLst>
              </a:tr>
              <a:tr h="163591">
                <a:tc>
                  <a:txBody>
                    <a:bodyPr/>
                    <a:lstStyle/>
                    <a:p>
                      <a:pPr algn="l" fontAlgn="b"/>
                      <a:r>
                        <a:rPr lang="en-IN" sz="1050" b="0" u="none" strike="noStrike" dirty="0">
                          <a:effectLst/>
                          <a:latin typeface="+mn-lt"/>
                        </a:rPr>
                        <a:t>LB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80.34</a:t>
                      </a:r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95.56</a:t>
                      </a:r>
                      <a:endParaRPr lang="en-IN" sz="1000" b="0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39.41</a:t>
                      </a:r>
                      <a:endParaRPr lang="en-IN" sz="1000" b="0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7030A0"/>
                          </a:solidFill>
                          <a:effectLst/>
                          <a:latin typeface="+mn-lt"/>
                        </a:rPr>
                        <a:t>87.62014837</a:t>
                      </a:r>
                      <a:endParaRPr lang="en-IN" sz="1000" b="0" i="0" u="none" strike="noStrike" dirty="0">
                        <a:solidFill>
                          <a:srgbClr val="7030A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87.95</a:t>
                      </a:r>
                      <a:endParaRPr lang="en-IN" sz="10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80.61</a:t>
                      </a:r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94.93</a:t>
                      </a:r>
                      <a:endParaRPr lang="en-IN" sz="1000" b="0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74.84</a:t>
                      </a:r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7030A0"/>
                          </a:solidFill>
                          <a:effectLst/>
                          <a:latin typeface="+mn-lt"/>
                        </a:rPr>
                        <a:t>87.47746738</a:t>
                      </a:r>
                      <a:endParaRPr lang="en-IN" sz="1000" b="0" i="0" u="none" strike="noStrike" dirty="0">
                        <a:solidFill>
                          <a:srgbClr val="7030A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87.77</a:t>
                      </a:r>
                      <a:endParaRPr lang="en-IN" sz="1000" b="0" i="0" u="none" strike="noStrike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5854025"/>
                  </a:ext>
                </a:extLst>
              </a:tr>
              <a:tr h="163591">
                <a:tc>
                  <a:txBody>
                    <a:bodyPr/>
                    <a:lstStyle/>
                    <a:p>
                      <a:pPr algn="l" fontAlgn="b"/>
                      <a:r>
                        <a:rPr lang="en-IN" sz="1050" b="0" u="none" strike="noStrike" dirty="0">
                          <a:effectLst/>
                          <a:latin typeface="+mn-lt"/>
                        </a:rPr>
                        <a:t>OZA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80.63</a:t>
                      </a:r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95.56</a:t>
                      </a:r>
                      <a:endParaRPr lang="en-IN" sz="1000" b="0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13.25</a:t>
                      </a:r>
                      <a:endParaRPr lang="en-IN" sz="1000" b="0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7030A0"/>
                          </a:solidFill>
                          <a:effectLst/>
                          <a:latin typeface="+mn-lt"/>
                        </a:rPr>
                        <a:t>87.77814534</a:t>
                      </a:r>
                      <a:endParaRPr lang="en-IN" sz="1000" b="0" i="0" u="none" strike="noStrike" dirty="0">
                        <a:solidFill>
                          <a:srgbClr val="7030A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88.095</a:t>
                      </a:r>
                      <a:endParaRPr lang="en-IN" sz="10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80.36</a:t>
                      </a:r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94.8</a:t>
                      </a:r>
                      <a:endParaRPr lang="en-IN" sz="1000" b="0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21.8</a:t>
                      </a:r>
                      <a:endParaRPr lang="en-IN" sz="1000" b="0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7030A0"/>
                          </a:solidFill>
                          <a:effectLst/>
                          <a:latin typeface="+mn-lt"/>
                        </a:rPr>
                        <a:t>87.28188816</a:t>
                      </a:r>
                      <a:endParaRPr lang="en-IN" sz="1000" b="0" i="0" u="none" strike="noStrike" dirty="0">
                        <a:solidFill>
                          <a:srgbClr val="7030A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87.58</a:t>
                      </a:r>
                      <a:endParaRPr lang="en-IN" sz="10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92990782"/>
                  </a:ext>
                </a:extLst>
              </a:tr>
              <a:tr h="163591">
                <a:tc>
                  <a:txBody>
                    <a:bodyPr/>
                    <a:lstStyle/>
                    <a:p>
                      <a:pPr algn="l" fontAlgn="b"/>
                      <a:r>
                        <a:rPr lang="en-IN" sz="1050" b="0" u="none" strike="noStrike" dirty="0">
                          <a:effectLst/>
                          <a:latin typeface="+mn-lt"/>
                        </a:rPr>
                        <a:t>OAUE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80.05</a:t>
                      </a:r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95.25</a:t>
                      </a:r>
                      <a:endParaRPr lang="en-IN" sz="1000" b="0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26.7</a:t>
                      </a:r>
                      <a:endParaRPr lang="en-IN" sz="1000" b="0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7030A0"/>
                          </a:solidFill>
                          <a:effectLst/>
                          <a:latin typeface="+mn-lt"/>
                        </a:rPr>
                        <a:t>87.31988605</a:t>
                      </a:r>
                      <a:endParaRPr lang="en-IN" sz="1000" b="0" i="0" u="none" strike="noStrike" dirty="0">
                        <a:solidFill>
                          <a:srgbClr val="7030A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87.65</a:t>
                      </a:r>
                      <a:endParaRPr lang="en-IN" sz="10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80.57</a:t>
                      </a:r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94.85</a:t>
                      </a:r>
                      <a:endParaRPr lang="en-IN" sz="1000" b="0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46.65</a:t>
                      </a:r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7030A0"/>
                          </a:solidFill>
                          <a:effectLst/>
                          <a:latin typeface="+mn-lt"/>
                        </a:rPr>
                        <a:t>87.41890242</a:t>
                      </a:r>
                      <a:endParaRPr lang="en-IN" sz="1000" b="0" i="0" u="none" strike="noStrike" dirty="0">
                        <a:solidFill>
                          <a:srgbClr val="7030A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87.71</a:t>
                      </a:r>
                      <a:endParaRPr lang="en-IN" sz="1000" b="0" i="0" u="none" strike="noStrike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63958076"/>
                  </a:ext>
                </a:extLst>
              </a:tr>
              <a:tr h="163591">
                <a:tc>
                  <a:txBody>
                    <a:bodyPr/>
                    <a:lstStyle/>
                    <a:p>
                      <a:pPr algn="l" fontAlgn="b"/>
                      <a:endParaRPr lang="en-IN" sz="105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 dirty="0">
                        <a:solidFill>
                          <a:srgbClr val="7030A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IN" sz="10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 dirty="0">
                        <a:solidFill>
                          <a:srgbClr val="7030A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5152211"/>
                  </a:ext>
                </a:extLst>
              </a:tr>
              <a:tr h="236203">
                <a:tc>
                  <a:txBody>
                    <a:bodyPr/>
                    <a:lstStyle/>
                    <a:p>
                      <a:pPr algn="l" fontAlgn="b"/>
                      <a:r>
                        <a:rPr lang="en-IN" sz="1050" b="1" u="none" strike="noStrike" dirty="0">
                          <a:effectLst/>
                          <a:latin typeface="+mn-lt"/>
                        </a:rPr>
                        <a:t>PIMA</a:t>
                      </a:r>
                      <a:endParaRPr lang="en-IN" sz="105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recall [0]</a:t>
                      </a:r>
                      <a:endParaRPr lang="en-IN" sz="1000" b="1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recall[1]</a:t>
                      </a:r>
                      <a:endParaRPr lang="en-IN" sz="1000" b="1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CPU seconds</a:t>
                      </a:r>
                      <a:endParaRPr lang="en-IN" sz="1000" b="1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u="none" strike="noStrike" dirty="0">
                          <a:solidFill>
                            <a:srgbClr val="7030A0"/>
                          </a:solidFill>
                          <a:effectLst/>
                          <a:latin typeface="+mn-lt"/>
                        </a:rPr>
                        <a:t>g-mean</a:t>
                      </a:r>
                      <a:endParaRPr lang="en-IN" sz="1000" b="1" i="0" u="none" strike="noStrike" dirty="0">
                        <a:solidFill>
                          <a:srgbClr val="7030A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Balanced-Accuracy</a:t>
                      </a:r>
                      <a:endParaRPr lang="en-IN" sz="1000" b="1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recall [0]</a:t>
                      </a:r>
                      <a:endParaRPr lang="en-IN" sz="1000" b="1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recall[1]</a:t>
                      </a:r>
                      <a:endParaRPr lang="en-IN" sz="1000" b="1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CPU seconds</a:t>
                      </a:r>
                      <a:endParaRPr lang="en-IN" sz="1000" b="1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u="none" strike="noStrike" dirty="0">
                          <a:solidFill>
                            <a:srgbClr val="7030A0"/>
                          </a:solidFill>
                          <a:effectLst/>
                          <a:latin typeface="+mn-lt"/>
                        </a:rPr>
                        <a:t>g-mean</a:t>
                      </a:r>
                      <a:endParaRPr lang="en-IN" sz="1000" b="1" i="0" u="none" strike="noStrike" dirty="0">
                        <a:solidFill>
                          <a:srgbClr val="7030A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Balanced-accuracy</a:t>
                      </a:r>
                      <a:endParaRPr lang="en-IN" sz="1000" b="1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5839289"/>
                  </a:ext>
                </a:extLst>
              </a:tr>
              <a:tr h="163591">
                <a:tc>
                  <a:txBody>
                    <a:bodyPr/>
                    <a:lstStyle/>
                    <a:p>
                      <a:pPr algn="l" fontAlgn="b"/>
                      <a:r>
                        <a:rPr lang="en-IN" sz="1050" b="0" u="none" strike="noStrike" dirty="0">
                          <a:effectLst/>
                          <a:latin typeface="+mn-lt"/>
                        </a:rPr>
                        <a:t>ARF_RE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79.6</a:t>
                      </a:r>
                      <a:endParaRPr lang="en-IN" sz="1000" b="0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61.94</a:t>
                      </a:r>
                      <a:endParaRPr lang="en-IN" sz="1000" b="0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0.078</a:t>
                      </a:r>
                      <a:endParaRPr lang="en-IN" sz="1000" b="0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7030A0"/>
                          </a:solidFill>
                          <a:effectLst/>
                          <a:latin typeface="+mn-lt"/>
                        </a:rPr>
                        <a:t>70.216978</a:t>
                      </a:r>
                      <a:endParaRPr lang="en-IN" sz="1000" b="0" i="0" u="none" strike="noStrike" dirty="0">
                        <a:solidFill>
                          <a:srgbClr val="7030A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70.77</a:t>
                      </a:r>
                      <a:endParaRPr lang="en-IN" sz="10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81</a:t>
                      </a:r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66.04</a:t>
                      </a:r>
                      <a:endParaRPr lang="en-IN" sz="1000" b="0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0.34</a:t>
                      </a:r>
                      <a:endParaRPr lang="en-IN" sz="1000" b="0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7030A0"/>
                          </a:solidFill>
                          <a:effectLst/>
                          <a:latin typeface="+mn-lt"/>
                        </a:rPr>
                        <a:t>73.13849875</a:t>
                      </a:r>
                      <a:endParaRPr lang="en-IN" sz="1000" b="0" i="0" u="none" strike="noStrike" dirty="0">
                        <a:solidFill>
                          <a:srgbClr val="7030A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73.52</a:t>
                      </a:r>
                      <a:endParaRPr lang="en-IN" sz="10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10462780"/>
                  </a:ext>
                </a:extLst>
              </a:tr>
              <a:tr h="163591">
                <a:tc>
                  <a:txBody>
                    <a:bodyPr/>
                    <a:lstStyle/>
                    <a:p>
                      <a:pPr algn="l" fontAlgn="b"/>
                      <a:r>
                        <a:rPr lang="en-IN" sz="1050" b="0" u="none" strike="noStrike" dirty="0">
                          <a:effectLst/>
                          <a:latin typeface="+mn-lt"/>
                        </a:rPr>
                        <a:t>ARF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87.2</a:t>
                      </a:r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49.25</a:t>
                      </a:r>
                      <a:endParaRPr lang="en-IN" sz="1000" b="0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1.09</a:t>
                      </a:r>
                      <a:endParaRPr lang="en-IN" sz="1000" b="0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7030A0"/>
                          </a:solidFill>
                          <a:effectLst/>
                          <a:latin typeface="+mn-lt"/>
                        </a:rPr>
                        <a:t>65.53319769</a:t>
                      </a:r>
                      <a:endParaRPr lang="en-IN" sz="1000" b="0" i="0" u="none" strike="noStrike" dirty="0">
                        <a:solidFill>
                          <a:srgbClr val="7030A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68.225</a:t>
                      </a:r>
                      <a:endParaRPr lang="en-IN" sz="10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87.6</a:t>
                      </a:r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54.48</a:t>
                      </a:r>
                      <a:endParaRPr lang="en-IN" sz="1000" b="0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1.18</a:t>
                      </a:r>
                      <a:endParaRPr lang="en-IN" sz="1000" b="0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7030A0"/>
                          </a:solidFill>
                          <a:effectLst/>
                          <a:latin typeface="+mn-lt"/>
                        </a:rPr>
                        <a:t>69.08290671</a:t>
                      </a:r>
                      <a:endParaRPr lang="en-IN" sz="1000" b="0" i="0" u="none" strike="noStrike" dirty="0">
                        <a:solidFill>
                          <a:srgbClr val="7030A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71.04</a:t>
                      </a:r>
                      <a:endParaRPr lang="en-IN" sz="10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66278016"/>
                  </a:ext>
                </a:extLst>
              </a:tr>
              <a:tr h="163591">
                <a:tc>
                  <a:txBody>
                    <a:bodyPr/>
                    <a:lstStyle/>
                    <a:p>
                      <a:pPr algn="l" fontAlgn="b"/>
                      <a:r>
                        <a:rPr lang="en-IN" sz="1050" b="0" u="none" strike="noStrike" dirty="0">
                          <a:effectLst/>
                          <a:latin typeface="+mn-lt"/>
                        </a:rPr>
                        <a:t>L NSE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87</a:t>
                      </a:r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36.56</a:t>
                      </a:r>
                      <a:endParaRPr lang="en-IN" sz="1000" b="0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IN" sz="1000" b="0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7030A0"/>
                          </a:solidFill>
                          <a:effectLst/>
                          <a:latin typeface="+mn-lt"/>
                        </a:rPr>
                        <a:t>56.3978723</a:t>
                      </a:r>
                      <a:endParaRPr lang="en-IN" sz="1000" b="0" i="0" u="none" strike="noStrike" dirty="0">
                        <a:solidFill>
                          <a:srgbClr val="7030A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61.78</a:t>
                      </a:r>
                      <a:endParaRPr lang="en-IN" sz="10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87</a:t>
                      </a:r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36.57</a:t>
                      </a:r>
                      <a:endParaRPr lang="en-IN" sz="1000" b="0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0.08</a:t>
                      </a:r>
                      <a:endParaRPr lang="en-IN" sz="1000" b="0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7030A0"/>
                          </a:solidFill>
                          <a:effectLst/>
                          <a:latin typeface="+mn-lt"/>
                        </a:rPr>
                        <a:t>56.40558483</a:t>
                      </a:r>
                      <a:endParaRPr lang="en-IN" sz="1000" b="0" i="0" u="none" strike="noStrike" dirty="0">
                        <a:solidFill>
                          <a:srgbClr val="7030A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61.785</a:t>
                      </a:r>
                      <a:endParaRPr lang="en-IN" sz="10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47702435"/>
                  </a:ext>
                </a:extLst>
              </a:tr>
              <a:tr h="163591">
                <a:tc>
                  <a:txBody>
                    <a:bodyPr/>
                    <a:lstStyle/>
                    <a:p>
                      <a:pPr algn="l" fontAlgn="b"/>
                      <a:r>
                        <a:rPr lang="en-IN" sz="1050" b="0" u="none" strike="noStrike" dirty="0">
                          <a:effectLst/>
                          <a:latin typeface="+mn-lt"/>
                        </a:rPr>
                        <a:t>LB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83.6</a:t>
                      </a:r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53.73</a:t>
                      </a:r>
                      <a:endParaRPr lang="en-IN" sz="1000" b="0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0.03</a:t>
                      </a:r>
                      <a:endParaRPr lang="en-IN" sz="1000" b="0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7030A0"/>
                          </a:solidFill>
                          <a:effectLst/>
                          <a:latin typeface="+mn-lt"/>
                        </a:rPr>
                        <a:t>67.02110115</a:t>
                      </a:r>
                      <a:endParaRPr lang="en-IN" sz="1000" b="0" i="0" u="none" strike="noStrike" dirty="0">
                        <a:solidFill>
                          <a:srgbClr val="7030A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68.665</a:t>
                      </a:r>
                      <a:endParaRPr lang="en-IN" sz="1000" b="0" i="0" u="none" strike="noStrike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83.6</a:t>
                      </a:r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53.73</a:t>
                      </a:r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0.2</a:t>
                      </a:r>
                      <a:endParaRPr lang="en-IN" sz="1000" b="0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7030A0"/>
                          </a:solidFill>
                          <a:effectLst/>
                          <a:latin typeface="+mn-lt"/>
                        </a:rPr>
                        <a:t>67.02110115</a:t>
                      </a:r>
                      <a:endParaRPr lang="en-IN" sz="1000" b="0" i="0" u="none" strike="noStrike">
                        <a:solidFill>
                          <a:srgbClr val="7030A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68.665</a:t>
                      </a:r>
                      <a:endParaRPr lang="en-IN" sz="10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36840851"/>
                  </a:ext>
                </a:extLst>
              </a:tr>
              <a:tr h="163591">
                <a:tc>
                  <a:txBody>
                    <a:bodyPr/>
                    <a:lstStyle/>
                    <a:p>
                      <a:pPr algn="l" fontAlgn="b"/>
                      <a:r>
                        <a:rPr lang="en-IN" sz="1050" b="0" u="none" strike="noStrike" dirty="0">
                          <a:effectLst/>
                          <a:latin typeface="+mn-lt"/>
                        </a:rPr>
                        <a:t>OZA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78.2</a:t>
                      </a:r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59.32</a:t>
                      </a:r>
                      <a:endParaRPr lang="en-IN" sz="1000" b="0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0.015</a:t>
                      </a:r>
                      <a:endParaRPr lang="en-IN" sz="1000" b="0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7030A0"/>
                          </a:solidFill>
                          <a:effectLst/>
                          <a:latin typeface="+mn-lt"/>
                        </a:rPr>
                        <a:t>68.10891278</a:t>
                      </a:r>
                      <a:endParaRPr lang="en-IN" sz="1000" b="0" i="0" u="none" strike="noStrike" dirty="0">
                        <a:solidFill>
                          <a:srgbClr val="7030A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68.76</a:t>
                      </a:r>
                      <a:endParaRPr lang="en-IN" sz="1000" b="0" i="0" u="none" strike="noStrike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78.2</a:t>
                      </a:r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59.33</a:t>
                      </a:r>
                      <a:endParaRPr lang="en-IN" sz="1000" b="0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0.14</a:t>
                      </a:r>
                      <a:endParaRPr lang="en-IN" sz="1000" b="0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7030A0"/>
                          </a:solidFill>
                          <a:effectLst/>
                          <a:latin typeface="+mn-lt"/>
                        </a:rPr>
                        <a:t>68.11465334</a:t>
                      </a:r>
                      <a:endParaRPr lang="en-IN" sz="1000" b="0" i="0" u="none" strike="noStrike" dirty="0">
                        <a:solidFill>
                          <a:srgbClr val="7030A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68.765</a:t>
                      </a:r>
                      <a:endParaRPr lang="en-IN" sz="10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81020301"/>
                  </a:ext>
                </a:extLst>
              </a:tr>
              <a:tr h="163591">
                <a:tc>
                  <a:txBody>
                    <a:bodyPr/>
                    <a:lstStyle/>
                    <a:p>
                      <a:pPr algn="l" fontAlgn="b"/>
                      <a:r>
                        <a:rPr lang="en-IN" sz="1050" b="0" u="none" strike="noStrike" dirty="0">
                          <a:effectLst/>
                          <a:latin typeface="+mn-lt"/>
                        </a:rPr>
                        <a:t>OAUE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94.8</a:t>
                      </a:r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19.4</a:t>
                      </a:r>
                      <a:endParaRPr lang="en-IN" sz="1000" b="0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IN" sz="1000" b="0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7030A0"/>
                          </a:solidFill>
                          <a:effectLst/>
                          <a:latin typeface="+mn-lt"/>
                        </a:rPr>
                        <a:t>42.8849624</a:t>
                      </a:r>
                      <a:endParaRPr lang="en-IN" sz="1000" b="0" i="0" u="none" strike="noStrike" dirty="0">
                        <a:solidFill>
                          <a:srgbClr val="7030A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57.1</a:t>
                      </a:r>
                      <a:endParaRPr lang="en-IN" sz="1000" b="0" i="0" u="none" strike="noStrike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94.8</a:t>
                      </a:r>
                      <a:endParaRPr lang="en-IN" sz="10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19.4</a:t>
                      </a:r>
                      <a:endParaRPr lang="en-IN" sz="1000" b="0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0.05</a:t>
                      </a:r>
                      <a:endParaRPr lang="en-IN" sz="1000" b="0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7030A0"/>
                          </a:solidFill>
                          <a:effectLst/>
                          <a:latin typeface="+mn-lt"/>
                        </a:rPr>
                        <a:t>42.8849624</a:t>
                      </a:r>
                      <a:endParaRPr lang="en-IN" sz="1000" b="0" i="0" u="none" strike="noStrike" dirty="0">
                        <a:solidFill>
                          <a:srgbClr val="7030A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57.1</a:t>
                      </a:r>
                      <a:endParaRPr lang="en-IN" sz="10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6489" marR="6489" marT="648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144570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04768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D4B23-1A35-4E05-A555-05662221F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002060"/>
                </a:solidFill>
                <a:latin typeface="Poppins" pitchFamily="2" charset="77"/>
                <a:cs typeface="Poppins" pitchFamily="2" charset="77"/>
              </a:rPr>
              <a:t>Overall Result </a:t>
            </a:r>
            <a:br>
              <a:rPr lang="en-US" sz="3600" dirty="0">
                <a:solidFill>
                  <a:srgbClr val="002060"/>
                </a:solidFill>
                <a:latin typeface="Poppins" pitchFamily="2" charset="77"/>
                <a:cs typeface="Poppins" pitchFamily="2" charset="77"/>
              </a:rPr>
            </a:br>
            <a:r>
              <a:rPr lang="en-US" sz="2200" dirty="0">
                <a:solidFill>
                  <a:srgbClr val="C00000"/>
                </a:solidFill>
                <a:latin typeface="Poppins" pitchFamily="2" charset="77"/>
                <a:cs typeface="Poppins" pitchFamily="2" charset="77"/>
              </a:rPr>
              <a:t>comparing ARF</a:t>
            </a:r>
            <a:r>
              <a:rPr lang="en-US" sz="2200" baseline="-25000" dirty="0">
                <a:solidFill>
                  <a:srgbClr val="C00000"/>
                </a:solidFill>
                <a:latin typeface="Poppins" pitchFamily="2" charset="77"/>
                <a:cs typeface="Poppins" pitchFamily="2" charset="77"/>
              </a:rPr>
              <a:t>RE</a:t>
            </a:r>
            <a:r>
              <a:rPr lang="en-US" sz="2200" dirty="0">
                <a:solidFill>
                  <a:srgbClr val="C00000"/>
                </a:solidFill>
                <a:latin typeface="Poppins" pitchFamily="2" charset="77"/>
                <a:cs typeface="Poppins" pitchFamily="2" charset="77"/>
              </a:rPr>
              <a:t> FOR GMSC, ELEC, AIR, COVTYPE, SEA, PIMA</a:t>
            </a:r>
            <a:endParaRPr lang="en-IN" sz="2200" dirty="0">
              <a:solidFill>
                <a:srgbClr val="C00000"/>
              </a:solidFill>
              <a:latin typeface="Poppins" pitchFamily="2" charset="77"/>
              <a:cs typeface="Poppins" pitchFamily="2" charset="77"/>
            </a:endParaRPr>
          </a:p>
        </p:txBody>
      </p:sp>
      <p:pic>
        <p:nvPicPr>
          <p:cNvPr id="10" name="Graphic 9" descr="Presentation with pie chart">
            <a:extLst>
              <a:ext uri="{FF2B5EF4-FFF2-40B4-BE49-F238E27FC236}">
                <a16:creationId xmlns:a16="http://schemas.microsoft.com/office/drawing/2014/main" id="{6A16C202-1A3E-44D5-BF6C-2C02183A2F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7639" y="5041217"/>
            <a:ext cx="1315453" cy="1315453"/>
          </a:xfrm>
          <a:prstGeom prst="rect">
            <a:avLst/>
          </a:prstGeom>
        </p:spPr>
      </p:pic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409668EF-3E54-45A9-8110-81E2C1F984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69711815"/>
              </p:ext>
            </p:extLst>
          </p:nvPr>
        </p:nvGraphicFramePr>
        <p:xfrm>
          <a:off x="3352801" y="1453661"/>
          <a:ext cx="3434862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BB8888B1-55DC-44EC-9BB7-B5B1849BF1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20232968"/>
              </p:ext>
            </p:extLst>
          </p:nvPr>
        </p:nvGraphicFramePr>
        <p:xfrm>
          <a:off x="7454696" y="1453661"/>
          <a:ext cx="3434862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8D3B400F-A2E1-417E-A083-C158C7BE80D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63614548"/>
              </p:ext>
            </p:extLst>
          </p:nvPr>
        </p:nvGraphicFramePr>
        <p:xfrm>
          <a:off x="3352801" y="4032739"/>
          <a:ext cx="3434862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6EFBF29F-55A9-4F08-82DC-21110FF8F9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04913274"/>
              </p:ext>
            </p:extLst>
          </p:nvPr>
        </p:nvGraphicFramePr>
        <p:xfrm>
          <a:off x="7584833" y="4093919"/>
          <a:ext cx="3434862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4616632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D4B23-1A35-4E05-A555-05662221F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002060"/>
                </a:solidFill>
                <a:latin typeface="Poppins" pitchFamily="2" charset="77"/>
                <a:cs typeface="Poppins" pitchFamily="2" charset="77"/>
              </a:rPr>
              <a:t>Overall Result </a:t>
            </a:r>
            <a:br>
              <a:rPr lang="en-US" sz="3600" dirty="0">
                <a:solidFill>
                  <a:srgbClr val="002060"/>
                </a:solidFill>
                <a:latin typeface="Poppins" pitchFamily="2" charset="77"/>
                <a:cs typeface="Poppins" pitchFamily="2" charset="77"/>
              </a:rPr>
            </a:br>
            <a:r>
              <a:rPr lang="en-US" sz="2200" dirty="0">
                <a:solidFill>
                  <a:srgbClr val="C00000"/>
                </a:solidFill>
                <a:latin typeface="Poppins" pitchFamily="2" charset="77"/>
                <a:cs typeface="Poppins" pitchFamily="2" charset="77"/>
              </a:rPr>
              <a:t>WEATHER</a:t>
            </a:r>
            <a:endParaRPr lang="en-IN" sz="2200" dirty="0">
              <a:solidFill>
                <a:srgbClr val="C00000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B2F6F3-64BF-45FB-A6EE-0E049FE5C7C1}"/>
              </a:ext>
            </a:extLst>
          </p:cNvPr>
          <p:cNvSpPr txBox="1"/>
          <p:nvPr/>
        </p:nvSpPr>
        <p:spPr>
          <a:xfrm>
            <a:off x="4521323" y="2238904"/>
            <a:ext cx="2529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Poppins" pitchFamily="2" charset="77"/>
                <a:cs typeface="Poppins" pitchFamily="2" charset="77"/>
              </a:rPr>
              <a:t>My findings</a:t>
            </a:r>
            <a:endParaRPr lang="en-IN" dirty="0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B00CFF-A2B6-469B-9BFE-BCDA62367AB3}"/>
              </a:ext>
            </a:extLst>
          </p:cNvPr>
          <p:cNvSpPr txBox="1"/>
          <p:nvPr/>
        </p:nvSpPr>
        <p:spPr>
          <a:xfrm>
            <a:off x="191003" y="2673438"/>
            <a:ext cx="2879766" cy="2007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latin typeface="Poppins" pitchFamily="2" charset="77"/>
                <a:cs typeface="Poppins" pitchFamily="2" charset="77"/>
              </a:rPr>
              <a:t>Adaptive Random Forest with Resampling (ARF_RE)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latin typeface="Poppins" pitchFamily="2" charset="77"/>
                <a:cs typeface="Poppins" pitchFamily="2" charset="77"/>
              </a:rPr>
              <a:t>Adaptive Random Forest(ARF)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latin typeface="Poppins" pitchFamily="2" charset="77"/>
                <a:cs typeface="Poppins" pitchFamily="2" charset="77"/>
              </a:rPr>
              <a:t>Learn NSE (L NSE)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latin typeface="Poppins" pitchFamily="2" charset="77"/>
                <a:cs typeface="Poppins" pitchFamily="2" charset="77"/>
              </a:rPr>
              <a:t>Leveraging bagging(LB)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latin typeface="Poppins" pitchFamily="2" charset="77"/>
                <a:cs typeface="Poppins" pitchFamily="2" charset="77"/>
              </a:rPr>
              <a:t>Online bagging(OZA)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latin typeface="Poppins" pitchFamily="2" charset="77"/>
                <a:cs typeface="Poppins" pitchFamily="2" charset="77"/>
              </a:rPr>
              <a:t>Online accuracy update ensemble(OAUE)</a:t>
            </a:r>
            <a:endParaRPr lang="en-IN" sz="1050" dirty="0"/>
          </a:p>
        </p:txBody>
      </p:sp>
      <p:pic>
        <p:nvPicPr>
          <p:cNvPr id="10" name="Graphic 9" descr="Presentation with pie chart">
            <a:extLst>
              <a:ext uri="{FF2B5EF4-FFF2-40B4-BE49-F238E27FC236}">
                <a16:creationId xmlns:a16="http://schemas.microsoft.com/office/drawing/2014/main" id="{6A16C202-1A3E-44D5-BF6C-2C02183A2F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7639" y="5041217"/>
            <a:ext cx="1315453" cy="1315453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B5A3096-9A23-4C85-A020-90C5F1FA8A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2122687"/>
              </p:ext>
            </p:extLst>
          </p:nvPr>
        </p:nvGraphicFramePr>
        <p:xfrm>
          <a:off x="3702050" y="2752725"/>
          <a:ext cx="4787900" cy="13525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196">
                  <a:extLst>
                    <a:ext uri="{9D8B030D-6E8A-4147-A177-3AD203B41FA5}">
                      <a16:colId xmlns:a16="http://schemas.microsoft.com/office/drawing/2014/main" val="411981372"/>
                    </a:ext>
                  </a:extLst>
                </a:gridCol>
                <a:gridCol w="609196">
                  <a:extLst>
                    <a:ext uri="{9D8B030D-6E8A-4147-A177-3AD203B41FA5}">
                      <a16:colId xmlns:a16="http://schemas.microsoft.com/office/drawing/2014/main" val="1256478688"/>
                    </a:ext>
                  </a:extLst>
                </a:gridCol>
                <a:gridCol w="609196">
                  <a:extLst>
                    <a:ext uri="{9D8B030D-6E8A-4147-A177-3AD203B41FA5}">
                      <a16:colId xmlns:a16="http://schemas.microsoft.com/office/drawing/2014/main" val="927847105"/>
                    </a:ext>
                  </a:extLst>
                </a:gridCol>
                <a:gridCol w="939177">
                  <a:extLst>
                    <a:ext uri="{9D8B030D-6E8A-4147-A177-3AD203B41FA5}">
                      <a16:colId xmlns:a16="http://schemas.microsoft.com/office/drawing/2014/main" val="363127187"/>
                    </a:ext>
                  </a:extLst>
                </a:gridCol>
                <a:gridCol w="850336">
                  <a:extLst>
                    <a:ext uri="{9D8B030D-6E8A-4147-A177-3AD203B41FA5}">
                      <a16:colId xmlns:a16="http://schemas.microsoft.com/office/drawing/2014/main" val="350761276"/>
                    </a:ext>
                  </a:extLst>
                </a:gridCol>
                <a:gridCol w="1170799">
                  <a:extLst>
                    <a:ext uri="{9D8B030D-6E8A-4147-A177-3AD203B41FA5}">
                      <a16:colId xmlns:a16="http://schemas.microsoft.com/office/drawing/2014/main" val="2771137151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>
                          <a:effectLst/>
                        </a:rPr>
                        <a:t>WEATHER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recall [0]</a:t>
                      </a:r>
                      <a:endParaRPr lang="en-IN" sz="11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recall[1]</a:t>
                      </a:r>
                      <a:endParaRPr lang="en-IN" sz="11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CPU seconds</a:t>
                      </a:r>
                      <a:endParaRPr lang="en-IN" sz="11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>
                          <a:solidFill>
                            <a:srgbClr val="7030A0"/>
                          </a:solidFill>
                          <a:effectLst/>
                        </a:rPr>
                        <a:t>g-mean</a:t>
                      </a:r>
                      <a:endParaRPr lang="en-IN" sz="1100" b="1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Balanced-Accuracy</a:t>
                      </a:r>
                      <a:endParaRPr lang="en-IN" sz="11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105318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ARF_RE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56.46</a:t>
                      </a:r>
                      <a:endParaRPr lang="en-IN" sz="11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85.46</a:t>
                      </a:r>
                      <a:endParaRPr lang="en-IN" sz="11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solidFill>
                            <a:srgbClr val="002060"/>
                          </a:solidFill>
                          <a:effectLst/>
                        </a:rPr>
                        <a:t>1.65</a:t>
                      </a:r>
                      <a:endParaRPr lang="en-IN" sz="1100" b="0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7030A0"/>
                          </a:solidFill>
                          <a:effectLst/>
                        </a:rPr>
                        <a:t>69.46273533</a:t>
                      </a:r>
                      <a:endParaRPr lang="en-IN" sz="1100" b="0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70.96</a:t>
                      </a:r>
                      <a:endParaRPr lang="en-IN" sz="11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9967255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ARF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solidFill>
                            <a:srgbClr val="002060"/>
                          </a:solidFill>
                          <a:effectLst/>
                        </a:rPr>
                        <a:t>81.54</a:t>
                      </a:r>
                      <a:endParaRPr lang="en-IN" sz="1100" b="0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8.3</a:t>
                      </a:r>
                      <a:endParaRPr lang="en-IN" sz="11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39.98</a:t>
                      </a:r>
                      <a:endParaRPr lang="en-IN" sz="11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7030A0"/>
                          </a:solidFill>
                          <a:effectLst/>
                        </a:rPr>
                        <a:t>26.01503411</a:t>
                      </a:r>
                      <a:endParaRPr lang="en-IN" sz="1100" b="0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44.92</a:t>
                      </a:r>
                      <a:endParaRPr lang="en-IN" sz="11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851956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L NSE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solidFill>
                            <a:srgbClr val="002060"/>
                          </a:solidFill>
                          <a:effectLst/>
                        </a:rPr>
                        <a:t>65.93</a:t>
                      </a:r>
                      <a:endParaRPr lang="en-IN" sz="1100" b="0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solidFill>
                            <a:srgbClr val="002060"/>
                          </a:solidFill>
                          <a:effectLst/>
                        </a:rPr>
                        <a:t>68.57</a:t>
                      </a:r>
                      <a:endParaRPr lang="en-IN" sz="1100" b="0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0.5</a:t>
                      </a:r>
                      <a:endParaRPr lang="en-IN" sz="11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7030A0"/>
                          </a:solidFill>
                          <a:effectLst/>
                        </a:rPr>
                        <a:t>67.23704411</a:t>
                      </a:r>
                      <a:endParaRPr lang="en-IN" sz="1100" b="0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67.25</a:t>
                      </a:r>
                      <a:endParaRPr lang="en-IN" sz="11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038692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LB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solidFill>
                            <a:srgbClr val="002060"/>
                          </a:solidFill>
                          <a:effectLst/>
                        </a:rPr>
                        <a:t>73.34</a:t>
                      </a:r>
                      <a:endParaRPr lang="en-IN" sz="1100" b="0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solidFill>
                            <a:srgbClr val="002060"/>
                          </a:solidFill>
                          <a:effectLst/>
                        </a:rPr>
                        <a:t>72.95</a:t>
                      </a:r>
                      <a:endParaRPr lang="en-IN" sz="1100" b="0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1.29</a:t>
                      </a:r>
                      <a:endParaRPr lang="en-IN" sz="11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7030A0"/>
                          </a:solidFill>
                          <a:effectLst/>
                        </a:rPr>
                        <a:t>73.14474007</a:t>
                      </a:r>
                      <a:endParaRPr lang="en-IN" sz="1100" b="0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73.145</a:t>
                      </a:r>
                      <a:endParaRPr lang="en-IN" sz="11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069191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OZA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solidFill>
                            <a:srgbClr val="002060"/>
                          </a:solidFill>
                          <a:effectLst/>
                        </a:rPr>
                        <a:t>70.5</a:t>
                      </a:r>
                      <a:endParaRPr lang="en-IN" sz="1100" b="0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solidFill>
                            <a:srgbClr val="002060"/>
                          </a:solidFill>
                          <a:effectLst/>
                        </a:rPr>
                        <a:t>65.84</a:t>
                      </a:r>
                      <a:endParaRPr lang="en-IN" sz="1100" b="0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0.37</a:t>
                      </a:r>
                      <a:endParaRPr lang="en-IN" sz="11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7030A0"/>
                          </a:solidFill>
                          <a:effectLst/>
                        </a:rPr>
                        <a:t>68.13016953</a:t>
                      </a:r>
                      <a:endParaRPr lang="en-IN" sz="1100" b="0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68.17</a:t>
                      </a:r>
                      <a:endParaRPr lang="en-IN" sz="11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207358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OAUE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solidFill>
                            <a:srgbClr val="002060"/>
                          </a:solidFill>
                          <a:effectLst/>
                        </a:rPr>
                        <a:t>74.13</a:t>
                      </a:r>
                      <a:endParaRPr lang="en-IN" sz="1100" b="0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solidFill>
                            <a:srgbClr val="002060"/>
                          </a:solidFill>
                          <a:effectLst/>
                        </a:rPr>
                        <a:t>71.584</a:t>
                      </a:r>
                      <a:endParaRPr lang="en-IN" sz="1100" b="0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0.718</a:t>
                      </a:r>
                      <a:endParaRPr lang="en-IN" sz="11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7030A0"/>
                          </a:solidFill>
                          <a:effectLst/>
                        </a:rPr>
                        <a:t>72.84587785</a:t>
                      </a:r>
                      <a:endParaRPr lang="en-IN" sz="1100" b="0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72.857</a:t>
                      </a:r>
                      <a:endParaRPr lang="en-IN" sz="11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889502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86848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D4B23-1A35-4E05-A555-05662221F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002060"/>
                </a:solidFill>
                <a:latin typeface="Poppins" pitchFamily="2" charset="77"/>
                <a:cs typeface="Poppins" pitchFamily="2" charset="77"/>
              </a:rPr>
              <a:t>Overall Result </a:t>
            </a:r>
            <a:br>
              <a:rPr lang="en-US" sz="3600" dirty="0">
                <a:solidFill>
                  <a:srgbClr val="002060"/>
                </a:solidFill>
                <a:latin typeface="Poppins" pitchFamily="2" charset="77"/>
                <a:cs typeface="Poppins" pitchFamily="2" charset="77"/>
              </a:rPr>
            </a:br>
            <a:r>
              <a:rPr lang="en-US" sz="2200" dirty="0">
                <a:solidFill>
                  <a:srgbClr val="C00000"/>
                </a:solidFill>
                <a:latin typeface="Poppins" pitchFamily="2" charset="77"/>
                <a:cs typeface="Poppins" pitchFamily="2" charset="77"/>
              </a:rPr>
              <a:t>Different </a:t>
            </a:r>
            <a:r>
              <a:rPr lang="el-GR" sz="2400" b="1" dirty="0"/>
              <a:t>λ</a:t>
            </a:r>
            <a:endParaRPr lang="en-IN" sz="2200" b="1" dirty="0">
              <a:solidFill>
                <a:srgbClr val="C00000"/>
              </a:solidFill>
              <a:latin typeface="Poppins" pitchFamily="2" charset="77"/>
              <a:cs typeface="Poppins" pitchFamily="2" charset="77"/>
            </a:endParaRPr>
          </a:p>
        </p:txBody>
      </p:sp>
      <p:pic>
        <p:nvPicPr>
          <p:cNvPr id="10" name="Graphic 9" descr="Presentation with pie chart">
            <a:extLst>
              <a:ext uri="{FF2B5EF4-FFF2-40B4-BE49-F238E27FC236}">
                <a16:creationId xmlns:a16="http://schemas.microsoft.com/office/drawing/2014/main" id="{6A16C202-1A3E-44D5-BF6C-2C02183A2F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7639" y="5041217"/>
            <a:ext cx="1315453" cy="1315453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DCF5B51-432B-4CC1-991F-B782F578F2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3725970"/>
              </p:ext>
            </p:extLst>
          </p:nvPr>
        </p:nvGraphicFramePr>
        <p:xfrm>
          <a:off x="2223092" y="1622243"/>
          <a:ext cx="4572000" cy="41090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51431">
                  <a:extLst>
                    <a:ext uri="{9D8B030D-6E8A-4147-A177-3AD203B41FA5}">
                      <a16:colId xmlns:a16="http://schemas.microsoft.com/office/drawing/2014/main" val="2726379009"/>
                    </a:ext>
                  </a:extLst>
                </a:gridCol>
                <a:gridCol w="523148">
                  <a:extLst>
                    <a:ext uri="{9D8B030D-6E8A-4147-A177-3AD203B41FA5}">
                      <a16:colId xmlns:a16="http://schemas.microsoft.com/office/drawing/2014/main" val="56166511"/>
                    </a:ext>
                  </a:extLst>
                </a:gridCol>
                <a:gridCol w="583390">
                  <a:extLst>
                    <a:ext uri="{9D8B030D-6E8A-4147-A177-3AD203B41FA5}">
                      <a16:colId xmlns:a16="http://schemas.microsoft.com/office/drawing/2014/main" val="2362096092"/>
                    </a:ext>
                  </a:extLst>
                </a:gridCol>
                <a:gridCol w="798990">
                  <a:extLst>
                    <a:ext uri="{9D8B030D-6E8A-4147-A177-3AD203B41FA5}">
                      <a16:colId xmlns:a16="http://schemas.microsoft.com/office/drawing/2014/main" val="2600784776"/>
                    </a:ext>
                  </a:extLst>
                </a:gridCol>
                <a:gridCol w="697531">
                  <a:extLst>
                    <a:ext uri="{9D8B030D-6E8A-4147-A177-3AD203B41FA5}">
                      <a16:colId xmlns:a16="http://schemas.microsoft.com/office/drawing/2014/main" val="1173933551"/>
                    </a:ext>
                  </a:extLst>
                </a:gridCol>
                <a:gridCol w="608755">
                  <a:extLst>
                    <a:ext uri="{9D8B030D-6E8A-4147-A177-3AD203B41FA5}">
                      <a16:colId xmlns:a16="http://schemas.microsoft.com/office/drawing/2014/main" val="3799681919"/>
                    </a:ext>
                  </a:extLst>
                </a:gridCol>
                <a:gridCol w="608755">
                  <a:extLst>
                    <a:ext uri="{9D8B030D-6E8A-4147-A177-3AD203B41FA5}">
                      <a16:colId xmlns:a16="http://schemas.microsoft.com/office/drawing/2014/main" val="1850955983"/>
                    </a:ext>
                  </a:extLst>
                </a:gridCol>
              </a:tblGrid>
              <a:tr h="238125">
                <a:tc>
                  <a:txBody>
                    <a:bodyPr/>
                    <a:lstStyle/>
                    <a:p>
                      <a:pPr algn="l" fontAlgn="b"/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l-GR" sz="1400" b="1" u="none" strike="noStrike" dirty="0">
                          <a:effectLst/>
                        </a:rPr>
                        <a:t>λ=7</a:t>
                      </a:r>
                      <a:endParaRPr lang="el-G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95000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Recall</a:t>
                      </a:r>
                      <a:endParaRPr lang="en-IN" sz="11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CPU</a:t>
                      </a:r>
                      <a:endParaRPr lang="en-IN" sz="11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79330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>
                          <a:effectLst/>
                        </a:rPr>
                        <a:t>ARF_RE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en-IN" sz="11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1</a:t>
                      </a:r>
                      <a:endParaRPr lang="en-IN" sz="11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Seconds</a:t>
                      </a:r>
                      <a:endParaRPr lang="en-IN" sz="11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>
                          <a:solidFill>
                            <a:srgbClr val="7030A0"/>
                          </a:solidFill>
                          <a:effectLst/>
                        </a:rPr>
                        <a:t>g-mean</a:t>
                      </a:r>
                      <a:endParaRPr lang="en-IN" sz="1100" b="1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balanced-accuracy</a:t>
                      </a:r>
                      <a:endParaRPr lang="en-IN" sz="11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587214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GMSC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86.3</a:t>
                      </a:r>
                      <a:endParaRPr lang="en-IN" sz="11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63.74</a:t>
                      </a:r>
                      <a:endParaRPr lang="en-IN" sz="11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solidFill>
                            <a:srgbClr val="002060"/>
                          </a:solidFill>
                          <a:effectLst/>
                        </a:rPr>
                        <a:t>11.84</a:t>
                      </a:r>
                      <a:endParaRPr lang="en-IN" sz="1100" b="0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7030A0"/>
                          </a:solidFill>
                          <a:effectLst/>
                        </a:rPr>
                        <a:t>74.167122</a:t>
                      </a:r>
                      <a:endParaRPr lang="en-IN" sz="1100" b="0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75.02</a:t>
                      </a:r>
                      <a:endParaRPr lang="en-IN" sz="11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90791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ELEC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95.5</a:t>
                      </a:r>
                      <a:endParaRPr lang="en-IN" sz="11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89.11</a:t>
                      </a:r>
                      <a:endParaRPr lang="en-IN" sz="11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solidFill>
                            <a:srgbClr val="002060"/>
                          </a:solidFill>
                          <a:effectLst/>
                        </a:rPr>
                        <a:t>6.28</a:t>
                      </a:r>
                      <a:endParaRPr lang="en-IN" sz="1100" b="0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7030A0"/>
                          </a:solidFill>
                          <a:effectLst/>
                        </a:rPr>
                        <a:t>92.249688</a:t>
                      </a:r>
                      <a:endParaRPr lang="en-IN" sz="1100" b="0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92.305</a:t>
                      </a:r>
                      <a:endParaRPr lang="en-IN" sz="11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232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AIR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57.01</a:t>
                      </a:r>
                      <a:endParaRPr lang="en-IN" sz="11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61.7</a:t>
                      </a:r>
                      <a:endParaRPr lang="en-IN" sz="11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281.56</a:t>
                      </a:r>
                      <a:endParaRPr lang="en-IN" sz="11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7030A0"/>
                          </a:solidFill>
                          <a:effectLst/>
                        </a:rPr>
                        <a:t>59.308659</a:t>
                      </a:r>
                      <a:endParaRPr lang="en-IN" sz="1100" b="0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59.355</a:t>
                      </a:r>
                      <a:endParaRPr lang="en-IN" sz="11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672722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COVTYPE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98.61</a:t>
                      </a:r>
                      <a:endParaRPr lang="en-IN" sz="11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solidFill>
                            <a:srgbClr val="002060"/>
                          </a:solidFill>
                          <a:effectLst/>
                        </a:rPr>
                        <a:t>92.42</a:t>
                      </a:r>
                      <a:endParaRPr lang="en-IN" sz="1100" b="0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180.08</a:t>
                      </a:r>
                      <a:endParaRPr lang="en-IN" sz="11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7030A0"/>
                          </a:solidFill>
                          <a:effectLst/>
                        </a:rPr>
                        <a:t>95.464843</a:t>
                      </a:r>
                      <a:endParaRPr lang="en-IN" sz="1100" b="0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95.515</a:t>
                      </a:r>
                      <a:endParaRPr lang="en-IN" sz="11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699172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SEA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80.63</a:t>
                      </a:r>
                      <a:endParaRPr lang="en-IN" sz="11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solidFill>
                            <a:srgbClr val="002060"/>
                          </a:solidFill>
                          <a:effectLst/>
                        </a:rPr>
                        <a:t>94.64</a:t>
                      </a:r>
                      <a:endParaRPr lang="en-IN" sz="1100" b="0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121.89</a:t>
                      </a:r>
                      <a:endParaRPr lang="en-IN" sz="11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7030A0"/>
                          </a:solidFill>
                          <a:effectLst/>
                        </a:rPr>
                        <a:t>87.354583</a:t>
                      </a:r>
                      <a:endParaRPr lang="en-IN" sz="1100" b="0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87.635</a:t>
                      </a:r>
                      <a:endParaRPr lang="en-IN" sz="11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6979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PIMA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78.2</a:t>
                      </a:r>
                      <a:endParaRPr lang="en-IN" sz="11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solidFill>
                            <a:srgbClr val="002060"/>
                          </a:solidFill>
                          <a:effectLst/>
                        </a:rPr>
                        <a:t>64.18</a:t>
                      </a:r>
                      <a:endParaRPr lang="en-IN" sz="1100" b="0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0.12</a:t>
                      </a:r>
                      <a:endParaRPr lang="en-IN" sz="11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7030A0"/>
                          </a:solidFill>
                          <a:effectLst/>
                        </a:rPr>
                        <a:t>70.844026</a:t>
                      </a:r>
                      <a:endParaRPr lang="en-IN" sz="1100" b="0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71.19</a:t>
                      </a:r>
                      <a:endParaRPr lang="en-IN" sz="11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43055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WEATHER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54.73</a:t>
                      </a:r>
                      <a:endParaRPr lang="en-IN" sz="11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solidFill>
                            <a:srgbClr val="002060"/>
                          </a:solidFill>
                          <a:effectLst/>
                        </a:rPr>
                        <a:t>84.97</a:t>
                      </a:r>
                      <a:endParaRPr lang="en-IN" sz="1100" b="0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2.39</a:t>
                      </a:r>
                      <a:endParaRPr lang="en-IN" sz="11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7030A0"/>
                          </a:solidFill>
                          <a:effectLst/>
                        </a:rPr>
                        <a:t>68.193901</a:t>
                      </a:r>
                      <a:endParaRPr lang="en-IN" sz="1100" b="0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69.85</a:t>
                      </a:r>
                      <a:endParaRPr lang="en-IN" sz="11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811778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951488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l-GR" sz="1400" b="1" u="none" strike="noStrike" dirty="0">
                          <a:effectLst/>
                        </a:rPr>
                        <a:t>λ=8</a:t>
                      </a:r>
                      <a:endParaRPr lang="el-G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684476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Recall</a:t>
                      </a:r>
                      <a:endParaRPr lang="en-IN" sz="11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CPU</a:t>
                      </a:r>
                      <a:endParaRPr lang="en-IN" sz="11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839315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>
                          <a:effectLst/>
                        </a:rPr>
                        <a:t>ARF_RE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u="none" strike="noStrike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en-IN" sz="1100" b="1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1</a:t>
                      </a:r>
                      <a:endParaRPr lang="en-IN" sz="11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Seconds</a:t>
                      </a:r>
                      <a:endParaRPr lang="en-IN" sz="11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>
                          <a:solidFill>
                            <a:srgbClr val="7030A0"/>
                          </a:solidFill>
                          <a:effectLst/>
                        </a:rPr>
                        <a:t>g-mean</a:t>
                      </a:r>
                      <a:endParaRPr lang="en-IN" sz="1100" b="1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balanced-accuracy</a:t>
                      </a:r>
                      <a:endParaRPr lang="en-IN" sz="11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319713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GMSC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84.78</a:t>
                      </a:r>
                      <a:endParaRPr lang="en-IN" sz="11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71.25</a:t>
                      </a:r>
                      <a:endParaRPr lang="en-IN" sz="11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solidFill>
                            <a:srgbClr val="002060"/>
                          </a:solidFill>
                          <a:effectLst/>
                        </a:rPr>
                        <a:t>18.09</a:t>
                      </a:r>
                      <a:endParaRPr lang="en-IN" sz="1100" b="0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7030A0"/>
                          </a:solidFill>
                          <a:effectLst/>
                        </a:rPr>
                        <a:t>77.721136</a:t>
                      </a:r>
                      <a:endParaRPr lang="en-IN" sz="1100" b="0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78.015</a:t>
                      </a:r>
                      <a:endParaRPr lang="en-IN" sz="11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126598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ELEC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96.35</a:t>
                      </a:r>
                      <a:endParaRPr lang="en-IN" sz="11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88.55</a:t>
                      </a:r>
                      <a:endParaRPr lang="en-IN" sz="11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solidFill>
                            <a:srgbClr val="002060"/>
                          </a:solidFill>
                          <a:effectLst/>
                        </a:rPr>
                        <a:t>6.78</a:t>
                      </a:r>
                      <a:endParaRPr lang="en-IN" sz="1100" b="0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7030A0"/>
                          </a:solidFill>
                          <a:effectLst/>
                        </a:rPr>
                        <a:t>92.367703</a:t>
                      </a:r>
                      <a:endParaRPr lang="en-IN" sz="1100" b="0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92.45</a:t>
                      </a:r>
                      <a:endParaRPr lang="en-IN" sz="11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8312395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AIR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55.11</a:t>
                      </a:r>
                      <a:endParaRPr lang="en-IN" sz="11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60.75</a:t>
                      </a:r>
                      <a:endParaRPr lang="en-IN" sz="11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301.12</a:t>
                      </a:r>
                      <a:endParaRPr lang="en-IN" sz="11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7030A0"/>
                          </a:solidFill>
                          <a:effectLst/>
                        </a:rPr>
                        <a:t>57.861321</a:t>
                      </a:r>
                      <a:endParaRPr lang="en-IN" sz="1100" b="0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57.93</a:t>
                      </a:r>
                      <a:endParaRPr lang="en-IN" sz="11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644873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COVTYPE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99.53</a:t>
                      </a:r>
                      <a:endParaRPr lang="en-IN" sz="11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solidFill>
                            <a:srgbClr val="002060"/>
                          </a:solidFill>
                          <a:effectLst/>
                        </a:rPr>
                        <a:t>91.66</a:t>
                      </a:r>
                      <a:endParaRPr lang="en-IN" sz="1100" b="0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190.81</a:t>
                      </a:r>
                      <a:endParaRPr lang="en-IN" sz="11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7030A0"/>
                          </a:solidFill>
                          <a:effectLst/>
                        </a:rPr>
                        <a:t>95.513977</a:t>
                      </a:r>
                      <a:endParaRPr lang="en-IN" sz="1100" b="0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95.595</a:t>
                      </a:r>
                      <a:endParaRPr lang="en-IN" sz="11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70417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SEA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80.63</a:t>
                      </a:r>
                      <a:endParaRPr lang="en-IN" sz="11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solidFill>
                            <a:srgbClr val="002060"/>
                          </a:solidFill>
                          <a:effectLst/>
                        </a:rPr>
                        <a:t>94.64</a:t>
                      </a:r>
                      <a:endParaRPr lang="en-IN" sz="1100" b="0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134.59</a:t>
                      </a:r>
                      <a:endParaRPr lang="en-IN" sz="11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7030A0"/>
                          </a:solidFill>
                          <a:effectLst/>
                        </a:rPr>
                        <a:t>87.354583</a:t>
                      </a:r>
                      <a:endParaRPr lang="en-IN" sz="1100" b="0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87.635</a:t>
                      </a:r>
                      <a:endParaRPr lang="en-IN" sz="11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69845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PIMA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81.39</a:t>
                      </a:r>
                      <a:endParaRPr lang="en-IN" sz="11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solidFill>
                            <a:srgbClr val="002060"/>
                          </a:solidFill>
                          <a:effectLst/>
                        </a:rPr>
                        <a:t>58.2</a:t>
                      </a:r>
                      <a:endParaRPr lang="en-IN" sz="1100" b="0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0.14</a:t>
                      </a:r>
                      <a:endParaRPr lang="en-IN" sz="11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7030A0"/>
                          </a:solidFill>
                          <a:effectLst/>
                        </a:rPr>
                        <a:t>68.825126</a:t>
                      </a:r>
                      <a:endParaRPr lang="en-IN" sz="1100" b="0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69.795</a:t>
                      </a:r>
                      <a:endParaRPr lang="en-IN" sz="11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58174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WEATHER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58.99</a:t>
                      </a:r>
                      <a:endParaRPr lang="en-IN" sz="11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solidFill>
                            <a:srgbClr val="002060"/>
                          </a:solidFill>
                          <a:effectLst/>
                        </a:rPr>
                        <a:t>81.96</a:t>
                      </a:r>
                      <a:endParaRPr lang="en-IN" sz="1100" b="0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2.61</a:t>
                      </a:r>
                      <a:endParaRPr lang="en-IN" sz="11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7030A0"/>
                          </a:solidFill>
                          <a:effectLst/>
                        </a:rPr>
                        <a:t>69.532873</a:t>
                      </a:r>
                      <a:endParaRPr lang="en-IN" sz="1100" b="0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70.475</a:t>
                      </a:r>
                      <a:endParaRPr lang="en-IN" sz="11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939596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537BA41-5A88-490D-AE15-B7EAC2EB25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1256483"/>
              </p:ext>
            </p:extLst>
          </p:nvPr>
        </p:nvGraphicFramePr>
        <p:xfrm>
          <a:off x="7132622" y="1622243"/>
          <a:ext cx="4572000" cy="41414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51431">
                  <a:extLst>
                    <a:ext uri="{9D8B030D-6E8A-4147-A177-3AD203B41FA5}">
                      <a16:colId xmlns:a16="http://schemas.microsoft.com/office/drawing/2014/main" val="1857859294"/>
                    </a:ext>
                  </a:extLst>
                </a:gridCol>
                <a:gridCol w="523148">
                  <a:extLst>
                    <a:ext uri="{9D8B030D-6E8A-4147-A177-3AD203B41FA5}">
                      <a16:colId xmlns:a16="http://schemas.microsoft.com/office/drawing/2014/main" val="3566498276"/>
                    </a:ext>
                  </a:extLst>
                </a:gridCol>
                <a:gridCol w="583390">
                  <a:extLst>
                    <a:ext uri="{9D8B030D-6E8A-4147-A177-3AD203B41FA5}">
                      <a16:colId xmlns:a16="http://schemas.microsoft.com/office/drawing/2014/main" val="770521899"/>
                    </a:ext>
                  </a:extLst>
                </a:gridCol>
                <a:gridCol w="798990">
                  <a:extLst>
                    <a:ext uri="{9D8B030D-6E8A-4147-A177-3AD203B41FA5}">
                      <a16:colId xmlns:a16="http://schemas.microsoft.com/office/drawing/2014/main" val="2040156259"/>
                    </a:ext>
                  </a:extLst>
                </a:gridCol>
                <a:gridCol w="697531">
                  <a:extLst>
                    <a:ext uri="{9D8B030D-6E8A-4147-A177-3AD203B41FA5}">
                      <a16:colId xmlns:a16="http://schemas.microsoft.com/office/drawing/2014/main" val="3579556139"/>
                    </a:ext>
                  </a:extLst>
                </a:gridCol>
                <a:gridCol w="608755">
                  <a:extLst>
                    <a:ext uri="{9D8B030D-6E8A-4147-A177-3AD203B41FA5}">
                      <a16:colId xmlns:a16="http://schemas.microsoft.com/office/drawing/2014/main" val="4276053151"/>
                    </a:ext>
                  </a:extLst>
                </a:gridCol>
                <a:gridCol w="608755">
                  <a:extLst>
                    <a:ext uri="{9D8B030D-6E8A-4147-A177-3AD203B41FA5}">
                      <a16:colId xmlns:a16="http://schemas.microsoft.com/office/drawing/2014/main" val="369137718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l-GR" sz="1400" b="1" u="none" strike="noStrike" dirty="0">
                          <a:effectLst/>
                        </a:rPr>
                        <a:t>λ=9</a:t>
                      </a:r>
                      <a:endParaRPr lang="el-G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129885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Recall</a:t>
                      </a:r>
                      <a:endParaRPr lang="en-IN" sz="11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CPU</a:t>
                      </a:r>
                      <a:endParaRPr lang="en-IN" sz="11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778604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>
                          <a:effectLst/>
                        </a:rPr>
                        <a:t>ARF_RE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en-IN" sz="11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1</a:t>
                      </a:r>
                      <a:endParaRPr lang="en-IN" sz="11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Seconds</a:t>
                      </a:r>
                      <a:endParaRPr lang="en-IN" sz="11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>
                          <a:solidFill>
                            <a:srgbClr val="7030A0"/>
                          </a:solidFill>
                          <a:effectLst/>
                        </a:rPr>
                        <a:t>g-mean</a:t>
                      </a:r>
                      <a:endParaRPr lang="en-IN" sz="1100" b="1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balanced-accuracy</a:t>
                      </a:r>
                      <a:endParaRPr lang="en-IN" sz="11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951965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GMSC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86.08</a:t>
                      </a:r>
                      <a:endParaRPr lang="en-IN" sz="11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65</a:t>
                      </a:r>
                      <a:endParaRPr lang="en-IN" sz="11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solidFill>
                            <a:srgbClr val="002060"/>
                          </a:solidFill>
                          <a:effectLst/>
                        </a:rPr>
                        <a:t>21.19</a:t>
                      </a:r>
                      <a:endParaRPr lang="en-IN" sz="1100" b="0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7030A0"/>
                          </a:solidFill>
                          <a:effectLst/>
                        </a:rPr>
                        <a:t>74.80107</a:t>
                      </a:r>
                      <a:endParaRPr lang="en-IN" sz="1100" b="0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75.54</a:t>
                      </a:r>
                      <a:endParaRPr lang="en-IN" sz="11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792102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ELEC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95.93</a:t>
                      </a:r>
                      <a:endParaRPr lang="en-IN" sz="11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89.11</a:t>
                      </a:r>
                      <a:endParaRPr lang="en-IN" sz="11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solidFill>
                            <a:srgbClr val="002060"/>
                          </a:solidFill>
                          <a:effectLst/>
                        </a:rPr>
                        <a:t>7.59</a:t>
                      </a:r>
                      <a:endParaRPr lang="en-IN" sz="1100" b="0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7030A0"/>
                          </a:solidFill>
                          <a:effectLst/>
                        </a:rPr>
                        <a:t>92.457138</a:t>
                      </a:r>
                      <a:endParaRPr lang="en-IN" sz="1100" b="0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92.52</a:t>
                      </a:r>
                      <a:endParaRPr lang="en-IN" sz="11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434992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AIR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56.15</a:t>
                      </a:r>
                      <a:endParaRPr lang="en-IN" sz="11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60.99</a:t>
                      </a:r>
                      <a:endParaRPr lang="en-IN" sz="11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solidFill>
                            <a:srgbClr val="002060"/>
                          </a:solidFill>
                          <a:effectLst/>
                        </a:rPr>
                        <a:t>318.12</a:t>
                      </a:r>
                      <a:endParaRPr lang="en-IN" sz="1100" b="0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7030A0"/>
                          </a:solidFill>
                          <a:effectLst/>
                        </a:rPr>
                        <a:t>58.519984</a:t>
                      </a:r>
                      <a:endParaRPr lang="en-IN" sz="1100" b="0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58.57</a:t>
                      </a:r>
                      <a:endParaRPr lang="en-IN" sz="11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669733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COVTYPE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98.73</a:t>
                      </a:r>
                      <a:endParaRPr lang="en-IN" sz="11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93.93</a:t>
                      </a:r>
                      <a:endParaRPr lang="en-IN" sz="11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solidFill>
                            <a:srgbClr val="002060"/>
                          </a:solidFill>
                          <a:effectLst/>
                        </a:rPr>
                        <a:t>194.2</a:t>
                      </a:r>
                      <a:endParaRPr lang="en-IN" sz="1100" b="0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7030A0"/>
                          </a:solidFill>
                          <a:effectLst/>
                        </a:rPr>
                        <a:t>96.300098</a:t>
                      </a:r>
                      <a:endParaRPr lang="en-IN" sz="1100" b="0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96.33</a:t>
                      </a:r>
                      <a:endParaRPr lang="en-IN" sz="11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93828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SEA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80.05</a:t>
                      </a:r>
                      <a:endParaRPr lang="en-IN" sz="11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94.49</a:t>
                      </a:r>
                      <a:endParaRPr lang="en-IN" sz="11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solidFill>
                            <a:srgbClr val="002060"/>
                          </a:solidFill>
                          <a:effectLst/>
                        </a:rPr>
                        <a:t>140.56</a:t>
                      </a:r>
                      <a:endParaRPr lang="en-IN" sz="1100" b="0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7030A0"/>
                          </a:solidFill>
                          <a:effectLst/>
                        </a:rPr>
                        <a:t>86.970826</a:t>
                      </a:r>
                      <a:endParaRPr lang="en-IN" sz="1100" b="0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87.27</a:t>
                      </a:r>
                      <a:endParaRPr lang="en-IN" sz="11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849182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PIMA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80.8</a:t>
                      </a:r>
                      <a:endParaRPr lang="en-IN" sz="11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60.07</a:t>
                      </a:r>
                      <a:endParaRPr lang="en-IN" sz="11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0.14</a:t>
                      </a:r>
                      <a:endParaRPr lang="en-IN" sz="11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7030A0"/>
                          </a:solidFill>
                          <a:effectLst/>
                        </a:rPr>
                        <a:t>69.668185</a:t>
                      </a:r>
                      <a:endParaRPr lang="en-IN" sz="1100" b="0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70.435</a:t>
                      </a:r>
                      <a:endParaRPr lang="en-IN" sz="11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882083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WEATHER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57.57</a:t>
                      </a:r>
                      <a:endParaRPr lang="en-IN" sz="11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solidFill>
                            <a:srgbClr val="002060"/>
                          </a:solidFill>
                          <a:effectLst/>
                        </a:rPr>
                        <a:t>83.87</a:t>
                      </a:r>
                      <a:endParaRPr lang="en-IN" sz="1100" b="0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2.97</a:t>
                      </a:r>
                      <a:endParaRPr lang="en-IN" sz="11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7030A0"/>
                          </a:solidFill>
                          <a:effectLst/>
                        </a:rPr>
                        <a:t>69.48666</a:t>
                      </a:r>
                      <a:endParaRPr lang="en-IN" sz="1100" b="0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70.72</a:t>
                      </a:r>
                      <a:endParaRPr lang="en-IN" sz="11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670887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865898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l-GR" sz="1400" b="1" u="none" strike="noStrike" dirty="0">
                          <a:effectLst/>
                        </a:rPr>
                        <a:t>λ=10</a:t>
                      </a:r>
                      <a:endParaRPr lang="el-G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77402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Recall</a:t>
                      </a:r>
                      <a:endParaRPr lang="en-IN" sz="11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CPU</a:t>
                      </a:r>
                      <a:endParaRPr lang="en-IN" sz="11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377082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>
                          <a:effectLst/>
                        </a:rPr>
                        <a:t>ARF_RE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u="none" strike="noStrike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en-IN" sz="1100" b="1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1</a:t>
                      </a:r>
                      <a:endParaRPr lang="en-IN" sz="11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>
                          <a:solidFill>
                            <a:srgbClr val="002060"/>
                          </a:solidFill>
                          <a:effectLst/>
                        </a:rPr>
                        <a:t>Seconds</a:t>
                      </a:r>
                      <a:endParaRPr lang="en-IN" sz="1100" b="1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>
                          <a:solidFill>
                            <a:srgbClr val="7030A0"/>
                          </a:solidFill>
                          <a:effectLst/>
                        </a:rPr>
                        <a:t>g-mean</a:t>
                      </a:r>
                      <a:endParaRPr lang="en-IN" sz="1100" b="1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balanced-accuracy</a:t>
                      </a:r>
                      <a:endParaRPr lang="en-IN" sz="11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0702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GMSC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solidFill>
                            <a:srgbClr val="002060"/>
                          </a:solidFill>
                          <a:effectLst/>
                        </a:rPr>
                        <a:t>86.63</a:t>
                      </a:r>
                      <a:endParaRPr lang="en-IN" sz="1100" b="0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62.5</a:t>
                      </a:r>
                      <a:endParaRPr lang="en-IN" sz="11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solidFill>
                            <a:srgbClr val="002060"/>
                          </a:solidFill>
                          <a:effectLst/>
                        </a:rPr>
                        <a:t>21.92</a:t>
                      </a:r>
                      <a:endParaRPr lang="en-IN" sz="1100" b="0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7030A0"/>
                          </a:solidFill>
                          <a:effectLst/>
                        </a:rPr>
                        <a:t>73.582437</a:t>
                      </a:r>
                      <a:endParaRPr lang="en-IN" sz="1100" b="0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74.565</a:t>
                      </a:r>
                      <a:endParaRPr lang="en-IN" sz="11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663679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ELEC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solidFill>
                            <a:srgbClr val="002060"/>
                          </a:solidFill>
                          <a:effectLst/>
                        </a:rPr>
                        <a:t>95.71</a:t>
                      </a:r>
                      <a:endParaRPr lang="en-IN" sz="1100" b="0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90.43</a:t>
                      </a:r>
                      <a:endParaRPr lang="en-IN" sz="11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solidFill>
                            <a:srgbClr val="002060"/>
                          </a:solidFill>
                          <a:effectLst/>
                        </a:rPr>
                        <a:t>7.97</a:t>
                      </a:r>
                      <a:endParaRPr lang="en-IN" sz="1100" b="0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7030A0"/>
                          </a:solidFill>
                          <a:effectLst/>
                        </a:rPr>
                        <a:t>93.03255</a:t>
                      </a:r>
                      <a:endParaRPr lang="en-IN" sz="1100" b="0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93.07</a:t>
                      </a:r>
                      <a:endParaRPr lang="en-IN" sz="11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904965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AIR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solidFill>
                            <a:srgbClr val="002060"/>
                          </a:solidFill>
                          <a:effectLst/>
                        </a:rPr>
                        <a:t>54.41</a:t>
                      </a:r>
                      <a:endParaRPr lang="en-IN" sz="1100" b="0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61.22</a:t>
                      </a:r>
                      <a:endParaRPr lang="en-IN" sz="11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327.59</a:t>
                      </a:r>
                      <a:endParaRPr lang="en-IN" sz="11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7030A0"/>
                          </a:solidFill>
                          <a:effectLst/>
                        </a:rPr>
                        <a:t>57.714645</a:t>
                      </a:r>
                      <a:endParaRPr lang="en-IN" sz="1100" b="0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57.815</a:t>
                      </a:r>
                      <a:endParaRPr lang="en-IN" sz="11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775513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COVTYPE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solidFill>
                            <a:srgbClr val="002060"/>
                          </a:solidFill>
                          <a:effectLst/>
                        </a:rPr>
                        <a:t>99.3</a:t>
                      </a:r>
                      <a:endParaRPr lang="en-IN" sz="1100" b="0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solidFill>
                            <a:srgbClr val="002060"/>
                          </a:solidFill>
                          <a:effectLst/>
                        </a:rPr>
                        <a:t>93.9</a:t>
                      </a:r>
                      <a:endParaRPr lang="en-IN" sz="1100" b="0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206.83</a:t>
                      </a:r>
                      <a:endParaRPr lang="en-IN" sz="11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7030A0"/>
                          </a:solidFill>
                          <a:effectLst/>
                        </a:rPr>
                        <a:t>96.56226</a:t>
                      </a:r>
                      <a:endParaRPr lang="en-IN" sz="1100" b="0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96.6</a:t>
                      </a:r>
                      <a:endParaRPr lang="en-IN" sz="11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293074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SEA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solidFill>
                            <a:srgbClr val="002060"/>
                          </a:solidFill>
                          <a:effectLst/>
                        </a:rPr>
                        <a:t>79.76</a:t>
                      </a:r>
                      <a:endParaRPr lang="en-IN" sz="1100" b="0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solidFill>
                            <a:srgbClr val="002060"/>
                          </a:solidFill>
                          <a:effectLst/>
                        </a:rPr>
                        <a:t>95.1</a:t>
                      </a:r>
                      <a:endParaRPr lang="en-IN" sz="1100" b="0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153.05</a:t>
                      </a:r>
                      <a:endParaRPr lang="en-IN" sz="11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7030A0"/>
                          </a:solidFill>
                          <a:effectLst/>
                        </a:rPr>
                        <a:t>87.092916</a:t>
                      </a:r>
                      <a:endParaRPr lang="en-IN" sz="1100" b="0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87.43</a:t>
                      </a:r>
                      <a:endParaRPr lang="en-IN" sz="11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21986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PIMA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solidFill>
                            <a:srgbClr val="002060"/>
                          </a:solidFill>
                          <a:effectLst/>
                        </a:rPr>
                        <a:t>81.8</a:t>
                      </a:r>
                      <a:endParaRPr lang="en-IN" sz="1100" b="0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solidFill>
                            <a:srgbClr val="002060"/>
                          </a:solidFill>
                          <a:effectLst/>
                        </a:rPr>
                        <a:t>59.32</a:t>
                      </a:r>
                      <a:endParaRPr lang="en-IN" sz="1100" b="0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0.19</a:t>
                      </a:r>
                      <a:endParaRPr lang="en-IN" sz="11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7030A0"/>
                          </a:solidFill>
                          <a:effectLst/>
                        </a:rPr>
                        <a:t>69.658998</a:t>
                      </a:r>
                      <a:endParaRPr lang="en-IN" sz="1100" b="0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70.56</a:t>
                      </a:r>
                      <a:endParaRPr lang="en-IN" sz="11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236622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WEATHER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solidFill>
                            <a:srgbClr val="002060"/>
                          </a:solidFill>
                          <a:effectLst/>
                        </a:rPr>
                        <a:t>59.77</a:t>
                      </a:r>
                      <a:endParaRPr lang="en-IN" sz="1100" b="0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solidFill>
                            <a:srgbClr val="002060"/>
                          </a:solidFill>
                          <a:effectLst/>
                        </a:rPr>
                        <a:t>81.69</a:t>
                      </a:r>
                      <a:endParaRPr lang="en-IN" sz="1100" b="0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3.17</a:t>
                      </a:r>
                      <a:endParaRPr lang="en-IN" sz="11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7030A0"/>
                          </a:solidFill>
                          <a:effectLst/>
                        </a:rPr>
                        <a:t>69.875685</a:t>
                      </a:r>
                      <a:endParaRPr lang="en-IN" sz="1100" b="0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70.73</a:t>
                      </a:r>
                      <a:endParaRPr lang="en-IN" sz="11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51173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60068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D4B23-1A35-4E05-A555-05662221F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002060"/>
                </a:solidFill>
                <a:latin typeface="Poppins" pitchFamily="2" charset="77"/>
                <a:cs typeface="Poppins" pitchFamily="2" charset="77"/>
              </a:rPr>
              <a:t>Overall Result </a:t>
            </a:r>
            <a:br>
              <a:rPr lang="en-US" sz="3600" dirty="0">
                <a:solidFill>
                  <a:srgbClr val="002060"/>
                </a:solidFill>
                <a:latin typeface="Poppins" pitchFamily="2" charset="77"/>
                <a:cs typeface="Poppins" pitchFamily="2" charset="77"/>
              </a:rPr>
            </a:br>
            <a:r>
              <a:rPr lang="en-US" sz="2200" dirty="0">
                <a:solidFill>
                  <a:srgbClr val="C00000"/>
                </a:solidFill>
                <a:latin typeface="Poppins" pitchFamily="2" charset="77"/>
                <a:cs typeface="Poppins" pitchFamily="2" charset="77"/>
              </a:rPr>
              <a:t>comparing g-mean and balanced-accuracy among different </a:t>
            </a:r>
            <a:r>
              <a:rPr lang="el-GR" sz="2400" b="1" dirty="0"/>
              <a:t>λ</a:t>
            </a:r>
            <a:endParaRPr lang="en-IN" sz="3600" b="1" dirty="0">
              <a:solidFill>
                <a:srgbClr val="C00000"/>
              </a:solidFill>
              <a:latin typeface="Poppins" pitchFamily="2" charset="77"/>
              <a:cs typeface="Poppins" pitchFamily="2" charset="77"/>
            </a:endParaRPr>
          </a:p>
        </p:txBody>
      </p:sp>
      <p:pic>
        <p:nvPicPr>
          <p:cNvPr id="10" name="Graphic 9" descr="Presentation with pie chart">
            <a:extLst>
              <a:ext uri="{FF2B5EF4-FFF2-40B4-BE49-F238E27FC236}">
                <a16:creationId xmlns:a16="http://schemas.microsoft.com/office/drawing/2014/main" id="{6A16C202-1A3E-44D5-BF6C-2C02183A2F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7639" y="5041217"/>
            <a:ext cx="1315453" cy="1315453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F6DBAF1-DC03-48F0-8937-131832F3F6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5091720"/>
              </p:ext>
            </p:extLst>
          </p:nvPr>
        </p:nvGraphicFramePr>
        <p:xfrm>
          <a:off x="1371599" y="2524070"/>
          <a:ext cx="9827542" cy="1985040"/>
        </p:xfrm>
        <a:graphic>
          <a:graphicData uri="http://schemas.openxmlformats.org/drawingml/2006/table">
            <a:tbl>
              <a:tblPr/>
              <a:tblGrid>
                <a:gridCol w="634035">
                  <a:extLst>
                    <a:ext uri="{9D8B030D-6E8A-4147-A177-3AD203B41FA5}">
                      <a16:colId xmlns:a16="http://schemas.microsoft.com/office/drawing/2014/main" val="2022854329"/>
                    </a:ext>
                  </a:extLst>
                </a:gridCol>
                <a:gridCol w="951052">
                  <a:extLst>
                    <a:ext uri="{9D8B030D-6E8A-4147-A177-3AD203B41FA5}">
                      <a16:colId xmlns:a16="http://schemas.microsoft.com/office/drawing/2014/main" val="3329326239"/>
                    </a:ext>
                  </a:extLst>
                </a:gridCol>
                <a:gridCol w="634035">
                  <a:extLst>
                    <a:ext uri="{9D8B030D-6E8A-4147-A177-3AD203B41FA5}">
                      <a16:colId xmlns:a16="http://schemas.microsoft.com/office/drawing/2014/main" val="2726349018"/>
                    </a:ext>
                  </a:extLst>
                </a:gridCol>
                <a:gridCol w="634035">
                  <a:extLst>
                    <a:ext uri="{9D8B030D-6E8A-4147-A177-3AD203B41FA5}">
                      <a16:colId xmlns:a16="http://schemas.microsoft.com/office/drawing/2014/main" val="346696726"/>
                    </a:ext>
                  </a:extLst>
                </a:gridCol>
                <a:gridCol w="634035">
                  <a:extLst>
                    <a:ext uri="{9D8B030D-6E8A-4147-A177-3AD203B41FA5}">
                      <a16:colId xmlns:a16="http://schemas.microsoft.com/office/drawing/2014/main" val="3858320142"/>
                    </a:ext>
                  </a:extLst>
                </a:gridCol>
                <a:gridCol w="634035">
                  <a:extLst>
                    <a:ext uri="{9D8B030D-6E8A-4147-A177-3AD203B41FA5}">
                      <a16:colId xmlns:a16="http://schemas.microsoft.com/office/drawing/2014/main" val="908699318"/>
                    </a:ext>
                  </a:extLst>
                </a:gridCol>
                <a:gridCol w="634035">
                  <a:extLst>
                    <a:ext uri="{9D8B030D-6E8A-4147-A177-3AD203B41FA5}">
                      <a16:colId xmlns:a16="http://schemas.microsoft.com/office/drawing/2014/main" val="929557407"/>
                    </a:ext>
                  </a:extLst>
                </a:gridCol>
                <a:gridCol w="634035">
                  <a:extLst>
                    <a:ext uri="{9D8B030D-6E8A-4147-A177-3AD203B41FA5}">
                      <a16:colId xmlns:a16="http://schemas.microsoft.com/office/drawing/2014/main" val="4072561266"/>
                    </a:ext>
                  </a:extLst>
                </a:gridCol>
                <a:gridCol w="634035">
                  <a:extLst>
                    <a:ext uri="{9D8B030D-6E8A-4147-A177-3AD203B41FA5}">
                      <a16:colId xmlns:a16="http://schemas.microsoft.com/office/drawing/2014/main" val="3241515653"/>
                    </a:ext>
                  </a:extLst>
                </a:gridCol>
                <a:gridCol w="634035">
                  <a:extLst>
                    <a:ext uri="{9D8B030D-6E8A-4147-A177-3AD203B41FA5}">
                      <a16:colId xmlns:a16="http://schemas.microsoft.com/office/drawing/2014/main" val="2517421497"/>
                    </a:ext>
                  </a:extLst>
                </a:gridCol>
                <a:gridCol w="634035">
                  <a:extLst>
                    <a:ext uri="{9D8B030D-6E8A-4147-A177-3AD203B41FA5}">
                      <a16:colId xmlns:a16="http://schemas.microsoft.com/office/drawing/2014/main" val="2007209252"/>
                    </a:ext>
                  </a:extLst>
                </a:gridCol>
                <a:gridCol w="634035">
                  <a:extLst>
                    <a:ext uri="{9D8B030D-6E8A-4147-A177-3AD203B41FA5}">
                      <a16:colId xmlns:a16="http://schemas.microsoft.com/office/drawing/2014/main" val="1785292940"/>
                    </a:ext>
                  </a:extLst>
                </a:gridCol>
                <a:gridCol w="634035">
                  <a:extLst>
                    <a:ext uri="{9D8B030D-6E8A-4147-A177-3AD203B41FA5}">
                      <a16:colId xmlns:a16="http://schemas.microsoft.com/office/drawing/2014/main" val="79634426"/>
                    </a:ext>
                  </a:extLst>
                </a:gridCol>
                <a:gridCol w="634035">
                  <a:extLst>
                    <a:ext uri="{9D8B030D-6E8A-4147-A177-3AD203B41FA5}">
                      <a16:colId xmlns:a16="http://schemas.microsoft.com/office/drawing/2014/main" val="3202413603"/>
                    </a:ext>
                  </a:extLst>
                </a:gridCol>
                <a:gridCol w="634035">
                  <a:extLst>
                    <a:ext uri="{9D8B030D-6E8A-4147-A177-3AD203B41FA5}">
                      <a16:colId xmlns:a16="http://schemas.microsoft.com/office/drawing/2014/main" val="3711836055"/>
                    </a:ext>
                  </a:extLst>
                </a:gridCol>
              </a:tblGrid>
              <a:tr h="264397">
                <a:tc>
                  <a:txBody>
                    <a:bodyPr/>
                    <a:lstStyle/>
                    <a:p>
                      <a:pPr algn="ctr" fontAlgn="b"/>
                      <a:endParaRPr lang="en-IN" sz="11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GMSC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1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ELEC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C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1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C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AIR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FB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1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FB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COVTYPE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8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1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8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SEA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C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1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C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PIMA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C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1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CFE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WEATHER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0F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7159545"/>
                  </a:ext>
                </a:extLst>
              </a:tr>
              <a:tr h="491613">
                <a:tc>
                  <a:txBody>
                    <a:bodyPr/>
                    <a:lstStyle/>
                    <a:p>
                      <a:pPr algn="ctr" fontAlgn="b"/>
                      <a:endParaRPr lang="en-IN" sz="11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G-MEAN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Balanced-Accuracy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G-MEAN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C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Balanced-Accuracy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C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G-MEAN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FB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Balanced-Accuracy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FB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G-MEAN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8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Balanced-Accuracy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8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G-MEAN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C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Balanced-Accuracy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C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G-MEAN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C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Balanced-Accuracy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C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G-MEAN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0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Balanced-Accuracy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0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4090988"/>
                  </a:ext>
                </a:extLst>
              </a:tr>
              <a:tr h="245806">
                <a:tc>
                  <a:txBody>
                    <a:bodyPr/>
                    <a:lstStyle/>
                    <a:p>
                      <a:pPr algn="ctr" fontAlgn="b"/>
                      <a:r>
                        <a:rPr lang="el-GR" sz="1100" b="1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λ=6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76.11471605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77.065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92.32616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C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92.36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C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60.16423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FBD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60.38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FBD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96.74774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8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96.79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8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86.48537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CE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86.85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CE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70.21698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C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70.77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C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69.46274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0F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70.96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0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6406966"/>
                  </a:ext>
                </a:extLst>
              </a:tr>
              <a:tr h="245806">
                <a:tc>
                  <a:txBody>
                    <a:bodyPr/>
                    <a:lstStyle/>
                    <a:p>
                      <a:pPr algn="ctr" fontAlgn="b"/>
                      <a:r>
                        <a:rPr lang="el-GR" sz="1100" b="1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λ=7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74.1671221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75.02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92.24969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C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92.305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C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59.30866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FBD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59.355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FBD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95.46484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8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95.515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8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87.35458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CE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87.635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CE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70.84403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C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71.19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C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68.1939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0F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69.85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0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7551976"/>
                  </a:ext>
                </a:extLst>
              </a:tr>
              <a:tr h="245806">
                <a:tc>
                  <a:txBody>
                    <a:bodyPr/>
                    <a:lstStyle/>
                    <a:p>
                      <a:pPr algn="ctr" fontAlgn="b"/>
                      <a:r>
                        <a:rPr lang="el-GR" sz="1100" b="1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λ=8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77.72113612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78.015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92.3677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C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92.45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C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57.86132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FBD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57.93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FBD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95.51398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8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95.595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8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87.35458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CE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87.635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CE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68.82513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C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69.795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C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69.53287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0F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70.475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0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9409575"/>
                  </a:ext>
                </a:extLst>
              </a:tr>
              <a:tr h="245806">
                <a:tc>
                  <a:txBody>
                    <a:bodyPr/>
                    <a:lstStyle/>
                    <a:p>
                      <a:pPr algn="ctr" fontAlgn="b"/>
                      <a:r>
                        <a:rPr lang="el-GR" sz="1100" b="1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λ=9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74.80106951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75.54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92.45714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C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92.52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C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58.51998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FBD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58.57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FBD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96.3001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8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96.33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8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86.97083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CE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87.27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CE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69.66818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C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70.435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C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69.48666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0F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70.72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0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9549095"/>
                  </a:ext>
                </a:extLst>
              </a:tr>
              <a:tr h="245806">
                <a:tc>
                  <a:txBody>
                    <a:bodyPr/>
                    <a:lstStyle/>
                    <a:p>
                      <a:pPr algn="ctr" fontAlgn="b"/>
                      <a:r>
                        <a:rPr lang="el-GR" sz="1100" b="1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λ=10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73.58243676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74.565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93.03255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C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93.07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C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57.71464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FBD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57.815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FBD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96.56226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8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8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87.09292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CE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87.43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CE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69.659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C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70.56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C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69.87568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0F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70.73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0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16473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89286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D4B23-1A35-4E05-A555-05662221F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002060"/>
                </a:solidFill>
                <a:latin typeface="Poppins" pitchFamily="2" charset="77"/>
                <a:cs typeface="Poppins" pitchFamily="2" charset="77"/>
              </a:rPr>
              <a:t>Overall Result </a:t>
            </a:r>
            <a:br>
              <a:rPr lang="en-US" sz="3600" dirty="0">
                <a:solidFill>
                  <a:srgbClr val="002060"/>
                </a:solidFill>
                <a:latin typeface="Poppins" pitchFamily="2" charset="77"/>
                <a:cs typeface="Poppins" pitchFamily="2" charset="77"/>
              </a:rPr>
            </a:br>
            <a:r>
              <a:rPr lang="en-US" sz="2200" dirty="0">
                <a:solidFill>
                  <a:srgbClr val="C00000"/>
                </a:solidFill>
                <a:latin typeface="Poppins" pitchFamily="2" charset="77"/>
                <a:cs typeface="Poppins" pitchFamily="2" charset="77"/>
              </a:rPr>
              <a:t>comparing g-mean among different </a:t>
            </a:r>
            <a:r>
              <a:rPr lang="el-GR" sz="2400" b="1" dirty="0"/>
              <a:t>λ</a:t>
            </a:r>
            <a:endParaRPr lang="en-IN" sz="3600" b="1" dirty="0">
              <a:solidFill>
                <a:srgbClr val="C00000"/>
              </a:solidFill>
              <a:latin typeface="Poppins" pitchFamily="2" charset="77"/>
              <a:cs typeface="Poppins" pitchFamily="2" charset="77"/>
            </a:endParaRPr>
          </a:p>
        </p:txBody>
      </p:sp>
      <p:pic>
        <p:nvPicPr>
          <p:cNvPr id="10" name="Graphic 9" descr="Presentation with pie chart">
            <a:extLst>
              <a:ext uri="{FF2B5EF4-FFF2-40B4-BE49-F238E27FC236}">
                <a16:creationId xmlns:a16="http://schemas.microsoft.com/office/drawing/2014/main" id="{6A16C202-1A3E-44D5-BF6C-2C02183A2F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0473" y="5177422"/>
            <a:ext cx="1315453" cy="1315453"/>
          </a:xfrm>
          <a:prstGeom prst="rect">
            <a:avLst/>
          </a:prstGeom>
        </p:spPr>
      </p:pic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0444760D-1829-47D5-A2A7-3F5431077F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81184613"/>
              </p:ext>
            </p:extLst>
          </p:nvPr>
        </p:nvGraphicFramePr>
        <p:xfrm>
          <a:off x="2336800" y="2037806"/>
          <a:ext cx="8128000" cy="40831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1973879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D4B23-1A35-4E05-A555-05662221F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002060"/>
                </a:solidFill>
                <a:latin typeface="Poppins" pitchFamily="2" charset="77"/>
                <a:cs typeface="Poppins" pitchFamily="2" charset="77"/>
              </a:rPr>
              <a:t>Overall Result </a:t>
            </a:r>
            <a:br>
              <a:rPr lang="en-US" sz="3600" dirty="0">
                <a:solidFill>
                  <a:srgbClr val="002060"/>
                </a:solidFill>
                <a:latin typeface="Poppins" pitchFamily="2" charset="77"/>
                <a:cs typeface="Poppins" pitchFamily="2" charset="77"/>
              </a:rPr>
            </a:br>
            <a:r>
              <a:rPr lang="en-US" sz="2200" dirty="0">
                <a:solidFill>
                  <a:srgbClr val="C00000"/>
                </a:solidFill>
                <a:latin typeface="Poppins" pitchFamily="2" charset="77"/>
                <a:cs typeface="Poppins" pitchFamily="2" charset="77"/>
              </a:rPr>
              <a:t>comparing balanced accuracy among different </a:t>
            </a:r>
            <a:r>
              <a:rPr lang="el-GR" sz="2400" b="1" dirty="0"/>
              <a:t>λ</a:t>
            </a:r>
            <a:endParaRPr lang="en-IN" sz="3600" b="1" dirty="0">
              <a:solidFill>
                <a:srgbClr val="C00000"/>
              </a:solidFill>
              <a:latin typeface="Poppins" pitchFamily="2" charset="77"/>
              <a:cs typeface="Poppins" pitchFamily="2" charset="77"/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AEE7494E-B3EA-489F-9DED-C906224D30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57291224"/>
              </p:ext>
            </p:extLst>
          </p:nvPr>
        </p:nvGraphicFramePr>
        <p:xfrm>
          <a:off x="2356338" y="2028092"/>
          <a:ext cx="7803661" cy="38803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3" name="Graphic 2" descr="Presentation with pie chart">
            <a:extLst>
              <a:ext uri="{FF2B5EF4-FFF2-40B4-BE49-F238E27FC236}">
                <a16:creationId xmlns:a16="http://schemas.microsoft.com/office/drawing/2014/main" id="{D7E081CF-87FA-4D6B-8E3E-96E81E437E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0473" y="5177422"/>
            <a:ext cx="1315453" cy="1315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3650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D4B23-1A35-4E05-A555-05662221F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002060"/>
                </a:solidFill>
                <a:latin typeface="Poppins" pitchFamily="2" charset="77"/>
                <a:cs typeface="Poppins" pitchFamily="2" charset="77"/>
              </a:rPr>
              <a:t>Conclusion</a:t>
            </a:r>
            <a:endParaRPr lang="en-IN" sz="3600" b="1" dirty="0">
              <a:solidFill>
                <a:srgbClr val="C00000"/>
              </a:solidFill>
              <a:latin typeface="Poppins" pitchFamily="2" charset="77"/>
              <a:cs typeface="Poppins" pitchFamily="2" charset="77"/>
            </a:endParaRPr>
          </a:p>
        </p:txBody>
      </p:sp>
      <p:pic>
        <p:nvPicPr>
          <p:cNvPr id="6" name="Graphic 5" descr="Race Flag">
            <a:extLst>
              <a:ext uri="{FF2B5EF4-FFF2-40B4-BE49-F238E27FC236}">
                <a16:creationId xmlns:a16="http://schemas.microsoft.com/office/drawing/2014/main" id="{114D1229-6625-4124-9B1C-2C25D785CA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91367" y="5614530"/>
            <a:ext cx="1124865" cy="1124865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12331AA-4ABF-44BE-B15C-A18C8FDC9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Ensemble classifier with resampling 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ARF</a:t>
            </a:r>
            <a:r>
              <a:rPr lang="en-US" sz="2400" baseline="-25000" dirty="0">
                <a:latin typeface="Poppins" panose="00000500000000000000" pitchFamily="2" charset="0"/>
                <a:cs typeface="Poppins" panose="00000500000000000000" pitchFamily="2" charset="0"/>
              </a:rPr>
              <a:t>RE  </a:t>
            </a: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inserts weights, changes the </a:t>
            </a:r>
            <a:r>
              <a:rPr lang="el-GR" sz="2400" dirty="0">
                <a:solidFill>
                  <a:prstClr val="black"/>
                </a:solidFill>
                <a:latin typeface="Calibri Light" panose="020F0302020204030204"/>
                <a:ea typeface="+mj-ea"/>
                <a:cs typeface="Poppins" panose="00000500000000000000" pitchFamily="2" charset="0"/>
              </a:rPr>
              <a:t>λ</a:t>
            </a: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. </a:t>
            </a:r>
            <a:endParaRPr lang="en-US" sz="2400" baseline="300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algn="just">
              <a:lnSpc>
                <a:spcPct val="100000"/>
              </a:lnSpc>
            </a:pP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Less probability for Majority class and high for minority of being presented to ARF tree.</a:t>
            </a:r>
          </a:p>
          <a:p>
            <a:pPr algn="just">
              <a:lnSpc>
                <a:spcPct val="100000"/>
              </a:lnSpc>
            </a:pP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It not only improved the overall performance as compared to ARF but also with better computational cost.</a:t>
            </a:r>
          </a:p>
          <a:p>
            <a:pPr algn="just">
              <a:lnSpc>
                <a:spcPct val="100000"/>
              </a:lnSpc>
            </a:pP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With different </a:t>
            </a:r>
            <a:r>
              <a:rPr lang="el-GR" sz="2400" dirty="0">
                <a:solidFill>
                  <a:prstClr val="black"/>
                </a:solidFill>
                <a:latin typeface="Calibri Light" panose="020F0302020204030204"/>
                <a:ea typeface="+mj-ea"/>
                <a:cs typeface="Poppins" panose="00000500000000000000" pitchFamily="2" charset="0"/>
              </a:rPr>
              <a:t>λ</a:t>
            </a: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, performance improves from 6 to 8 but then decreases. On the average, there is no major difference.</a:t>
            </a:r>
          </a:p>
          <a:p>
            <a:pPr algn="just">
              <a:lnSpc>
                <a:spcPct val="100000"/>
              </a:lnSpc>
            </a:pP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Able to reproduce the results from the paper, also further extending to see the role of </a:t>
            </a:r>
            <a:r>
              <a:rPr lang="el-GR" sz="2400" dirty="0">
                <a:solidFill>
                  <a:prstClr val="black"/>
                </a:solidFill>
                <a:latin typeface="Calibri Light" panose="020F0302020204030204"/>
                <a:cs typeface="Poppins" panose="00000500000000000000" pitchFamily="2" charset="0"/>
              </a:rPr>
              <a:t>λ</a:t>
            </a:r>
            <a:r>
              <a:rPr lang="en-US" sz="2400" dirty="0">
                <a:solidFill>
                  <a:prstClr val="black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in overall result.</a:t>
            </a: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</a:p>
          <a:p>
            <a:pPr algn="just">
              <a:lnSpc>
                <a:spcPct val="100000"/>
              </a:lnSpc>
            </a:pP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I also worked on scikit-</a:t>
            </a:r>
            <a:r>
              <a:rPr lang="en-US" sz="2400" dirty="0" err="1">
                <a:latin typeface="Poppins" panose="00000500000000000000" pitchFamily="2" charset="0"/>
                <a:cs typeface="Poppins" panose="00000500000000000000" pitchFamily="2" charset="0"/>
              </a:rPr>
              <a:t>multiflow</a:t>
            </a: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 python porting, but it is still in pending state. Need further work.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 sz="2400" baseline="300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2619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41A83-275D-46B7-A5FF-EFEDC4D3A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002060"/>
                </a:solidFill>
                <a:latin typeface="Poppins" pitchFamily="2" charset="77"/>
                <a:cs typeface="Poppins" pitchFamily="2" charset="77"/>
              </a:rPr>
              <a:t>Outline</a:t>
            </a:r>
            <a:endParaRPr lang="en-IN" sz="3600" dirty="0">
              <a:solidFill>
                <a:srgbClr val="002060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BD59C-B70D-4ACF-A299-CDA86D9BC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>
                <a:latin typeface="Poppins" pitchFamily="2" charset="77"/>
                <a:cs typeface="Poppins" pitchFamily="2" charset="77"/>
              </a:rPr>
              <a:t>Introduction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Poppins" pitchFamily="2" charset="77"/>
                <a:cs typeface="Poppins" pitchFamily="2" charset="77"/>
              </a:rPr>
              <a:t>Problem Statement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Poppins" pitchFamily="2" charset="77"/>
                <a:cs typeface="Poppins" pitchFamily="2" charset="77"/>
              </a:rPr>
              <a:t>Class Imbalance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Poppins" pitchFamily="2" charset="77"/>
                <a:cs typeface="Poppins" pitchFamily="2" charset="77"/>
              </a:rPr>
              <a:t>Solution: Adaptive Random Forest with Resampling</a:t>
            </a:r>
          </a:p>
          <a:p>
            <a:pPr>
              <a:lnSpc>
                <a:spcPct val="120000"/>
              </a:lnSpc>
            </a:pPr>
            <a:r>
              <a:rPr lang="en-IN" dirty="0">
                <a:latin typeface="Poppins" pitchFamily="2" charset="77"/>
                <a:cs typeface="Poppins" pitchFamily="2" charset="77"/>
              </a:rPr>
              <a:t>ARF</a:t>
            </a:r>
            <a:r>
              <a:rPr lang="en-IN" baseline="-25000" dirty="0">
                <a:latin typeface="Poppins" pitchFamily="2" charset="77"/>
                <a:cs typeface="Poppins" pitchFamily="2" charset="77"/>
              </a:rPr>
              <a:t>RE</a:t>
            </a:r>
            <a:r>
              <a:rPr lang="en-IN" dirty="0">
                <a:latin typeface="Poppins" pitchFamily="2" charset="77"/>
                <a:cs typeface="Poppins" pitchFamily="2" charset="77"/>
              </a:rPr>
              <a:t> Algorithm</a:t>
            </a:r>
          </a:p>
          <a:p>
            <a:pPr>
              <a:lnSpc>
                <a:spcPct val="120000"/>
              </a:lnSpc>
            </a:pPr>
            <a:r>
              <a:rPr lang="en-IN" dirty="0">
                <a:latin typeface="Poppins" pitchFamily="2" charset="77"/>
                <a:cs typeface="Poppins" pitchFamily="2" charset="77"/>
              </a:rPr>
              <a:t>Moa &amp; scikit-</a:t>
            </a:r>
            <a:r>
              <a:rPr lang="en-IN" dirty="0" err="1">
                <a:latin typeface="Poppins" pitchFamily="2" charset="77"/>
                <a:cs typeface="Poppins" pitchFamily="2" charset="77"/>
              </a:rPr>
              <a:t>multiflow</a:t>
            </a:r>
            <a:endParaRPr lang="en-IN" dirty="0">
              <a:latin typeface="Poppins" pitchFamily="2" charset="77"/>
              <a:cs typeface="Poppins" pitchFamily="2" charset="77"/>
            </a:endParaRPr>
          </a:p>
          <a:p>
            <a:pPr>
              <a:lnSpc>
                <a:spcPct val="120000"/>
              </a:lnSpc>
            </a:pPr>
            <a:r>
              <a:rPr lang="en-IN" dirty="0">
                <a:latin typeface="Poppins" pitchFamily="2" charset="77"/>
                <a:cs typeface="Poppins" pitchFamily="2" charset="77"/>
              </a:rPr>
              <a:t>Dataset</a:t>
            </a:r>
          </a:p>
          <a:p>
            <a:pPr>
              <a:lnSpc>
                <a:spcPct val="120000"/>
              </a:lnSpc>
            </a:pPr>
            <a:r>
              <a:rPr lang="en-IN" dirty="0">
                <a:latin typeface="Poppins" pitchFamily="2" charset="77"/>
                <a:cs typeface="Poppins" pitchFamily="2" charset="77"/>
              </a:rPr>
              <a:t>Performance Metrics</a:t>
            </a:r>
          </a:p>
          <a:p>
            <a:pPr>
              <a:lnSpc>
                <a:spcPct val="120000"/>
              </a:lnSpc>
            </a:pPr>
            <a:r>
              <a:rPr lang="en-IN" dirty="0">
                <a:latin typeface="Poppins" pitchFamily="2" charset="77"/>
                <a:cs typeface="Poppins" pitchFamily="2" charset="77"/>
              </a:rPr>
              <a:t>Overall Results</a:t>
            </a:r>
          </a:p>
          <a:p>
            <a:pPr>
              <a:lnSpc>
                <a:spcPct val="120000"/>
              </a:lnSpc>
            </a:pPr>
            <a:r>
              <a:rPr lang="en-IN" dirty="0">
                <a:latin typeface="Poppins" pitchFamily="2" charset="77"/>
                <a:cs typeface="Poppins" pitchFamily="2" charset="77"/>
              </a:rPr>
              <a:t>Conclusion</a:t>
            </a:r>
          </a:p>
        </p:txBody>
      </p:sp>
      <p:pic>
        <p:nvPicPr>
          <p:cNvPr id="5" name="Graphic 4" descr="Closed book">
            <a:extLst>
              <a:ext uri="{FF2B5EF4-FFF2-40B4-BE49-F238E27FC236}">
                <a16:creationId xmlns:a16="http://schemas.microsoft.com/office/drawing/2014/main" id="{39ED29C3-2E08-4D9A-AD0E-8C8CC2F5EC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27368" y="4960352"/>
            <a:ext cx="1351548" cy="1351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8199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ED5BE-6E7F-431D-A982-FB0341972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Poppins" panose="00000500000000000000" pitchFamily="2" charset="0"/>
                <a:cs typeface="Poppins" panose="00000500000000000000" pitchFamily="2" charset="0"/>
              </a:rPr>
              <a:t>Thank You</a:t>
            </a:r>
            <a:endParaRPr lang="en-IN" sz="36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4" name="Graphic 3" descr="Sunglasses face outline">
            <a:extLst>
              <a:ext uri="{FF2B5EF4-FFF2-40B4-BE49-F238E27FC236}">
                <a16:creationId xmlns:a16="http://schemas.microsoft.com/office/drawing/2014/main" id="{7F2BBB1C-6661-4741-A446-64202A2CD5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29718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334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DE1CB-373A-4F12-A37B-3FB470871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002060"/>
                </a:solidFill>
                <a:latin typeface="Poppins" pitchFamily="2" charset="77"/>
                <a:cs typeface="Poppins" pitchFamily="2" charset="77"/>
              </a:rPr>
              <a:t>Introduction</a:t>
            </a:r>
            <a:endParaRPr lang="en-IN" sz="3600" dirty="0">
              <a:solidFill>
                <a:srgbClr val="002060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C9B6E-B6A9-4677-98E0-9F20DA8C97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latin typeface="Poppins" pitchFamily="2" charset="77"/>
                <a:cs typeface="Poppins" pitchFamily="2" charset="77"/>
              </a:rPr>
              <a:t>Large volume of continuous Real time </a:t>
            </a:r>
            <a:r>
              <a:rPr lang="en-US" sz="2400" i="1" dirty="0">
                <a:latin typeface="Poppins" pitchFamily="2" charset="77"/>
                <a:cs typeface="Poppins" pitchFamily="2" charset="77"/>
              </a:rPr>
              <a:t>Streams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latin typeface="Poppins" pitchFamily="2" charset="77"/>
                <a:cs typeface="Poppins" pitchFamily="2" charset="77"/>
              </a:rPr>
              <a:t>Traditional ML algorithm works in batch with fixed data set</a:t>
            </a:r>
          </a:p>
          <a:p>
            <a:pPr>
              <a:lnSpc>
                <a:spcPct val="100000"/>
              </a:lnSpc>
            </a:pPr>
            <a:r>
              <a:rPr lang="en-IN" sz="2400" dirty="0">
                <a:latin typeface="Poppins" pitchFamily="2" charset="77"/>
                <a:cs typeface="Poppins" pitchFamily="2" charset="77"/>
              </a:rPr>
              <a:t>Traditional algorithm can not be applied for streams</a:t>
            </a:r>
          </a:p>
          <a:p>
            <a:pPr>
              <a:lnSpc>
                <a:spcPct val="100000"/>
              </a:lnSpc>
            </a:pPr>
            <a:r>
              <a:rPr lang="en-IN" sz="2400" dirty="0">
                <a:latin typeface="Poppins" pitchFamily="2" charset="77"/>
                <a:cs typeface="Poppins" pitchFamily="2" charset="77"/>
              </a:rPr>
              <a:t>Algorithms which solves these issue</a:t>
            </a:r>
          </a:p>
          <a:p>
            <a:pPr lvl="1">
              <a:lnSpc>
                <a:spcPct val="100000"/>
              </a:lnSpc>
            </a:pPr>
            <a:r>
              <a:rPr lang="en-IN" dirty="0">
                <a:latin typeface="Poppins" pitchFamily="2" charset="77"/>
                <a:cs typeface="Poppins" pitchFamily="2" charset="77"/>
              </a:rPr>
              <a:t>Online Bagging</a:t>
            </a:r>
          </a:p>
          <a:p>
            <a:pPr lvl="1">
              <a:lnSpc>
                <a:spcPct val="100000"/>
              </a:lnSpc>
            </a:pPr>
            <a:r>
              <a:rPr lang="en-IN" dirty="0">
                <a:latin typeface="Poppins" pitchFamily="2" charset="77"/>
                <a:cs typeface="Poppins" pitchFamily="2" charset="77"/>
              </a:rPr>
              <a:t>Adaptive Random Forest</a:t>
            </a:r>
          </a:p>
          <a:p>
            <a:pPr>
              <a:lnSpc>
                <a:spcPct val="100000"/>
              </a:lnSpc>
            </a:pPr>
            <a:r>
              <a:rPr lang="en-IN" sz="2400" dirty="0">
                <a:latin typeface="Poppins" pitchFamily="2" charset="77"/>
                <a:cs typeface="Poppins" pitchFamily="2" charset="77"/>
              </a:rPr>
              <a:t>Imbalance datasets</a:t>
            </a:r>
          </a:p>
          <a:p>
            <a:pPr>
              <a:lnSpc>
                <a:spcPct val="100000"/>
              </a:lnSpc>
            </a:pPr>
            <a:r>
              <a:rPr lang="en-IN" sz="2400" dirty="0">
                <a:latin typeface="Poppins" pitchFamily="2" charset="77"/>
                <a:cs typeface="Poppins" pitchFamily="2" charset="77"/>
              </a:rPr>
              <a:t>Imbalance datasets in streams</a:t>
            </a:r>
          </a:p>
          <a:p>
            <a:pPr>
              <a:lnSpc>
                <a:spcPct val="100000"/>
              </a:lnSpc>
            </a:pPr>
            <a:r>
              <a:rPr lang="en-IN" sz="2400" dirty="0">
                <a:latin typeface="Poppins" pitchFamily="2" charset="77"/>
                <a:cs typeface="Poppins" pitchFamily="2" charset="77"/>
              </a:rPr>
              <a:t>ARF with Resampling</a:t>
            </a:r>
          </a:p>
        </p:txBody>
      </p:sp>
      <p:pic>
        <p:nvPicPr>
          <p:cNvPr id="5" name="Picture 4" descr="A picture containing blue, laying&#10;&#10;Description automatically generated">
            <a:extLst>
              <a:ext uri="{FF2B5EF4-FFF2-40B4-BE49-F238E27FC236}">
                <a16:creationId xmlns:a16="http://schemas.microsoft.com/office/drawing/2014/main" id="{9BAF4065-5ADC-416E-9F8A-722D98AB0E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9495" y="5063354"/>
            <a:ext cx="3703478" cy="1248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955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E48E3-2823-46F1-A784-539413395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002060"/>
                </a:solidFill>
                <a:latin typeface="Poppins" pitchFamily="2" charset="77"/>
                <a:cs typeface="Poppins" pitchFamily="2" charset="77"/>
              </a:rPr>
              <a:t>Problem Statement</a:t>
            </a:r>
            <a:endParaRPr lang="en-IN" sz="3600" dirty="0">
              <a:solidFill>
                <a:srgbClr val="002060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B0018-7BE6-4944-A474-04D1EC5C4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latin typeface="Poppins" pitchFamily="2" charset="77"/>
                <a:cs typeface="Poppins" pitchFamily="2" charset="77"/>
              </a:rPr>
              <a:t>Classification problem involving imbalanced data, in context to data streams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latin typeface="Poppins" pitchFamily="2" charset="77"/>
                <a:cs typeface="Poppins" pitchFamily="2" charset="77"/>
              </a:rPr>
              <a:t>Traditional classification algorithms focus on Representative instances, hence neglecting minority instances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latin typeface="Poppins" pitchFamily="2" charset="77"/>
                <a:cs typeface="Poppins" pitchFamily="2" charset="77"/>
              </a:rPr>
              <a:t>In streams, problem become more evident, reducing observation of minority instances.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latin typeface="Poppins" pitchFamily="2" charset="77"/>
                <a:cs typeface="Poppins" pitchFamily="2" charset="77"/>
              </a:rPr>
              <a:t>Delay in discovery of existing patterns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latin typeface="Poppins" pitchFamily="2" charset="77"/>
                <a:cs typeface="Poppins" pitchFamily="2" charset="77"/>
              </a:rPr>
              <a:t>Also faces concept drifts</a:t>
            </a:r>
            <a:endParaRPr lang="en-US" dirty="0">
              <a:latin typeface="Poppins" pitchFamily="2" charset="77"/>
              <a:cs typeface="Poppins" pitchFamily="2" charset="77"/>
            </a:endParaRPr>
          </a:p>
        </p:txBody>
      </p:sp>
      <p:pic>
        <p:nvPicPr>
          <p:cNvPr id="11" name="Graphic 10" descr="Badge Question Mark">
            <a:extLst>
              <a:ext uri="{FF2B5EF4-FFF2-40B4-BE49-F238E27FC236}">
                <a16:creationId xmlns:a16="http://schemas.microsoft.com/office/drawing/2014/main" id="{4FAD26B3-1FC6-4722-BEE5-4ED884048A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30590" y="5003382"/>
            <a:ext cx="1668379" cy="1668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207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EF2EC-7CB7-4755-89A7-E90F81F4A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002060"/>
                </a:solidFill>
                <a:latin typeface="Poppins" pitchFamily="2" charset="77"/>
                <a:cs typeface="Poppins" pitchFamily="2" charset="77"/>
              </a:rPr>
              <a:t>Class Imbalance</a:t>
            </a:r>
            <a:endParaRPr lang="en-IN" sz="3600" dirty="0">
              <a:solidFill>
                <a:srgbClr val="002060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A9BC0-448C-48BE-9307-0ABB62836D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latin typeface="Poppins" pitchFamily="2" charset="77"/>
                <a:cs typeface="Poppins" pitchFamily="2" charset="77"/>
              </a:rPr>
              <a:t>Imbalanced data is characterized by having more instances belonging to one class than others.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latin typeface="Poppins" pitchFamily="2" charset="77"/>
                <a:cs typeface="Poppins" pitchFamily="2" charset="77"/>
              </a:rPr>
              <a:t>Minority class instances rarely occurs.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latin typeface="Poppins" pitchFamily="2" charset="77"/>
                <a:cs typeface="Poppins" pitchFamily="2" charset="77"/>
              </a:rPr>
              <a:t>Rare, undiscovered or ignored classification.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latin typeface="Poppins" pitchFamily="2" charset="77"/>
                <a:cs typeface="Poppins" pitchFamily="2" charset="77"/>
              </a:rPr>
              <a:t>How to deal with class imbalance?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Poppins" pitchFamily="2" charset="77"/>
                <a:cs typeface="Poppins" pitchFamily="2" charset="77"/>
              </a:rPr>
              <a:t>Traditionally it can be solved using:</a:t>
            </a:r>
          </a:p>
          <a:p>
            <a:pPr lvl="2">
              <a:lnSpc>
                <a:spcPct val="100000"/>
              </a:lnSpc>
            </a:pPr>
            <a:r>
              <a:rPr lang="en-US" sz="2400" dirty="0">
                <a:latin typeface="Poppins" pitchFamily="2" charset="77"/>
                <a:cs typeface="Poppins" pitchFamily="2" charset="77"/>
              </a:rPr>
              <a:t>Sampling</a:t>
            </a:r>
          </a:p>
          <a:p>
            <a:pPr lvl="2">
              <a:lnSpc>
                <a:spcPct val="100000"/>
              </a:lnSpc>
            </a:pPr>
            <a:r>
              <a:rPr lang="en-US" sz="2400" dirty="0">
                <a:latin typeface="Poppins" pitchFamily="2" charset="77"/>
                <a:cs typeface="Poppins" pitchFamily="2" charset="77"/>
              </a:rPr>
              <a:t>Ensembles</a:t>
            </a:r>
          </a:p>
          <a:p>
            <a:pPr lvl="2">
              <a:lnSpc>
                <a:spcPct val="100000"/>
              </a:lnSpc>
            </a:pPr>
            <a:r>
              <a:rPr lang="en-US" sz="2400" dirty="0">
                <a:latin typeface="Poppins" pitchFamily="2" charset="77"/>
                <a:cs typeface="Poppins" pitchFamily="2" charset="77"/>
              </a:rPr>
              <a:t>Cost-sensitive methods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latin typeface="Poppins" pitchFamily="2" charset="77"/>
                <a:cs typeface="Poppins" pitchFamily="2" charset="77"/>
              </a:rPr>
              <a:t>For streaming: Hybrid solution: ARF with Resampling: </a:t>
            </a:r>
            <a:r>
              <a:rPr lang="en-US" sz="2400" b="1" dirty="0">
                <a:latin typeface="Poppins" pitchFamily="2" charset="77"/>
                <a:cs typeface="Poppins" pitchFamily="2" charset="77"/>
              </a:rPr>
              <a:t>ARF</a:t>
            </a:r>
            <a:r>
              <a:rPr lang="en-US" sz="2400" b="1" baseline="-25000" dirty="0">
                <a:latin typeface="Poppins" pitchFamily="2" charset="77"/>
                <a:cs typeface="Poppins" pitchFamily="2" charset="77"/>
              </a:rPr>
              <a:t>RE</a:t>
            </a:r>
            <a:endParaRPr lang="en-IN" sz="2400" b="1" baseline="-25000" dirty="0">
              <a:latin typeface="Poppins" pitchFamily="2" charset="77"/>
              <a:cs typeface="Poppins" pitchFamily="2" charset="77"/>
            </a:endParaRPr>
          </a:p>
        </p:txBody>
      </p:sp>
      <p:pic>
        <p:nvPicPr>
          <p:cNvPr id="7" name="Graphic 6" descr="Seesaw">
            <a:extLst>
              <a:ext uri="{FF2B5EF4-FFF2-40B4-BE49-F238E27FC236}">
                <a16:creationId xmlns:a16="http://schemas.microsoft.com/office/drawing/2014/main" id="{E0B476F7-D5EB-47EC-A993-5A7C344F9A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11311" y="3429000"/>
            <a:ext cx="1963068" cy="1963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69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B6BF0-E551-4C11-AAF0-F06A1DA20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002060"/>
                </a:solidFill>
                <a:latin typeface="Poppins" pitchFamily="2" charset="77"/>
                <a:cs typeface="Poppins" pitchFamily="2" charset="77"/>
              </a:rPr>
              <a:t>Solution: Adaptive Random Forest with Resampling (</a:t>
            </a:r>
            <a:r>
              <a:rPr lang="en-US" sz="3600" b="1" dirty="0">
                <a:solidFill>
                  <a:srgbClr val="002060"/>
                </a:solidFill>
                <a:latin typeface="Poppins" pitchFamily="2" charset="77"/>
                <a:cs typeface="Poppins" pitchFamily="2" charset="77"/>
              </a:rPr>
              <a:t>ARF</a:t>
            </a:r>
            <a:r>
              <a:rPr lang="en-US" sz="2800" b="1" baseline="-25000" dirty="0">
                <a:solidFill>
                  <a:srgbClr val="002060"/>
                </a:solidFill>
                <a:latin typeface="Poppins" pitchFamily="2" charset="77"/>
                <a:cs typeface="Poppins" pitchFamily="2" charset="77"/>
              </a:rPr>
              <a:t>RE</a:t>
            </a:r>
            <a:r>
              <a:rPr lang="en-US" sz="2800" b="1" dirty="0">
                <a:solidFill>
                  <a:srgbClr val="002060"/>
                </a:solidFill>
                <a:latin typeface="Poppins" pitchFamily="2" charset="77"/>
                <a:cs typeface="Poppins" pitchFamily="2" charset="77"/>
              </a:rPr>
              <a:t>)</a:t>
            </a:r>
            <a:endParaRPr lang="en-IN" sz="3600" dirty="0">
              <a:solidFill>
                <a:srgbClr val="002060"/>
              </a:solidFill>
              <a:latin typeface="Poppins" pitchFamily="2" charset="77"/>
              <a:cs typeface="Poppins" pitchFamily="2" charset="7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9CB1DF-8304-47EC-9B2D-4DF5805ECC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600" dirty="0">
                    <a:latin typeface="Poppins" pitchFamily="2" charset="77"/>
                    <a:cs typeface="Poppins" pitchFamily="2" charset="77"/>
                  </a:rPr>
                  <a:t>Understanding ARF: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IN" sz="2200" dirty="0">
                    <a:latin typeface="Poppins" pitchFamily="2" charset="77"/>
                    <a:cs typeface="Poppins" pitchFamily="2" charset="77"/>
                  </a:rPr>
                  <a:t>ARF simulate sampling with reposition, instead of growing each tree sequentially on different subsets of data.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IN" sz="2200" dirty="0">
                    <a:latin typeface="Poppins" pitchFamily="2" charset="77"/>
                    <a:cs typeface="Poppins" pitchFamily="2" charset="77"/>
                  </a:rPr>
                  <a:t>In Online Bagging, instead of sampling with replacement, it gives weight according to Poisson (</a:t>
                </a:r>
                <a:r>
                  <a:rPr lang="el-GR" sz="2200" dirty="0">
                    <a:cs typeface="Poppins" pitchFamily="2" charset="77"/>
                  </a:rPr>
                  <a:t>λ</a:t>
                </a:r>
                <a:r>
                  <a:rPr lang="en-US" sz="2200" dirty="0">
                    <a:latin typeface="Poppins" pitchFamily="2" charset="77"/>
                    <a:cs typeface="Poppins" pitchFamily="2" charset="77"/>
                  </a:rPr>
                  <a:t> = 1). ARF increased </a:t>
                </a:r>
                <a:r>
                  <a:rPr lang="el-GR" sz="2200" dirty="0">
                    <a:cs typeface="Poppins" pitchFamily="2" charset="77"/>
                  </a:rPr>
                  <a:t>λ</a:t>
                </a:r>
                <a:r>
                  <a:rPr lang="en-US" sz="2200" dirty="0">
                    <a:latin typeface="Poppins" pitchFamily="2" charset="77"/>
                    <a:cs typeface="Poppins" pitchFamily="2" charset="77"/>
                  </a:rPr>
                  <a:t> to 6, so same instance can be used.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600" dirty="0">
                    <a:latin typeface="Poppins" pitchFamily="2" charset="77"/>
                    <a:cs typeface="Poppins" pitchFamily="2" charset="77"/>
                  </a:rPr>
                  <a:t>In ARF</a:t>
                </a:r>
                <a:r>
                  <a:rPr lang="en-US" sz="2600" baseline="-25000" dirty="0">
                    <a:latin typeface="Poppins" pitchFamily="2" charset="77"/>
                    <a:cs typeface="Poppins" pitchFamily="2" charset="77"/>
                  </a:rPr>
                  <a:t>RE </a:t>
                </a:r>
                <a:r>
                  <a:rPr lang="en-US" sz="2600" dirty="0">
                    <a:latin typeface="Poppins" pitchFamily="2" charset="77"/>
                    <a:cs typeface="Poppins" pitchFamily="2" charset="77"/>
                  </a:rPr>
                  <a:t>combines weights to the output of Poisson Distribution, changing the chances of an instance being used for training based on current class distribution.</a:t>
                </a:r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𝑤𝑒𝑖𝑔h𝑡</m:t>
                    </m:r>
                    <m:d>
                      <m:dPr>
                        <m:ctrlPr>
                          <a:rPr lang="en-US" sz="26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600" b="0" i="1" baseline="-25000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6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6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𝑆𝑛</m:t>
                        </m:r>
                        <m:r>
                          <a:rPr lang="en-US" sz="26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sz="2600" b="0" i="0" smtClean="0">
                            <a:solidFill>
                              <a:schemeClr val="accent4"/>
                            </a:solidFill>
                            <a:latin typeface="Poppins" pitchFamily="2" charset="77"/>
                            <a:cs typeface="Poppins" pitchFamily="2" charset="77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l-GR" sz="26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</m:e>
                    </m:d>
                    <m:r>
                      <a:rPr lang="en-US" sz="2600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en-US" sz="26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skw"/>
                            <m:ctrlPr>
                              <a:rPr lang="en-US" sz="2600" i="1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sz="2600" i="1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600" i="1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100−</m:t>
                                </m:r>
                                <m:f>
                                  <m:fPr>
                                    <m:ctrlPr>
                                      <a:rPr lang="en-US" sz="2600" i="1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600" i="1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𝑆</m:t>
                                    </m:r>
                                    <m:r>
                                      <a:rPr lang="en-US" sz="2600" i="1" baseline="-2500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US" sz="2600" i="1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∗ 100</m:t>
                                    </m:r>
                                  </m:num>
                                  <m:den>
                                    <m:r>
                                      <a:rPr lang="en-US" sz="2600" i="1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𝑆</m:t>
                                    </m:r>
                                    <m:r>
                                      <a:rPr lang="en-US" sz="2600" i="1" baseline="-2500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</m:e>
                            </m:d>
                          </m:num>
                          <m:den>
                            <m:r>
                              <a:rPr lang="en-US" sz="2600" i="1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100</m:t>
                            </m:r>
                          </m:den>
                        </m:f>
                      </m:e>
                    </m:d>
                    <m:r>
                      <a:rPr lang="en-US" sz="2600" b="0" i="0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en-US" sz="2600" b="0" i="0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Poisson</m:t>
                    </m:r>
                    <m:r>
                      <a:rPr lang="en-US" sz="2600" b="0" i="0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l-GR" sz="2600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  <m:r>
                      <a:rPr lang="en-US" sz="2600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2600" dirty="0">
                    <a:solidFill>
                      <a:schemeClr val="accent4"/>
                    </a:solidFill>
                    <a:latin typeface="Poppins" pitchFamily="2" charset="77"/>
                    <a:cs typeface="Poppins" pitchFamily="2" charset="77"/>
                  </a:rPr>
                  <a:t> </a:t>
                </a:r>
                <a:r>
                  <a:rPr lang="en-IN" sz="2600" dirty="0">
                    <a:latin typeface="Poppins" pitchFamily="2" charset="77"/>
                    <a:cs typeface="Poppins" pitchFamily="2" charset="77"/>
                  </a:rPr>
                  <a:t>[Eq. 1] where </a:t>
                </a:r>
                <a:r>
                  <a:rPr lang="en-IN" sz="2600" i="1" dirty="0">
                    <a:latin typeface="Poppins" pitchFamily="2" charset="77"/>
                    <a:cs typeface="Poppins" pitchFamily="2" charset="77"/>
                  </a:rPr>
                  <a:t>S</a:t>
                </a:r>
                <a:r>
                  <a:rPr lang="en-IN" sz="2600" i="1" baseline="-25000" dirty="0">
                    <a:latin typeface="Poppins" pitchFamily="2" charset="77"/>
                    <a:cs typeface="Poppins" pitchFamily="2" charset="77"/>
                  </a:rPr>
                  <a:t>c</a:t>
                </a:r>
                <a:r>
                  <a:rPr lang="en-IN" sz="2600" dirty="0">
                    <a:latin typeface="Poppins" pitchFamily="2" charset="77"/>
                    <a:cs typeface="Poppins" pitchFamily="2" charset="77"/>
                  </a:rPr>
                  <a:t> is total instances from class </a:t>
                </a:r>
                <a:r>
                  <a:rPr lang="en-IN" sz="2600" i="1" dirty="0">
                    <a:latin typeface="Poppins" pitchFamily="2" charset="77"/>
                    <a:cs typeface="Poppins" pitchFamily="2" charset="77"/>
                  </a:rPr>
                  <a:t>c</a:t>
                </a:r>
                <a:r>
                  <a:rPr lang="en-IN" sz="2600" dirty="0">
                    <a:latin typeface="Poppins" pitchFamily="2" charset="77"/>
                    <a:cs typeface="Poppins" pitchFamily="2" charset="77"/>
                  </a:rPr>
                  <a:t>, </a:t>
                </a:r>
                <a:r>
                  <a:rPr lang="en-IN" sz="2600" i="1" dirty="0">
                    <a:latin typeface="Poppins" pitchFamily="2" charset="77"/>
                    <a:cs typeface="Poppins" pitchFamily="2" charset="77"/>
                  </a:rPr>
                  <a:t>S</a:t>
                </a:r>
                <a:r>
                  <a:rPr lang="en-IN" sz="2600" i="1" baseline="-25000" dirty="0">
                    <a:latin typeface="Poppins" pitchFamily="2" charset="77"/>
                    <a:cs typeface="Poppins" pitchFamily="2" charset="77"/>
                  </a:rPr>
                  <a:t>n</a:t>
                </a:r>
                <a:r>
                  <a:rPr lang="en-IN" sz="2600" dirty="0">
                    <a:latin typeface="Poppins" pitchFamily="2" charset="77"/>
                    <a:cs typeface="Poppins" pitchFamily="2" charset="77"/>
                  </a:rPr>
                  <a:t> is total number of instances observed in stream.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IN" dirty="0">
                  <a:latin typeface="Poppins" pitchFamily="2" charset="77"/>
                  <a:cs typeface="Poppins" pitchFamily="2" charset="77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9CB1DF-8304-47EC-9B2D-4DF5805ECC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96" t="-840" r="-104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Graphic 6" descr="Forest scene">
            <a:extLst>
              <a:ext uri="{FF2B5EF4-FFF2-40B4-BE49-F238E27FC236}">
                <a16:creationId xmlns:a16="http://schemas.microsoft.com/office/drawing/2014/main" id="{66BDFE13-9965-4E05-8C16-CB0A840B35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83254" y="4918661"/>
            <a:ext cx="1526088" cy="152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669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4781A-0711-474E-B0D0-2271E3BD7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002060"/>
                </a:solidFill>
                <a:latin typeface="Poppins" pitchFamily="2" charset="77"/>
                <a:cs typeface="Poppins" pitchFamily="2" charset="77"/>
              </a:rPr>
              <a:t>ARF</a:t>
            </a:r>
            <a:r>
              <a:rPr lang="en-US" sz="3600" baseline="-25000" dirty="0">
                <a:solidFill>
                  <a:srgbClr val="002060"/>
                </a:solidFill>
                <a:latin typeface="Poppins" pitchFamily="2" charset="77"/>
                <a:cs typeface="Poppins" pitchFamily="2" charset="77"/>
              </a:rPr>
              <a:t>RE</a:t>
            </a:r>
            <a:r>
              <a:rPr lang="en-US" sz="3600" dirty="0">
                <a:solidFill>
                  <a:srgbClr val="002060"/>
                </a:solidFill>
                <a:latin typeface="Poppins" pitchFamily="2" charset="77"/>
                <a:cs typeface="Poppins" pitchFamily="2" charset="77"/>
              </a:rPr>
              <a:t> Algorithm </a:t>
            </a:r>
            <a:endParaRPr lang="en-IN" sz="3600" dirty="0">
              <a:solidFill>
                <a:srgbClr val="002060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B7082-6003-418B-B05A-0817ED2D4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0018" y="1825625"/>
            <a:ext cx="4203781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GB" sz="1600" dirty="0">
                <a:latin typeface="Poppins" pitchFamily="2" charset="77"/>
                <a:cs typeface="Poppins" pitchFamily="2" charset="77"/>
              </a:rPr>
              <a:t>ARF with resampling.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GB" sz="1600" dirty="0">
                <a:latin typeface="Poppins" pitchFamily="2" charset="77"/>
                <a:cs typeface="Poppins" pitchFamily="2" charset="77"/>
              </a:rPr>
              <a:t>Symbols: </a:t>
            </a:r>
            <a:r>
              <a:rPr lang="en-GB" sz="1600" i="1" dirty="0">
                <a:latin typeface="Poppins" pitchFamily="2" charset="77"/>
                <a:cs typeface="Poppins" pitchFamily="2" charset="77"/>
              </a:rPr>
              <a:t>m</a:t>
            </a:r>
            <a:r>
              <a:rPr lang="en-GB" sz="1600" dirty="0">
                <a:latin typeface="Poppins" pitchFamily="2" charset="77"/>
                <a:cs typeface="Poppins" pitchFamily="2" charset="77"/>
              </a:rPr>
              <a:t>: maximum features evaluated per split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GB" sz="1600" i="1" dirty="0">
                <a:latin typeface="Poppins" pitchFamily="2" charset="77"/>
                <a:cs typeface="Poppins" pitchFamily="2" charset="77"/>
              </a:rPr>
              <a:t>n</a:t>
            </a:r>
            <a:r>
              <a:rPr lang="en-GB" sz="1600" dirty="0">
                <a:latin typeface="Poppins" pitchFamily="2" charset="77"/>
                <a:cs typeface="Poppins" pitchFamily="2" charset="77"/>
              </a:rPr>
              <a:t>: total number of trees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GB" sz="1600" dirty="0" err="1">
                <a:latin typeface="Poppins" pitchFamily="2" charset="77"/>
                <a:cs typeface="Poppins" pitchFamily="2" charset="77"/>
              </a:rPr>
              <a:t>δ</a:t>
            </a:r>
            <a:r>
              <a:rPr lang="en-GB" sz="1600" i="1" baseline="-25000" dirty="0" err="1">
                <a:latin typeface="Poppins" pitchFamily="2" charset="77"/>
                <a:cs typeface="Poppins" pitchFamily="2" charset="77"/>
              </a:rPr>
              <a:t>w</a:t>
            </a:r>
            <a:r>
              <a:rPr lang="en-GB" sz="1600" dirty="0">
                <a:latin typeface="Poppins" pitchFamily="2" charset="77"/>
                <a:cs typeface="Poppins" pitchFamily="2" charset="77"/>
              </a:rPr>
              <a:t>: warning threshold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GB" sz="1600" dirty="0" err="1">
                <a:latin typeface="Poppins" pitchFamily="2" charset="77"/>
                <a:cs typeface="Poppins" pitchFamily="2" charset="77"/>
              </a:rPr>
              <a:t>δ</a:t>
            </a:r>
            <a:r>
              <a:rPr lang="en-GB" sz="1600" i="1" baseline="-25000" dirty="0" err="1">
                <a:latin typeface="Poppins" pitchFamily="2" charset="77"/>
                <a:cs typeface="Poppins" pitchFamily="2" charset="77"/>
              </a:rPr>
              <a:t>d</a:t>
            </a:r>
            <a:r>
              <a:rPr lang="en-GB" sz="1600" dirty="0">
                <a:latin typeface="Poppins" pitchFamily="2" charset="77"/>
                <a:cs typeface="Poppins" pitchFamily="2" charset="77"/>
              </a:rPr>
              <a:t>: drift threshold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GB" sz="1600" i="1" dirty="0">
                <a:latin typeface="Poppins" pitchFamily="2" charset="77"/>
                <a:cs typeface="Poppins" pitchFamily="2" charset="77"/>
              </a:rPr>
              <a:t>c(·)</a:t>
            </a:r>
            <a:r>
              <a:rPr lang="en-GB" sz="1600" dirty="0">
                <a:latin typeface="Poppins" pitchFamily="2" charset="77"/>
                <a:cs typeface="Poppins" pitchFamily="2" charset="77"/>
              </a:rPr>
              <a:t>: change detection method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GB" sz="1600" i="1" dirty="0">
                <a:latin typeface="Poppins" pitchFamily="2" charset="77"/>
                <a:cs typeface="Poppins" pitchFamily="2" charset="77"/>
              </a:rPr>
              <a:t>S</a:t>
            </a:r>
            <a:r>
              <a:rPr lang="en-GB" sz="1600" dirty="0">
                <a:latin typeface="Poppins" pitchFamily="2" charset="77"/>
                <a:cs typeface="Poppins" pitchFamily="2" charset="77"/>
              </a:rPr>
              <a:t>: Data stream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GB" sz="1600" i="1" dirty="0">
                <a:latin typeface="Poppins" pitchFamily="2" charset="77"/>
                <a:cs typeface="Poppins" pitchFamily="2" charset="77"/>
              </a:rPr>
              <a:t>B</a:t>
            </a:r>
            <a:r>
              <a:rPr lang="en-GB" sz="1600" dirty="0">
                <a:latin typeface="Poppins" pitchFamily="2" charset="77"/>
                <a:cs typeface="Poppins" pitchFamily="2" charset="77"/>
              </a:rPr>
              <a:t>: Set of background trees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GB" sz="1600" dirty="0">
                <a:latin typeface="Poppins" pitchFamily="2" charset="77"/>
                <a:cs typeface="Poppins" pitchFamily="2" charset="77"/>
              </a:rPr>
              <a:t>W(</a:t>
            </a:r>
            <a:r>
              <a:rPr lang="en-GB" sz="1600" i="1" dirty="0">
                <a:latin typeface="Poppins" pitchFamily="2" charset="77"/>
                <a:cs typeface="Poppins" pitchFamily="2" charset="77"/>
              </a:rPr>
              <a:t>t</a:t>
            </a:r>
            <a:r>
              <a:rPr lang="en-GB" sz="1600" dirty="0">
                <a:latin typeface="Poppins" pitchFamily="2" charset="77"/>
                <a:cs typeface="Poppins" pitchFamily="2" charset="77"/>
              </a:rPr>
              <a:t>): Tree </a:t>
            </a:r>
            <a:r>
              <a:rPr lang="en-GB" sz="1600" i="1" dirty="0">
                <a:latin typeface="Poppins" pitchFamily="2" charset="77"/>
                <a:cs typeface="Poppins" pitchFamily="2" charset="77"/>
              </a:rPr>
              <a:t>t</a:t>
            </a:r>
            <a:r>
              <a:rPr lang="en-GB" sz="1600" dirty="0">
                <a:latin typeface="Poppins" pitchFamily="2" charset="77"/>
                <a:cs typeface="Poppins" pitchFamily="2" charset="77"/>
              </a:rPr>
              <a:t> weight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GB" sz="1600" i="1" dirty="0">
                <a:latin typeface="Poppins" pitchFamily="2" charset="77"/>
                <a:cs typeface="Poppins" pitchFamily="2" charset="77"/>
              </a:rPr>
              <a:t>P(·)</a:t>
            </a:r>
            <a:r>
              <a:rPr lang="en-GB" sz="1600" dirty="0">
                <a:latin typeface="Poppins" pitchFamily="2" charset="77"/>
                <a:cs typeface="Poppins" pitchFamily="2" charset="77"/>
              </a:rPr>
              <a:t>: Learning performance estimation function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GB" sz="1600" dirty="0">
                <a:latin typeface="Poppins" pitchFamily="2" charset="77"/>
                <a:cs typeface="Poppins" pitchFamily="2" charset="77"/>
              </a:rPr>
              <a:t>S</a:t>
            </a:r>
            <a:r>
              <a:rPr lang="en-GB" sz="1600" i="1" baseline="-25000" dirty="0">
                <a:latin typeface="Poppins" pitchFamily="2" charset="77"/>
                <a:cs typeface="Poppins" pitchFamily="2" charset="77"/>
              </a:rPr>
              <a:t>n</a:t>
            </a:r>
            <a:r>
              <a:rPr lang="en-GB" sz="1600" dirty="0">
                <a:latin typeface="Poppins" pitchFamily="2" charset="77"/>
                <a:cs typeface="Poppins" pitchFamily="2" charset="77"/>
              </a:rPr>
              <a:t>: Current instance counter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GB" sz="1600" i="1" dirty="0">
                <a:latin typeface="Poppins" pitchFamily="2" charset="77"/>
                <a:cs typeface="Poppins" pitchFamily="2" charset="77"/>
              </a:rPr>
              <a:t>S</a:t>
            </a:r>
            <a:r>
              <a:rPr lang="en-GB" sz="1600" i="1" baseline="-25000" dirty="0">
                <a:latin typeface="Poppins" pitchFamily="2" charset="77"/>
                <a:cs typeface="Poppins" pitchFamily="2" charset="77"/>
              </a:rPr>
              <a:t>c</a:t>
            </a:r>
            <a:r>
              <a:rPr lang="en-GB" sz="1600" dirty="0">
                <a:latin typeface="Poppins" pitchFamily="2" charset="77"/>
                <a:cs typeface="Poppins" pitchFamily="2" charset="77"/>
              </a:rPr>
              <a:t>: Number of occurrences of class label c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GB" sz="1600" dirty="0" err="1">
                <a:latin typeface="Poppins" pitchFamily="2" charset="77"/>
                <a:cs typeface="Poppins" pitchFamily="2" charset="77"/>
              </a:rPr>
              <a:t>λ</a:t>
            </a:r>
            <a:r>
              <a:rPr lang="en-GB" sz="1600" dirty="0">
                <a:latin typeface="Poppins" pitchFamily="2" charset="77"/>
                <a:cs typeface="Poppins" pitchFamily="2" charset="77"/>
              </a:rPr>
              <a:t>: Expected value and variation of a Poisson distribution</a:t>
            </a:r>
          </a:p>
        </p:txBody>
      </p:sp>
      <p:pic>
        <p:nvPicPr>
          <p:cNvPr id="8" name="Picture 7" descr="A screenshot of text&#10;&#10;Description automatically generated">
            <a:extLst>
              <a:ext uri="{FF2B5EF4-FFF2-40B4-BE49-F238E27FC236}">
                <a16:creationId xmlns:a16="http://schemas.microsoft.com/office/drawing/2014/main" id="{ED225244-FD22-44DA-AAA9-80A1045317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560" y="1542645"/>
            <a:ext cx="4052423" cy="5045186"/>
          </a:xfrm>
          <a:prstGeom prst="rect">
            <a:avLst/>
          </a:prstGeom>
        </p:spPr>
      </p:pic>
      <p:pic>
        <p:nvPicPr>
          <p:cNvPr id="7" name="Graphic 6" descr="Programmer">
            <a:extLst>
              <a:ext uri="{FF2B5EF4-FFF2-40B4-BE49-F238E27FC236}">
                <a16:creationId xmlns:a16="http://schemas.microsoft.com/office/drawing/2014/main" id="{E5228097-EDC4-40AD-AE49-006F7E0AF9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49507" y="5425733"/>
            <a:ext cx="1105865" cy="1105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236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298E7-C9E1-4856-997C-6842143D2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002060"/>
                </a:solidFill>
                <a:latin typeface="Poppins" pitchFamily="2" charset="77"/>
                <a:cs typeface="Poppins" pitchFamily="2" charset="77"/>
              </a:rPr>
              <a:t>MOA &amp; scikit-</a:t>
            </a:r>
            <a:r>
              <a:rPr lang="en-US" sz="3600" dirty="0" err="1">
                <a:solidFill>
                  <a:srgbClr val="002060"/>
                </a:solidFill>
                <a:latin typeface="Poppins" pitchFamily="2" charset="77"/>
                <a:cs typeface="Poppins" pitchFamily="2" charset="77"/>
              </a:rPr>
              <a:t>multiflow</a:t>
            </a:r>
            <a:endParaRPr lang="en-IN" sz="3600" dirty="0">
              <a:solidFill>
                <a:srgbClr val="002060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23EA9-EF01-4B42-B834-162277563A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2600" b="1" dirty="0">
                <a:solidFill>
                  <a:schemeClr val="accent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Moa: Massive Online Analysis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Poppins" pitchFamily="2" charset="77"/>
                <a:cs typeface="Poppins" pitchFamily="2" charset="77"/>
              </a:rPr>
              <a:t>Java based ML tool for stream</a:t>
            </a:r>
          </a:p>
          <a:p>
            <a:pPr lvl="1">
              <a:lnSpc>
                <a:spcPct val="100000"/>
              </a:lnSpc>
            </a:pPr>
            <a:r>
              <a:rPr lang="en-GB" dirty="0">
                <a:latin typeface="Poppins" pitchFamily="2" charset="77"/>
                <a:cs typeface="Poppins" pitchFamily="2" charset="77"/>
              </a:rPr>
              <a:t>ML Algo: classification, regression, clustering, outlier detection, concept drift detection and recommender systems and tools for evaluation.</a:t>
            </a:r>
          </a:p>
          <a:p>
            <a:pPr lvl="1">
              <a:lnSpc>
                <a:spcPct val="100000"/>
              </a:lnSpc>
            </a:pPr>
            <a:r>
              <a:rPr lang="en-GB" dirty="0">
                <a:solidFill>
                  <a:srgbClr val="0070C0"/>
                </a:solidFill>
                <a:latin typeface="Poppins" pitchFamily="2" charset="77"/>
                <a:cs typeface="Poppins" pitchFamily="2" charset="77"/>
              </a:rPr>
              <a:t>Experiments in the paper were performed on MOA with ARF</a:t>
            </a:r>
            <a:r>
              <a:rPr lang="en-GB" baseline="-25000" dirty="0">
                <a:solidFill>
                  <a:srgbClr val="0070C0"/>
                </a:solidFill>
                <a:latin typeface="Poppins" pitchFamily="2" charset="77"/>
                <a:cs typeface="Poppins" pitchFamily="2" charset="77"/>
              </a:rPr>
              <a:t>RE</a:t>
            </a:r>
            <a:r>
              <a:rPr lang="en-GB" dirty="0">
                <a:solidFill>
                  <a:srgbClr val="0070C0"/>
                </a:solidFill>
                <a:latin typeface="Poppins" pitchFamily="2" charset="77"/>
                <a:cs typeface="Poppins" pitchFamily="2" charset="77"/>
              </a:rPr>
              <a:t> extension.</a:t>
            </a:r>
          </a:p>
          <a:p>
            <a:pPr>
              <a:lnSpc>
                <a:spcPct val="100000"/>
              </a:lnSpc>
            </a:pPr>
            <a:r>
              <a:rPr lang="en-GB" sz="2600" b="1" dirty="0">
                <a:solidFill>
                  <a:schemeClr val="accent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Scikit-</a:t>
            </a:r>
            <a:r>
              <a:rPr lang="en-GB" sz="2600" b="1" dirty="0" err="1">
                <a:solidFill>
                  <a:schemeClr val="accent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multiflow</a:t>
            </a:r>
            <a:endParaRPr lang="en-GB" sz="2600" b="1" dirty="0">
              <a:solidFill>
                <a:schemeClr val="accent2">
                  <a:lumMod val="75000"/>
                </a:schemeClr>
              </a:solidFill>
              <a:latin typeface="Poppins" pitchFamily="2" charset="77"/>
              <a:cs typeface="Poppins" pitchFamily="2" charset="77"/>
            </a:endParaRPr>
          </a:p>
          <a:p>
            <a:pPr lvl="1">
              <a:lnSpc>
                <a:spcPct val="100000"/>
              </a:lnSpc>
            </a:pPr>
            <a:r>
              <a:rPr lang="en-GB" dirty="0">
                <a:latin typeface="Poppins" pitchFamily="2" charset="77"/>
                <a:cs typeface="Poppins" pitchFamily="2" charset="77"/>
              </a:rPr>
              <a:t>Inspired by MOA</a:t>
            </a:r>
          </a:p>
          <a:p>
            <a:pPr lvl="1">
              <a:lnSpc>
                <a:spcPct val="100000"/>
              </a:lnSpc>
            </a:pPr>
            <a:r>
              <a:rPr lang="en-GB" dirty="0">
                <a:latin typeface="Poppins" pitchFamily="2" charset="77"/>
                <a:cs typeface="Poppins" pitchFamily="2" charset="77"/>
              </a:rPr>
              <a:t>Inspired by scikit-learn</a:t>
            </a:r>
          </a:p>
          <a:p>
            <a:pPr lvl="1">
              <a:lnSpc>
                <a:spcPct val="100000"/>
              </a:lnSpc>
            </a:pPr>
            <a:r>
              <a:rPr lang="en-GB" dirty="0">
                <a:latin typeface="Poppins" pitchFamily="2" charset="77"/>
                <a:cs typeface="Poppins" pitchFamily="2" charset="77"/>
              </a:rPr>
              <a:t>multi-output/multi-label and stream data.</a:t>
            </a:r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0CF0664D-7904-4E28-9BA3-4C2B64703C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0904" y="1552074"/>
            <a:ext cx="1722896" cy="855996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1EB10BDB-9EBB-4FC9-B295-84FCB149B7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77300" y="4657975"/>
            <a:ext cx="2476500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363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3AE99-98AF-4305-B095-53FF5B5BB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002060"/>
                </a:solidFill>
                <a:latin typeface="Poppins" pitchFamily="2" charset="77"/>
                <a:cs typeface="Poppins" pitchFamily="2" charset="77"/>
              </a:rPr>
              <a:t>Datasets</a:t>
            </a:r>
            <a:endParaRPr lang="en-IN" sz="3600" dirty="0">
              <a:solidFill>
                <a:srgbClr val="002060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156463-8881-456E-8FA3-084F43695F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>
                <a:latin typeface="Poppins" pitchFamily="2" charset="77"/>
                <a:cs typeface="Poppins" pitchFamily="2" charset="77"/>
              </a:rPr>
              <a:t>Considering 7 data sets, 6 real and 1 synthetic.</a:t>
            </a:r>
          </a:p>
          <a:p>
            <a:pPr>
              <a:lnSpc>
                <a:spcPct val="120000"/>
              </a:lnSpc>
            </a:pPr>
            <a:r>
              <a:rPr lang="en-US" b="1" dirty="0">
                <a:latin typeface="Poppins" pitchFamily="2" charset="77"/>
                <a:cs typeface="Poppins" pitchFamily="2" charset="77"/>
              </a:rPr>
              <a:t>AIR: </a:t>
            </a:r>
            <a:r>
              <a:rPr lang="en-US" dirty="0">
                <a:latin typeface="Poppins" pitchFamily="2" charset="77"/>
                <a:cs typeface="Poppins" pitchFamily="2" charset="77"/>
              </a:rPr>
              <a:t>Airline dataset, task is to predict which flights are going to be delayed based on information on the scheduled departure.</a:t>
            </a:r>
          </a:p>
          <a:p>
            <a:pPr>
              <a:lnSpc>
                <a:spcPct val="120000"/>
              </a:lnSpc>
            </a:pPr>
            <a:r>
              <a:rPr lang="en-US" b="1" dirty="0">
                <a:latin typeface="Poppins" pitchFamily="2" charset="77"/>
                <a:cs typeface="Poppins" pitchFamily="2" charset="77"/>
              </a:rPr>
              <a:t>ELEC: </a:t>
            </a:r>
            <a:r>
              <a:rPr lang="en-US" dirty="0">
                <a:latin typeface="Poppins" pitchFamily="2" charset="77"/>
                <a:cs typeface="Poppins" pitchFamily="2" charset="77"/>
              </a:rPr>
              <a:t>Electricity dataset, task is to predict whether the electricity prices are going up or down relative to moving avg of last 24h.</a:t>
            </a:r>
          </a:p>
          <a:p>
            <a:pPr>
              <a:lnSpc>
                <a:spcPct val="120000"/>
              </a:lnSpc>
            </a:pPr>
            <a:r>
              <a:rPr lang="en-US" b="1" dirty="0">
                <a:latin typeface="Poppins" pitchFamily="2" charset="77"/>
                <a:cs typeface="Poppins" pitchFamily="2" charset="77"/>
              </a:rPr>
              <a:t>GMSC: </a:t>
            </a:r>
            <a:r>
              <a:rPr lang="en-US" dirty="0">
                <a:latin typeface="Poppins" pitchFamily="2" charset="77"/>
                <a:cs typeface="Poppins" pitchFamily="2" charset="77"/>
              </a:rPr>
              <a:t>Goal is to predict whether a loan should be allowed.</a:t>
            </a:r>
          </a:p>
          <a:p>
            <a:pPr>
              <a:lnSpc>
                <a:spcPct val="120000"/>
              </a:lnSpc>
            </a:pPr>
            <a:r>
              <a:rPr lang="en-US" b="1" dirty="0">
                <a:latin typeface="Poppins" pitchFamily="2" charset="77"/>
                <a:cs typeface="Poppins" pitchFamily="2" charset="77"/>
              </a:rPr>
              <a:t>COVTYPE: </a:t>
            </a:r>
            <a:r>
              <a:rPr lang="en-US" dirty="0">
                <a:latin typeface="Poppins" pitchFamily="2" charset="77"/>
                <a:cs typeface="Poppins" pitchFamily="2" charset="77"/>
              </a:rPr>
              <a:t>A forest cover type for 30X30 m cell, where each cover types represented by one of the seven classes</a:t>
            </a:r>
          </a:p>
          <a:p>
            <a:pPr>
              <a:lnSpc>
                <a:spcPct val="120000"/>
              </a:lnSpc>
            </a:pPr>
            <a:r>
              <a:rPr lang="en-US" b="1" dirty="0">
                <a:latin typeface="Poppins" pitchFamily="2" charset="77"/>
                <a:cs typeface="Poppins" pitchFamily="2" charset="77"/>
              </a:rPr>
              <a:t>PIMA: </a:t>
            </a:r>
            <a:r>
              <a:rPr lang="en-US" dirty="0">
                <a:latin typeface="Poppins" pitchFamily="2" charset="77"/>
                <a:cs typeface="Poppins" pitchFamily="2" charset="77"/>
              </a:rPr>
              <a:t>It is a by product of a longitudinal study of health in the Pima Indian population</a:t>
            </a:r>
          </a:p>
          <a:p>
            <a:pPr>
              <a:lnSpc>
                <a:spcPct val="120000"/>
              </a:lnSpc>
            </a:pPr>
            <a:r>
              <a:rPr lang="en-US" b="1" dirty="0">
                <a:latin typeface="Poppins" pitchFamily="2" charset="77"/>
                <a:cs typeface="Poppins" pitchFamily="2" charset="77"/>
              </a:rPr>
              <a:t>WEATHER: </a:t>
            </a:r>
            <a:r>
              <a:rPr lang="en-US" dirty="0">
                <a:latin typeface="Poppins" pitchFamily="2" charset="77"/>
                <a:cs typeface="Poppins" pitchFamily="2" charset="77"/>
              </a:rPr>
              <a:t>Weather dataset, which is not from the paper.</a:t>
            </a:r>
          </a:p>
          <a:p>
            <a:pPr>
              <a:lnSpc>
                <a:spcPct val="120000"/>
              </a:lnSpc>
            </a:pPr>
            <a:r>
              <a:rPr lang="en-US" b="1" dirty="0">
                <a:latin typeface="Poppins" pitchFamily="2" charset="77"/>
                <a:cs typeface="Poppins" pitchFamily="2" charset="77"/>
              </a:rPr>
              <a:t>SEA Generator: </a:t>
            </a:r>
            <a:r>
              <a:rPr lang="en-US" dirty="0">
                <a:latin typeface="Poppins" pitchFamily="2" charset="77"/>
                <a:cs typeface="Poppins" pitchFamily="2" charset="77"/>
              </a:rPr>
              <a:t>Produces data streams with three continuous features.</a:t>
            </a:r>
          </a:p>
        </p:txBody>
      </p:sp>
      <p:pic>
        <p:nvPicPr>
          <p:cNvPr id="7" name="Graphic 6" descr="Table">
            <a:extLst>
              <a:ext uri="{FF2B5EF4-FFF2-40B4-BE49-F238E27FC236}">
                <a16:creationId xmlns:a16="http://schemas.microsoft.com/office/drawing/2014/main" id="{546D30D9-F995-4A15-9F9D-A50B31E7CE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22831" y="4972885"/>
            <a:ext cx="1519990" cy="1519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145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2645</TotalTime>
  <Words>1960</Words>
  <Application>Microsoft Office PowerPoint</Application>
  <PresentationFormat>Widescreen</PresentationFormat>
  <Paragraphs>932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Poppins</vt:lpstr>
      <vt:lpstr>Office Theme</vt:lpstr>
      <vt:lpstr>Adaptive Random Forest with Resampling for Imbalanced data Streams  Data Mining Lab SS2020 22.07.2020</vt:lpstr>
      <vt:lpstr>Outline</vt:lpstr>
      <vt:lpstr>Introduction</vt:lpstr>
      <vt:lpstr>Problem Statement</vt:lpstr>
      <vt:lpstr>Class Imbalance</vt:lpstr>
      <vt:lpstr>Solution: Adaptive Random Forest with Resampling (ARFRE)</vt:lpstr>
      <vt:lpstr>ARFRE Algorithm </vt:lpstr>
      <vt:lpstr>MOA &amp; scikit-multiflow</vt:lpstr>
      <vt:lpstr>Datasets</vt:lpstr>
      <vt:lpstr>Performance Metrics</vt:lpstr>
      <vt:lpstr>Overall Result  GMSC, ELEC, AIR</vt:lpstr>
      <vt:lpstr>Overall Result  COVTYPE, SEA, PIMA</vt:lpstr>
      <vt:lpstr>Overall Result  comparing ARFRE FOR GMSC, ELEC, AIR, COVTYPE, SEA, PIMA</vt:lpstr>
      <vt:lpstr>Overall Result  WEATHER</vt:lpstr>
      <vt:lpstr>Overall Result  Different λ</vt:lpstr>
      <vt:lpstr>Overall Result  comparing g-mean and balanced-accuracy among different λ</vt:lpstr>
      <vt:lpstr>Overall Result  comparing g-mean among different λ</vt:lpstr>
      <vt:lpstr>Overall Result  comparing balanced accuracy among different λ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Adaptive Random Forest with Resampling for Imbalanced data Streams Data Mining Lab SS2020</dc:title>
  <dc:creator>Kush Varma</dc:creator>
  <cp:lastModifiedBy>Kush Varma</cp:lastModifiedBy>
  <cp:revision>54</cp:revision>
  <dcterms:created xsi:type="dcterms:W3CDTF">2020-06-07T22:10:03Z</dcterms:created>
  <dcterms:modified xsi:type="dcterms:W3CDTF">2020-07-22T10:11:49Z</dcterms:modified>
</cp:coreProperties>
</file>