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shvarma/scikit-multiflow" TargetMode="External"/><Relationship Id="rId2" Type="http://schemas.openxmlformats.org/officeDocument/2006/relationships/hyperlink" Target="https://github.com/kushvarma/dm_ar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A81D-7B7A-4F2A-A6ED-71410F386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122363"/>
            <a:ext cx="10561235" cy="2387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900" b="1" dirty="0">
                <a:solidFill>
                  <a:srgbClr val="66CCFF"/>
                </a:solidFill>
                <a:latin typeface="Lato Bold" panose="020F0802020204030203" pitchFamily="34" charset="0"/>
                <a:cs typeface="Mongolian Baiti" panose="03000500000000000000" pitchFamily="66" charset="0"/>
              </a:rPr>
              <a:t>Adaptive Random Forest with Resampling for Imbalanced data Streams</a:t>
            </a:r>
            <a:br>
              <a:rPr lang="en-US" sz="4900" b="1" dirty="0">
                <a:solidFill>
                  <a:srgbClr val="66CCFF"/>
                </a:solidFill>
                <a:latin typeface="Lato Bold" panose="020F0802020204030203" pitchFamily="34" charset="0"/>
                <a:cs typeface="Mongolian Baiti" panose="03000500000000000000" pitchFamily="66" charset="0"/>
              </a:rPr>
            </a:br>
            <a:br>
              <a:rPr lang="en-US" b="1" dirty="0">
                <a:latin typeface="Lato Light" panose="020F0302020204030203" pitchFamily="34" charset="0"/>
                <a:cs typeface="Mongolian Baiti" panose="03000500000000000000" pitchFamily="66" charset="0"/>
              </a:rPr>
            </a:br>
            <a:r>
              <a:rPr lang="en-US" sz="3100" dirty="0">
                <a:latin typeface="Lato Light" panose="020F0302020204030203" pitchFamily="34" charset="0"/>
                <a:cs typeface="Mongolian Baiti" panose="03000500000000000000" pitchFamily="66" charset="0"/>
              </a:rPr>
              <a:t>Data Mining Lab SS2020</a:t>
            </a:r>
            <a:endParaRPr lang="en-IN" dirty="0">
              <a:latin typeface="Lato Light" panose="020F0302020204030203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E9D49-1536-4831-AD8A-27E217F2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72"/>
            <a:ext cx="9144000" cy="933628"/>
          </a:xfrm>
        </p:spPr>
        <p:txBody>
          <a:bodyPr/>
          <a:lstStyle/>
          <a:p>
            <a:r>
              <a:rPr lang="en-US" b="1" dirty="0" err="1">
                <a:latin typeface="Lato Light" panose="020F0302020204030203" pitchFamily="34" charset="0"/>
                <a:cs typeface="Aparajita" panose="020B0502040204020203" pitchFamily="18" charset="0"/>
              </a:rPr>
              <a:t>Jishnu</a:t>
            </a:r>
            <a:r>
              <a:rPr lang="en-US" b="1" dirty="0">
                <a:latin typeface="Lato Light" panose="020F0302020204030203" pitchFamily="34" charset="0"/>
                <a:cs typeface="Aparajita" panose="020B0502040204020203" pitchFamily="18" charset="0"/>
              </a:rPr>
              <a:t> Seshadri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ato Light" panose="020F0302020204030203" pitchFamily="34" charset="0"/>
                <a:cs typeface="Aparajita" panose="020B0502040204020203" pitchFamily="18" charset="0"/>
              </a:rPr>
              <a:t>(j.raghavan.seshadri@stud.uni-hannover.de)</a:t>
            </a:r>
          </a:p>
          <a:p>
            <a:r>
              <a:rPr lang="en-US" b="1" dirty="0">
                <a:latin typeface="Lato Light" panose="020F0302020204030203" pitchFamily="34" charset="0"/>
                <a:cs typeface="Aparajita" panose="020B0502040204020203" pitchFamily="18" charset="0"/>
              </a:rPr>
              <a:t>Kush Varma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ato Light" panose="020F0302020204030203" pitchFamily="34" charset="0"/>
                <a:cs typeface="Aparajita" panose="020B0502040204020203" pitchFamily="18" charset="0"/>
              </a:rPr>
              <a:t>(kush.varma@stud.uni-hannover.de)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73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FFFF-1F2F-4306-98F1-BCA68A7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03C8-7C9B-4656-93AF-9F0E9A78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Prequential evaluation(PE) with the recall</a:t>
            </a:r>
          </a:p>
          <a:p>
            <a:pPr lvl="1"/>
            <a:r>
              <a:rPr lang="en-US" dirty="0"/>
              <a:t>test-then-train approach.</a:t>
            </a:r>
          </a:p>
          <a:p>
            <a:pPr lvl="1"/>
            <a:r>
              <a:rPr lang="en-US" dirty="0"/>
              <a:t>best for estimating error on data streams.</a:t>
            </a:r>
          </a:p>
          <a:p>
            <a:pPr lvl="1"/>
            <a:r>
              <a:rPr lang="en-US" dirty="0"/>
              <a:t>Faster response for detecting drifts</a:t>
            </a:r>
          </a:p>
          <a:p>
            <a:r>
              <a:rPr lang="en-US" dirty="0"/>
              <a:t>Recall is best metric to access performance when dealing with imbalanced dataset.</a:t>
            </a:r>
          </a:p>
          <a:p>
            <a:r>
              <a:rPr lang="en-US" dirty="0"/>
              <a:t>Macro Avg of Recall, CPU time to train and update the model.</a:t>
            </a:r>
          </a:p>
          <a:p>
            <a:r>
              <a:rPr lang="en-US" dirty="0"/>
              <a:t>Testing ARF</a:t>
            </a:r>
            <a:r>
              <a:rPr lang="en-US" baseline="-25000" dirty="0"/>
              <a:t>RE</a:t>
            </a:r>
            <a:r>
              <a:rPr lang="en-US" dirty="0"/>
              <a:t> with ARF also with state-of-the-art ensembles classifier like: Leveraging bagging, online bagging </a:t>
            </a:r>
            <a:r>
              <a:rPr lang="en-US" dirty="0" err="1"/>
              <a:t>learnNSE</a:t>
            </a:r>
            <a:r>
              <a:rPr lang="en-US" dirty="0"/>
              <a:t> and Online accuracy update ensemble.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98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540-5FC0-4C76-B5BB-A04D033F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E8A5-4BAE-4002-A6E5-537FDC84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Performed evaluate prequential of ARF</a:t>
            </a:r>
            <a:r>
              <a:rPr lang="en-US" baseline="-25000" dirty="0"/>
              <a:t>RE</a:t>
            </a:r>
            <a:r>
              <a:rPr lang="en-US" dirty="0"/>
              <a:t>, ARF, LB, OZA, L. NSE &amp; OAUE using MOA with following data set:</a:t>
            </a:r>
          </a:p>
          <a:p>
            <a:pPr lvl="1"/>
            <a:r>
              <a:rPr lang="en-US" dirty="0"/>
              <a:t>AIR</a:t>
            </a:r>
          </a:p>
          <a:p>
            <a:pPr lvl="1"/>
            <a:r>
              <a:rPr lang="en-US" dirty="0"/>
              <a:t>GMSC</a:t>
            </a:r>
          </a:p>
          <a:p>
            <a:pPr lvl="1"/>
            <a:r>
              <a:rPr lang="en-US" dirty="0"/>
              <a:t>ELEC</a:t>
            </a:r>
          </a:p>
          <a:p>
            <a:pPr lvl="1"/>
            <a:r>
              <a:rPr lang="en-US" dirty="0"/>
              <a:t>COVTYPE</a:t>
            </a:r>
          </a:p>
          <a:p>
            <a:pPr lvl="1"/>
            <a:r>
              <a:rPr lang="en-US" dirty="0"/>
              <a:t>SEA</a:t>
            </a:r>
            <a:endParaRPr lang="en-IN" dirty="0"/>
          </a:p>
          <a:p>
            <a:r>
              <a:rPr lang="en-IN" dirty="0"/>
              <a:t>Started porting the code from Java to python. More here: (</a:t>
            </a:r>
            <a:r>
              <a:rPr lang="en-IN" dirty="0">
                <a:hlinkClick r:id="rId2"/>
              </a:rPr>
              <a:t>https://github.com/kushvarma/dm_arf</a:t>
            </a:r>
            <a:r>
              <a:rPr lang="en-IN" dirty="0"/>
              <a:t> &amp; </a:t>
            </a:r>
            <a:r>
              <a:rPr lang="en-IN" dirty="0">
                <a:hlinkClick r:id="rId3"/>
              </a:rPr>
              <a:t>https://github.com/kushvarma/scikit-multiflow</a:t>
            </a:r>
            <a:r>
              <a:rPr lang="en-I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509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8A7E-F88D-46F3-A323-2780D63D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B5B4-618C-4CE1-ADFB-CFE015EF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Porting the code of ARF</a:t>
            </a:r>
            <a:r>
              <a:rPr lang="en-US" baseline="-25000" dirty="0"/>
              <a:t>RE</a:t>
            </a:r>
            <a:r>
              <a:rPr lang="en-US" dirty="0"/>
              <a:t> from MOA (Java) to scikit-</a:t>
            </a:r>
            <a:r>
              <a:rPr lang="en-US" dirty="0" err="1"/>
              <a:t>multiflow</a:t>
            </a:r>
            <a:r>
              <a:rPr lang="en-US" dirty="0"/>
              <a:t>(Python)</a:t>
            </a:r>
          </a:p>
          <a:p>
            <a:r>
              <a:rPr lang="en-US" dirty="0"/>
              <a:t>Performing Prequential evaluation using scikit-</a:t>
            </a:r>
            <a:r>
              <a:rPr lang="en-US" dirty="0" err="1"/>
              <a:t>multiflow</a:t>
            </a:r>
            <a:r>
              <a:rPr lang="en-US" dirty="0"/>
              <a:t>.</a:t>
            </a:r>
          </a:p>
          <a:p>
            <a:r>
              <a:rPr lang="en-US" dirty="0"/>
              <a:t>Comparing with state-of-the-art ensembles.</a:t>
            </a:r>
          </a:p>
          <a:p>
            <a:r>
              <a:rPr lang="en-US" dirty="0"/>
              <a:t>Perform experiment with more datasets in both MOA and scikit-</a:t>
            </a:r>
            <a:r>
              <a:rPr lang="en-US" dirty="0" err="1"/>
              <a:t>multiflow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19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720B-D2AC-432E-9E68-D6C8E412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17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1A83-275D-46B7-A5FF-EFEDC4D3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D59C-B70D-4ACF-A299-CDA86D9B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Class Imbalance</a:t>
            </a:r>
          </a:p>
          <a:p>
            <a:r>
              <a:rPr lang="en-US" dirty="0"/>
              <a:t>Solution: Adaptive Random Forest with Resampling</a:t>
            </a:r>
          </a:p>
          <a:p>
            <a:r>
              <a:rPr lang="en-IN" dirty="0"/>
              <a:t>Moa &amp; scikit-</a:t>
            </a:r>
            <a:r>
              <a:rPr lang="en-IN" dirty="0" err="1"/>
              <a:t>multiflow</a:t>
            </a:r>
            <a:endParaRPr lang="en-IN" dirty="0"/>
          </a:p>
          <a:p>
            <a:r>
              <a:rPr lang="en-IN" dirty="0"/>
              <a:t>ARF_RE in Python</a:t>
            </a:r>
          </a:p>
          <a:p>
            <a:r>
              <a:rPr lang="en-IN" dirty="0"/>
              <a:t>Pseudo Code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Performance Metrics</a:t>
            </a:r>
          </a:p>
          <a:p>
            <a:r>
              <a:rPr lang="en-IN" dirty="0"/>
              <a:t>Current Status</a:t>
            </a:r>
          </a:p>
          <a:p>
            <a:r>
              <a:rPr lang="en-IN" dirty="0"/>
              <a:t>Next Steps</a:t>
            </a:r>
          </a:p>
          <a:p>
            <a:endParaRPr lang="en-IN" dirty="0">
              <a:latin typeface="Lato Light" panose="020F03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81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1CB-373A-4F12-A37B-3FB47087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9B6E-B6A9-4677-98E0-9F20DA8C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volume of continuous Real time </a:t>
            </a:r>
            <a:r>
              <a:rPr lang="en-US" i="1" dirty="0"/>
              <a:t>Streams</a:t>
            </a:r>
          </a:p>
          <a:p>
            <a:r>
              <a:rPr lang="en-US" dirty="0"/>
              <a:t>Traditional ML algorithm works in batch with fixed data set</a:t>
            </a:r>
          </a:p>
          <a:p>
            <a:r>
              <a:rPr lang="en-IN" dirty="0"/>
              <a:t>Traditional algorithm can not be applied for streams</a:t>
            </a:r>
          </a:p>
          <a:p>
            <a:r>
              <a:rPr lang="en-IN" dirty="0"/>
              <a:t>Algorithms which solves these issue</a:t>
            </a:r>
          </a:p>
          <a:p>
            <a:pPr lvl="1"/>
            <a:r>
              <a:rPr lang="en-IN" dirty="0"/>
              <a:t>Online Bagging</a:t>
            </a:r>
          </a:p>
          <a:p>
            <a:pPr lvl="1"/>
            <a:r>
              <a:rPr lang="en-IN" dirty="0"/>
              <a:t>Adaptive Random Forest</a:t>
            </a:r>
          </a:p>
          <a:p>
            <a:r>
              <a:rPr lang="en-IN" dirty="0"/>
              <a:t>Imbalance datasets</a:t>
            </a:r>
          </a:p>
          <a:p>
            <a:r>
              <a:rPr lang="en-IN" dirty="0"/>
              <a:t>Imbalance datasets in streams</a:t>
            </a:r>
          </a:p>
          <a:p>
            <a:r>
              <a:rPr lang="en-IN" dirty="0"/>
              <a:t>ARF with Resampling</a:t>
            </a:r>
          </a:p>
        </p:txBody>
      </p:sp>
    </p:spTree>
    <p:extLst>
      <p:ext uri="{BB962C8B-B14F-4D97-AF65-F5344CB8AC3E}">
        <p14:creationId xmlns:p14="http://schemas.microsoft.com/office/powerpoint/2010/main" val="23499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48E3-2823-46F1-A784-539413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0018-7BE6-4944-A474-04D1EC5C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problem involving imbalanced data, in context to data streams</a:t>
            </a:r>
          </a:p>
          <a:p>
            <a:r>
              <a:rPr lang="en-US" dirty="0"/>
              <a:t>Traditional classification algorithms focus on Representative instances, hence neglecting minority instances</a:t>
            </a:r>
          </a:p>
          <a:p>
            <a:r>
              <a:rPr lang="en-US" dirty="0"/>
              <a:t>In streams, problem become more evident, reducing observation of minority instances.</a:t>
            </a:r>
          </a:p>
          <a:p>
            <a:r>
              <a:rPr lang="en-US" dirty="0"/>
              <a:t>Delay in discovery of existing patterns</a:t>
            </a:r>
          </a:p>
          <a:p>
            <a:r>
              <a:rPr lang="en-US" dirty="0"/>
              <a:t>Also faces concept drifts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F2EC-7CB7-4755-89A7-E90F81F4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9BC0-448C-48BE-9307-0ABB6283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Imbalanced data is characterized by having more instances belonging to one class than others.</a:t>
            </a:r>
          </a:p>
          <a:p>
            <a:r>
              <a:rPr lang="en-US" dirty="0"/>
              <a:t>Minority class instances rarely occurs.</a:t>
            </a:r>
          </a:p>
          <a:p>
            <a:r>
              <a:rPr lang="en-US" dirty="0"/>
              <a:t>Rare, undiscovered or ignored classification.</a:t>
            </a:r>
          </a:p>
          <a:p>
            <a:r>
              <a:rPr lang="en-US" dirty="0"/>
              <a:t>How to deal with class imbalance?</a:t>
            </a:r>
          </a:p>
          <a:p>
            <a:pPr lvl="1"/>
            <a:r>
              <a:rPr lang="en-US" dirty="0"/>
              <a:t>Traditionally it can be solved using:</a:t>
            </a:r>
          </a:p>
          <a:p>
            <a:pPr lvl="2"/>
            <a:r>
              <a:rPr lang="en-US" dirty="0"/>
              <a:t>Sampling</a:t>
            </a:r>
          </a:p>
          <a:p>
            <a:pPr lvl="2"/>
            <a:r>
              <a:rPr lang="en-US" dirty="0"/>
              <a:t>Ensembles</a:t>
            </a:r>
          </a:p>
          <a:p>
            <a:pPr lvl="2"/>
            <a:r>
              <a:rPr lang="en-US" dirty="0"/>
              <a:t>Cost-sensitive methods</a:t>
            </a:r>
          </a:p>
          <a:p>
            <a:pPr lvl="2"/>
            <a:endParaRPr lang="en-US" dirty="0"/>
          </a:p>
          <a:p>
            <a:r>
              <a:rPr lang="en-US" dirty="0"/>
              <a:t>For streaming: Hybrid solution: ARF with Resampling: </a:t>
            </a:r>
            <a:r>
              <a:rPr lang="en-US" b="1" dirty="0"/>
              <a:t>ARF</a:t>
            </a:r>
            <a:r>
              <a:rPr lang="en-US" sz="2000" b="1" baseline="-25000" dirty="0"/>
              <a:t>RE</a:t>
            </a:r>
            <a:endParaRPr lang="en-IN" b="1" baseline="-25000" dirty="0"/>
          </a:p>
        </p:txBody>
      </p:sp>
    </p:spTree>
    <p:extLst>
      <p:ext uri="{BB962C8B-B14F-4D97-AF65-F5344CB8AC3E}">
        <p14:creationId xmlns:p14="http://schemas.microsoft.com/office/powerpoint/2010/main" val="4051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BF0-E551-4C11-AAF0-F06A1DA2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Adaptive Random Forest with Resampling (</a:t>
            </a:r>
            <a:r>
              <a:rPr lang="en-US" b="1" dirty="0"/>
              <a:t>ARF</a:t>
            </a:r>
            <a:r>
              <a:rPr lang="en-US" sz="3600" b="1" baseline="-25000" dirty="0"/>
              <a:t>RE</a:t>
            </a:r>
            <a:r>
              <a:rPr lang="en-US" sz="3600" b="1" dirty="0"/>
              <a:t>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Understanding ARF:</a:t>
                </a:r>
              </a:p>
              <a:p>
                <a:pPr lvl="1"/>
                <a:r>
                  <a:rPr lang="en-IN" dirty="0"/>
                  <a:t>ARF simulate sampling with reposition, instead of growing each tree sequentially on different subsets of data.</a:t>
                </a:r>
              </a:p>
              <a:p>
                <a:pPr lvl="1"/>
                <a:r>
                  <a:rPr lang="en-IN" dirty="0"/>
                  <a:t>In Online Bagging, instead of sampling with replacement, it gives weight according to Poisson (</a:t>
                </a:r>
                <a:r>
                  <a:rPr lang="el-GR" dirty="0"/>
                  <a:t>λ</a:t>
                </a:r>
                <a:r>
                  <a:rPr lang="en-US" dirty="0"/>
                  <a:t> = 1). ARF increased </a:t>
                </a:r>
                <a:r>
                  <a:rPr lang="el-GR" dirty="0"/>
                  <a:t>λ</a:t>
                </a:r>
                <a:r>
                  <a:rPr lang="en-US" dirty="0"/>
                  <a:t> to 6, so same instance can be used.</a:t>
                </a:r>
              </a:p>
              <a:p>
                <a:r>
                  <a:rPr lang="en-US" dirty="0"/>
                  <a:t>In ARF</a:t>
                </a:r>
                <a:r>
                  <a:rPr lang="en-US" baseline="-25000" dirty="0"/>
                  <a:t>RE </a:t>
                </a:r>
                <a:r>
                  <a:rPr lang="en-US" dirty="0"/>
                  <a:t>combines weights to the output of Poisson Distribution, changing the chances of an instance being used for training based on current class distribution.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∗ 100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Poisson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[Eq. 1] where Sc is total instances from class c, Sn is total number of instances observed in stream.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66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81A-0711-474E-B0D0-2271E3BD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ARF</a:t>
            </a:r>
            <a:r>
              <a:rPr lang="en-US" baseline="-25000"/>
              <a:t>RE</a:t>
            </a:r>
            <a:r>
              <a:rPr lang="en-US"/>
              <a:t>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7082-6003-418B-B05A-0817ED2D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018" y="1825625"/>
            <a:ext cx="420378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/>
              <a:t>ARF with resampling. </a:t>
            </a:r>
          </a:p>
          <a:p>
            <a:pPr marL="0" indent="0">
              <a:buNone/>
            </a:pPr>
            <a:r>
              <a:rPr lang="en-GB" sz="1600"/>
              <a:t>Symbols: </a:t>
            </a:r>
            <a:r>
              <a:rPr lang="en-GB" sz="1600" i="1"/>
              <a:t>m</a:t>
            </a:r>
            <a:r>
              <a:rPr lang="en-GB" sz="1600"/>
              <a:t>: maximum features evaluated per split</a:t>
            </a:r>
          </a:p>
          <a:p>
            <a:pPr marL="0" indent="0">
              <a:buNone/>
            </a:pPr>
            <a:r>
              <a:rPr lang="en-GB" sz="1600" i="1"/>
              <a:t>n</a:t>
            </a:r>
            <a:r>
              <a:rPr lang="en-GB" sz="1600"/>
              <a:t>: total number of trees</a:t>
            </a:r>
          </a:p>
          <a:p>
            <a:pPr marL="0" indent="0">
              <a:buNone/>
            </a:pPr>
            <a:r>
              <a:rPr lang="en-GB" sz="1600"/>
              <a:t>δ</a:t>
            </a:r>
            <a:r>
              <a:rPr lang="en-GB" sz="1600" i="1" baseline="-25000"/>
              <a:t>w</a:t>
            </a:r>
            <a:r>
              <a:rPr lang="en-GB" sz="1600"/>
              <a:t>: warning threshold </a:t>
            </a:r>
          </a:p>
          <a:p>
            <a:pPr marL="0" indent="0">
              <a:buNone/>
            </a:pPr>
            <a:r>
              <a:rPr lang="en-GB" sz="1600"/>
              <a:t>δ</a:t>
            </a:r>
            <a:r>
              <a:rPr lang="en-GB" sz="1600" i="1" baseline="-25000"/>
              <a:t>d</a:t>
            </a:r>
            <a:r>
              <a:rPr lang="en-GB" sz="1600"/>
              <a:t>: drift threshold</a:t>
            </a:r>
          </a:p>
          <a:p>
            <a:pPr marL="0" indent="0">
              <a:buNone/>
            </a:pPr>
            <a:r>
              <a:rPr lang="en-GB" sz="1600" i="1"/>
              <a:t>c(·)</a:t>
            </a:r>
            <a:r>
              <a:rPr lang="en-GB" sz="1600"/>
              <a:t>: change detection method</a:t>
            </a:r>
          </a:p>
          <a:p>
            <a:pPr marL="0" indent="0">
              <a:buNone/>
            </a:pPr>
            <a:r>
              <a:rPr lang="en-GB" sz="1600" i="1"/>
              <a:t>S</a:t>
            </a:r>
            <a:r>
              <a:rPr lang="en-GB" sz="1600"/>
              <a:t>: Data stream</a:t>
            </a:r>
          </a:p>
          <a:p>
            <a:pPr marL="0" indent="0">
              <a:buNone/>
            </a:pPr>
            <a:r>
              <a:rPr lang="en-GB" sz="1600" i="1"/>
              <a:t>B</a:t>
            </a:r>
            <a:r>
              <a:rPr lang="en-GB" sz="1600"/>
              <a:t>: Set of background trees</a:t>
            </a:r>
          </a:p>
          <a:p>
            <a:pPr marL="0" indent="0">
              <a:buNone/>
            </a:pPr>
            <a:r>
              <a:rPr lang="en-GB" sz="1600"/>
              <a:t>W(</a:t>
            </a:r>
            <a:r>
              <a:rPr lang="en-GB" sz="1600" i="1"/>
              <a:t>t</a:t>
            </a:r>
            <a:r>
              <a:rPr lang="en-GB" sz="1600"/>
              <a:t>): Tree </a:t>
            </a:r>
            <a:r>
              <a:rPr lang="en-GB" sz="1600" i="1"/>
              <a:t>t</a:t>
            </a:r>
            <a:r>
              <a:rPr lang="en-GB" sz="1600"/>
              <a:t> weight</a:t>
            </a:r>
          </a:p>
          <a:p>
            <a:pPr marL="0" indent="0">
              <a:buNone/>
            </a:pPr>
            <a:r>
              <a:rPr lang="en-GB" sz="1600" i="1"/>
              <a:t>P(·)</a:t>
            </a:r>
            <a:r>
              <a:rPr lang="en-GB" sz="1600"/>
              <a:t>: Learning performance estimation function </a:t>
            </a:r>
          </a:p>
          <a:p>
            <a:pPr marL="0" indent="0">
              <a:buNone/>
            </a:pPr>
            <a:r>
              <a:rPr lang="en-GB" sz="1600"/>
              <a:t>S</a:t>
            </a:r>
            <a:r>
              <a:rPr lang="en-GB" sz="1600" i="1" baseline="-25000"/>
              <a:t>n</a:t>
            </a:r>
            <a:r>
              <a:rPr lang="en-GB" sz="1600"/>
              <a:t>: Current instance counter</a:t>
            </a:r>
          </a:p>
          <a:p>
            <a:pPr marL="0" indent="0">
              <a:buNone/>
            </a:pPr>
            <a:r>
              <a:rPr lang="en-GB" sz="1600" i="1"/>
              <a:t>S</a:t>
            </a:r>
            <a:r>
              <a:rPr lang="en-GB" sz="1600" i="1" baseline="-25000"/>
              <a:t>c</a:t>
            </a:r>
            <a:r>
              <a:rPr lang="en-GB" sz="1600"/>
              <a:t>: Number of occurrences of class label c</a:t>
            </a:r>
          </a:p>
          <a:p>
            <a:pPr marL="0" indent="0">
              <a:buNone/>
            </a:pPr>
            <a:r>
              <a:rPr lang="en-GB" sz="1600"/>
              <a:t>λ: Expected value and variation of a Poisson distribution</a:t>
            </a:r>
          </a:p>
          <a:p>
            <a:endParaRPr lang="en-IN" sz="1600" dirty="0"/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ED225244-FD22-44DA-AAA9-80A10453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0" y="1542645"/>
            <a:ext cx="4052423" cy="50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8E7-C9E1-4856-997C-6842143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MOA &amp; scikit-</a:t>
            </a:r>
            <a:r>
              <a:rPr lang="en-US" dirty="0" err="1"/>
              <a:t>multiflow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EA9-EF01-4B42-B834-16227756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Moa: Massive Online Analysis</a:t>
            </a:r>
          </a:p>
          <a:p>
            <a:pPr lvl="1"/>
            <a:r>
              <a:rPr lang="en-US" dirty="0"/>
              <a:t>Java based ML tool for stream</a:t>
            </a:r>
          </a:p>
          <a:p>
            <a:pPr lvl="1"/>
            <a:r>
              <a:rPr lang="en-GB" dirty="0"/>
              <a:t>ML Algo: classification, regression, clustering, outlier detection, concept drift detection and recommender systems and tools for evaluation.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Experiments in the paper were performed on MOA with ARF</a:t>
            </a:r>
            <a:r>
              <a:rPr lang="en-GB" baseline="-25000" dirty="0">
                <a:solidFill>
                  <a:srgbClr val="0070C0"/>
                </a:solidFill>
              </a:rPr>
              <a:t>RE</a:t>
            </a:r>
            <a:r>
              <a:rPr lang="en-GB" dirty="0">
                <a:solidFill>
                  <a:srgbClr val="0070C0"/>
                </a:solidFill>
              </a:rPr>
              <a:t> extension.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Scikit-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multiflow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GB" dirty="0"/>
              <a:t>Inspired by MOA</a:t>
            </a:r>
          </a:p>
          <a:p>
            <a:pPr lvl="1"/>
            <a:r>
              <a:rPr lang="en-GB" dirty="0"/>
              <a:t>Inspired on scikit-learn</a:t>
            </a:r>
          </a:p>
          <a:p>
            <a:pPr lvl="1"/>
            <a:r>
              <a:rPr lang="en-GB" dirty="0"/>
              <a:t>multi-output/multi-label and stream data.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We are adding ARF</a:t>
            </a:r>
            <a:r>
              <a:rPr lang="en-GB" baseline="-25000" dirty="0">
                <a:solidFill>
                  <a:srgbClr val="0070C0"/>
                </a:solidFill>
              </a:rPr>
              <a:t>RE</a:t>
            </a:r>
            <a:r>
              <a:rPr lang="en-GB" dirty="0">
                <a:solidFill>
                  <a:srgbClr val="0070C0"/>
                </a:solidFill>
              </a:rPr>
              <a:t> in scikit-</a:t>
            </a:r>
            <a:r>
              <a:rPr lang="en-GB" dirty="0" err="1">
                <a:solidFill>
                  <a:srgbClr val="0070C0"/>
                </a:solidFill>
              </a:rPr>
              <a:t>multiflow</a:t>
            </a:r>
            <a:r>
              <a:rPr lang="en-GB" dirty="0">
                <a:solidFill>
                  <a:srgbClr val="0070C0"/>
                </a:solidFill>
              </a:rPr>
              <a:t>.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AE99-98AF-4305-B095-53FF5B5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6463-8881-456E-8FA3-084F4369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 we are considering 5 data sets, 4 real and 1 synthetic.</a:t>
            </a:r>
          </a:p>
          <a:p>
            <a:r>
              <a:rPr lang="en-US" b="1" dirty="0"/>
              <a:t>AIR: </a:t>
            </a:r>
            <a:r>
              <a:rPr lang="en-US" dirty="0"/>
              <a:t>Airline dataset, task is to predict which flights are going to be delayed based on information on the scheduled departure.</a:t>
            </a:r>
          </a:p>
          <a:p>
            <a:r>
              <a:rPr lang="en-US" b="1" dirty="0"/>
              <a:t>ELEC: </a:t>
            </a:r>
            <a:r>
              <a:rPr lang="en-US" dirty="0"/>
              <a:t>Electricity dataset, task is to predict whether the electricity prices are going up or down relative to moving avg of last 24h.</a:t>
            </a:r>
          </a:p>
          <a:p>
            <a:r>
              <a:rPr lang="en-US" b="1" dirty="0"/>
              <a:t>GMSC: </a:t>
            </a:r>
            <a:r>
              <a:rPr lang="en-US" dirty="0"/>
              <a:t>Goal is to predict whether a loan should be allowed.</a:t>
            </a:r>
          </a:p>
          <a:p>
            <a:r>
              <a:rPr lang="en-US" dirty="0"/>
              <a:t>COVTYPE: A forest cover type for 30X30 m cell, where each cover types represented by one of the seven classes</a:t>
            </a:r>
          </a:p>
          <a:p>
            <a:r>
              <a:rPr lang="en-US" dirty="0"/>
              <a:t>SEA Generator: Produces data streams with three continuous features.</a:t>
            </a:r>
          </a:p>
        </p:txBody>
      </p:sp>
    </p:spTree>
    <p:extLst>
      <p:ext uri="{BB962C8B-B14F-4D97-AF65-F5344CB8AC3E}">
        <p14:creationId xmlns:p14="http://schemas.microsoft.com/office/powerpoint/2010/main" val="213514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798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Lato Bold</vt:lpstr>
      <vt:lpstr>Lato Light</vt:lpstr>
      <vt:lpstr>Office Theme</vt:lpstr>
      <vt:lpstr>Adaptive Random Forest with Resampling for Imbalanced data Streams  Data Mining Lab SS2020</vt:lpstr>
      <vt:lpstr>Outline</vt:lpstr>
      <vt:lpstr>Introduction</vt:lpstr>
      <vt:lpstr>Problem Statement</vt:lpstr>
      <vt:lpstr>Class Imbalance</vt:lpstr>
      <vt:lpstr>Solution: Adaptive Random Forest with Resampling (ARFRE)</vt:lpstr>
      <vt:lpstr>ARFRE Algorithm </vt:lpstr>
      <vt:lpstr>MOA &amp; scikit-multiflow</vt:lpstr>
      <vt:lpstr>Datasets</vt:lpstr>
      <vt:lpstr>Performance Metrics</vt:lpstr>
      <vt:lpstr>Current Status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Random Forest with Resampling for Imbalanced data Streams Data Mining Lab SS2020</dc:title>
  <dc:creator>Kush Varma</dc:creator>
  <cp:lastModifiedBy>Kush Varma</cp:lastModifiedBy>
  <cp:revision>12</cp:revision>
  <dcterms:created xsi:type="dcterms:W3CDTF">2020-06-07T22:10:03Z</dcterms:created>
  <dcterms:modified xsi:type="dcterms:W3CDTF">2020-06-08T17:05:22Z</dcterms:modified>
</cp:coreProperties>
</file>