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1" r:id="rId17"/>
    <p:sldId id="275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0357-3FD3-4077-BAE3-A9B887E7DC9A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E225-E22D-4374-9436-8A0D9844C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8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shvarma/scikit-multiflow" TargetMode="External"/><Relationship Id="rId2" Type="http://schemas.openxmlformats.org/officeDocument/2006/relationships/hyperlink" Target="https://github.com/kushvarma/dm_ar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shvarma/scikit-multiflow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A81D-7B7A-4F2A-A6ED-71410F386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122363"/>
            <a:ext cx="10561235" cy="2387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900" b="1" dirty="0">
                <a:solidFill>
                  <a:srgbClr val="66CCFF"/>
                </a:solidFill>
                <a:latin typeface="Lato Bold" panose="020F0802020204030203" pitchFamily="34" charset="0"/>
                <a:cs typeface="Mongolian Baiti" panose="03000500000000000000" pitchFamily="66" charset="0"/>
              </a:rPr>
              <a:t>Adaptive Random Forest with Resampling for Imbalanced data Streams</a:t>
            </a:r>
            <a:br>
              <a:rPr lang="en-US" sz="4900" b="1" dirty="0">
                <a:solidFill>
                  <a:srgbClr val="66CCFF"/>
                </a:solidFill>
                <a:latin typeface="Lato Bold" panose="020F0802020204030203" pitchFamily="34" charset="0"/>
                <a:cs typeface="Mongolian Baiti" panose="03000500000000000000" pitchFamily="66" charset="0"/>
              </a:rPr>
            </a:br>
            <a:br>
              <a:rPr lang="en-US" b="1" dirty="0">
                <a:latin typeface="Lato Light" panose="020F0302020204030203" pitchFamily="34" charset="0"/>
                <a:cs typeface="Mongolian Baiti" panose="03000500000000000000" pitchFamily="66" charset="0"/>
              </a:rPr>
            </a:br>
            <a:r>
              <a:rPr lang="en-US" sz="3100" dirty="0">
                <a:latin typeface="Lato Light" panose="020F0302020204030203" pitchFamily="34" charset="0"/>
                <a:cs typeface="Mongolian Baiti" panose="03000500000000000000" pitchFamily="66" charset="0"/>
              </a:rPr>
              <a:t>Data Mining Lab SS2020 (Presentation I)</a:t>
            </a:r>
            <a:endParaRPr lang="en-IN" dirty="0">
              <a:latin typeface="Lato Light" panose="020F0302020204030203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E9D49-1536-4831-AD8A-27E217F2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72"/>
            <a:ext cx="9144000" cy="933628"/>
          </a:xfrm>
        </p:spPr>
        <p:txBody>
          <a:bodyPr/>
          <a:lstStyle/>
          <a:p>
            <a:r>
              <a:rPr lang="en-US" b="1" dirty="0">
                <a:latin typeface="Lato Light" panose="020F0302020204030203" pitchFamily="34" charset="0"/>
                <a:cs typeface="Aparajita" panose="020B0502040204020203" pitchFamily="18" charset="0"/>
              </a:rPr>
              <a:t>Kush Varma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ato Light" panose="020F0302020204030203" pitchFamily="34" charset="0"/>
                <a:cs typeface="Aparajita" panose="020B0502040204020203" pitchFamily="18" charset="0"/>
              </a:rPr>
              <a:t>(kush.varma@stud.uni-hannover.de)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73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FFFF-1F2F-4306-98F1-BCA68A7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03C8-7C9B-4656-93AF-9F0E9A78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Prequential evaluation(PE) with the recall</a:t>
            </a:r>
          </a:p>
          <a:p>
            <a:pPr lvl="1"/>
            <a:r>
              <a:rPr lang="en-US" dirty="0"/>
              <a:t>test-then-train approach.</a:t>
            </a:r>
          </a:p>
          <a:p>
            <a:pPr lvl="1"/>
            <a:r>
              <a:rPr lang="en-US" dirty="0"/>
              <a:t>best for estimating error on data streams.</a:t>
            </a:r>
          </a:p>
          <a:p>
            <a:pPr lvl="1"/>
            <a:r>
              <a:rPr lang="en-US" dirty="0"/>
              <a:t>Faster response for detecting drifts</a:t>
            </a:r>
          </a:p>
          <a:p>
            <a:r>
              <a:rPr lang="en-US" dirty="0"/>
              <a:t>Recall is best metric to access performance when dealing with imbalanced dataset.</a:t>
            </a:r>
          </a:p>
          <a:p>
            <a:r>
              <a:rPr lang="en-US" dirty="0"/>
              <a:t>Macro Avg of Recall, CPU time to train and update the model.</a:t>
            </a:r>
          </a:p>
          <a:p>
            <a:r>
              <a:rPr lang="en-US" dirty="0"/>
              <a:t>Testing ARF</a:t>
            </a:r>
            <a:r>
              <a:rPr lang="en-US" baseline="-25000" dirty="0"/>
              <a:t>RE</a:t>
            </a:r>
            <a:r>
              <a:rPr lang="en-US" dirty="0"/>
              <a:t> with ARF also with state-of-the-art ensembles classifier like: Leveraging bagging, online bagging </a:t>
            </a:r>
            <a:r>
              <a:rPr lang="en-US" dirty="0" err="1"/>
              <a:t>learnNSE</a:t>
            </a:r>
            <a:r>
              <a:rPr lang="en-US" dirty="0"/>
              <a:t> and Online accuracy update ensemble.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98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540-5FC0-4C76-B5BB-A04D033F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E8A5-4BAE-4002-A6E5-537FDC84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Performed evaluate prequential of ARF</a:t>
            </a:r>
            <a:r>
              <a:rPr lang="en-US" baseline="-25000" dirty="0"/>
              <a:t>RE</a:t>
            </a:r>
            <a:r>
              <a:rPr lang="en-US" dirty="0"/>
              <a:t>, ARF, LB, OZA, L. NSE &amp; OAUE using MOA with following data set:</a:t>
            </a:r>
          </a:p>
          <a:p>
            <a:pPr lvl="1"/>
            <a:r>
              <a:rPr lang="en-US" dirty="0"/>
              <a:t>AIR</a:t>
            </a:r>
          </a:p>
          <a:p>
            <a:pPr lvl="1"/>
            <a:r>
              <a:rPr lang="en-US" dirty="0"/>
              <a:t>GMSC</a:t>
            </a:r>
          </a:p>
          <a:p>
            <a:pPr lvl="1"/>
            <a:r>
              <a:rPr lang="en-US" dirty="0"/>
              <a:t>ELEC</a:t>
            </a:r>
          </a:p>
          <a:p>
            <a:pPr lvl="1"/>
            <a:r>
              <a:rPr lang="en-US" dirty="0"/>
              <a:t>COVTYPE</a:t>
            </a:r>
          </a:p>
          <a:p>
            <a:pPr lvl="1"/>
            <a:r>
              <a:rPr lang="en-US" dirty="0"/>
              <a:t>SEA</a:t>
            </a:r>
            <a:endParaRPr lang="en-IN" dirty="0"/>
          </a:p>
          <a:p>
            <a:r>
              <a:rPr lang="en-IN" dirty="0"/>
              <a:t>Started porting the code from Java to python. More here: (</a:t>
            </a:r>
            <a:r>
              <a:rPr lang="en-IN" dirty="0">
                <a:hlinkClick r:id="rId2"/>
              </a:rPr>
              <a:t>https://github.com/kushvarma/dm_arf</a:t>
            </a:r>
            <a:r>
              <a:rPr lang="en-IN" dirty="0"/>
              <a:t> &amp; </a:t>
            </a:r>
            <a:r>
              <a:rPr lang="en-IN" dirty="0">
                <a:hlinkClick r:id="rId3"/>
              </a:rPr>
              <a:t>https://github.com/kushvarma/scikit-multiflow</a:t>
            </a:r>
            <a:r>
              <a:rPr lang="en-I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509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8A7E-F88D-46F3-A323-2780D63D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B5B4-618C-4CE1-ADFB-CFE015EF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Porting the code of ARF</a:t>
            </a:r>
            <a:r>
              <a:rPr lang="en-US" baseline="-25000" dirty="0"/>
              <a:t>RE</a:t>
            </a:r>
            <a:r>
              <a:rPr lang="en-US" dirty="0"/>
              <a:t> from MOA (Java) to scikit-</a:t>
            </a:r>
            <a:r>
              <a:rPr lang="en-US" dirty="0" err="1"/>
              <a:t>multiflow</a:t>
            </a:r>
            <a:r>
              <a:rPr lang="en-US" dirty="0"/>
              <a:t>(Python)</a:t>
            </a:r>
          </a:p>
          <a:p>
            <a:r>
              <a:rPr lang="en-US" dirty="0"/>
              <a:t>Performing Prequential evaluation using scikit-</a:t>
            </a:r>
            <a:r>
              <a:rPr lang="en-US" dirty="0" err="1"/>
              <a:t>multiflow</a:t>
            </a:r>
            <a:r>
              <a:rPr lang="en-US" dirty="0"/>
              <a:t>.</a:t>
            </a:r>
          </a:p>
          <a:p>
            <a:r>
              <a:rPr lang="en-US" dirty="0"/>
              <a:t>Comparing with state-of-the-art ensembles.</a:t>
            </a:r>
          </a:p>
          <a:p>
            <a:r>
              <a:rPr lang="en-US" dirty="0"/>
              <a:t>Perform experiment with more datasets in both MOA and scikit-</a:t>
            </a:r>
            <a:r>
              <a:rPr lang="en-US" dirty="0" err="1"/>
              <a:t>multiflow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19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720B-D2AC-432E-9E68-D6C8E412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17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A81D-7B7A-4F2A-A6ED-71410F386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122363"/>
            <a:ext cx="10561235" cy="2387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900" b="1" dirty="0">
                <a:solidFill>
                  <a:srgbClr val="66CCFF"/>
                </a:solidFill>
                <a:latin typeface="Lato Bold" panose="020F0802020204030203" pitchFamily="34" charset="0"/>
                <a:cs typeface="Mongolian Baiti" panose="03000500000000000000" pitchFamily="66" charset="0"/>
              </a:rPr>
              <a:t>Adaptive Random Forest with Resampling for Imbalanced data Streams</a:t>
            </a:r>
            <a:br>
              <a:rPr lang="en-US" sz="4900" b="1" dirty="0">
                <a:solidFill>
                  <a:srgbClr val="66CCFF"/>
                </a:solidFill>
                <a:latin typeface="Lato Bold" panose="020F0802020204030203" pitchFamily="34" charset="0"/>
                <a:cs typeface="Mongolian Baiti" panose="03000500000000000000" pitchFamily="66" charset="0"/>
              </a:rPr>
            </a:br>
            <a:br>
              <a:rPr lang="en-US" b="1" dirty="0">
                <a:latin typeface="Lato Light" panose="020F0302020204030203" pitchFamily="34" charset="0"/>
                <a:cs typeface="Mongolian Baiti" panose="03000500000000000000" pitchFamily="66" charset="0"/>
              </a:rPr>
            </a:br>
            <a:r>
              <a:rPr lang="en-US" sz="3100" dirty="0">
                <a:latin typeface="Lato Light" panose="020F0302020204030203" pitchFamily="34" charset="0"/>
                <a:cs typeface="Mongolian Baiti" panose="03000500000000000000" pitchFamily="66" charset="0"/>
              </a:rPr>
              <a:t>Data Mining Lab SS2020 (Presentation II)</a:t>
            </a:r>
            <a:endParaRPr lang="en-IN" dirty="0">
              <a:latin typeface="Lato Light" panose="020F0302020204030203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E9D49-1536-4831-AD8A-27E217F28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172"/>
            <a:ext cx="9144000" cy="933628"/>
          </a:xfrm>
        </p:spPr>
        <p:txBody>
          <a:bodyPr/>
          <a:lstStyle/>
          <a:p>
            <a:r>
              <a:rPr lang="en-US" b="1" dirty="0">
                <a:latin typeface="Lato Light" panose="020F0302020204030203" pitchFamily="34" charset="0"/>
                <a:cs typeface="Aparajita" panose="020B0502040204020203" pitchFamily="18" charset="0"/>
              </a:rPr>
              <a:t>Kush Varma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ato Light" panose="020F0302020204030203" pitchFamily="34" charset="0"/>
                <a:cs typeface="Aparajita" panose="020B0502040204020203" pitchFamily="18" charset="0"/>
              </a:rPr>
              <a:t>(kush.varma@stud.uni-hannover.de)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17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1A83-275D-46B7-A5FF-EFEDC4D3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D59C-B70D-4ACF-A299-CDA86D9B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for PIMA and WEATHER dataset</a:t>
            </a:r>
          </a:p>
          <a:p>
            <a:r>
              <a:rPr lang="en-US" dirty="0"/>
              <a:t>Overall results</a:t>
            </a:r>
          </a:p>
          <a:p>
            <a:r>
              <a:rPr lang="en-US" dirty="0"/>
              <a:t>MOA to scikit-</a:t>
            </a:r>
            <a:r>
              <a:rPr lang="en-US" dirty="0" err="1"/>
              <a:t>multiflow</a:t>
            </a:r>
            <a:r>
              <a:rPr lang="en-US" dirty="0"/>
              <a:t> porting status</a:t>
            </a:r>
          </a:p>
          <a:p>
            <a:endParaRPr lang="en-IN" dirty="0"/>
          </a:p>
          <a:p>
            <a:endParaRPr lang="en-IN" dirty="0">
              <a:latin typeface="Lato Light" panose="020F03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49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861A-3D2D-4F7F-B1E7-667567AB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PIMA and WEATHER dataset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B1000D-1C4E-4E45-A4F6-6CEEBC8A5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989362"/>
              </p:ext>
            </p:extLst>
          </p:nvPr>
        </p:nvGraphicFramePr>
        <p:xfrm>
          <a:off x="2394444" y="2428504"/>
          <a:ext cx="6108699" cy="2888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217">
                  <a:extLst>
                    <a:ext uri="{9D8B030D-6E8A-4147-A177-3AD203B41FA5}">
                      <a16:colId xmlns:a16="http://schemas.microsoft.com/office/drawing/2014/main" val="2263595336"/>
                    </a:ext>
                  </a:extLst>
                </a:gridCol>
                <a:gridCol w="761604">
                  <a:extLst>
                    <a:ext uri="{9D8B030D-6E8A-4147-A177-3AD203B41FA5}">
                      <a16:colId xmlns:a16="http://schemas.microsoft.com/office/drawing/2014/main" val="668366893"/>
                    </a:ext>
                  </a:extLst>
                </a:gridCol>
                <a:gridCol w="786991">
                  <a:extLst>
                    <a:ext uri="{9D8B030D-6E8A-4147-A177-3AD203B41FA5}">
                      <a16:colId xmlns:a16="http://schemas.microsoft.com/office/drawing/2014/main" val="2268340128"/>
                    </a:ext>
                  </a:extLst>
                </a:gridCol>
                <a:gridCol w="1018646">
                  <a:extLst>
                    <a:ext uri="{9D8B030D-6E8A-4147-A177-3AD203B41FA5}">
                      <a16:colId xmlns:a16="http://schemas.microsoft.com/office/drawing/2014/main" val="161808818"/>
                    </a:ext>
                  </a:extLst>
                </a:gridCol>
                <a:gridCol w="609283">
                  <a:extLst>
                    <a:ext uri="{9D8B030D-6E8A-4147-A177-3AD203B41FA5}">
                      <a16:colId xmlns:a16="http://schemas.microsoft.com/office/drawing/2014/main" val="3061076955"/>
                    </a:ext>
                  </a:extLst>
                </a:gridCol>
                <a:gridCol w="609283">
                  <a:extLst>
                    <a:ext uri="{9D8B030D-6E8A-4147-A177-3AD203B41FA5}">
                      <a16:colId xmlns:a16="http://schemas.microsoft.com/office/drawing/2014/main" val="4266248411"/>
                    </a:ext>
                  </a:extLst>
                </a:gridCol>
                <a:gridCol w="609283">
                  <a:extLst>
                    <a:ext uri="{9D8B030D-6E8A-4147-A177-3AD203B41FA5}">
                      <a16:colId xmlns:a16="http://schemas.microsoft.com/office/drawing/2014/main" val="2115228006"/>
                    </a:ext>
                  </a:extLst>
                </a:gridCol>
                <a:gridCol w="977392">
                  <a:extLst>
                    <a:ext uri="{9D8B030D-6E8A-4147-A177-3AD203B41FA5}">
                      <a16:colId xmlns:a16="http://schemas.microsoft.com/office/drawing/2014/main" val="372387968"/>
                    </a:ext>
                  </a:extLst>
                </a:gridCol>
              </a:tblGrid>
              <a:tr h="2762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PIMA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Recal [0]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Recall[1]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CPU seconds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Recal [0]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Recall[1]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CPU seconds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5798301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ARF_RE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66.04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3063163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54.48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998293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 NSE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36.56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36.57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906177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53.73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071883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OZA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59.32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021965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OAUE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596193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0190875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WEATHER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Recal [0]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Recall[1]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CPU seconds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Recal [0]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Recall[1]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CPU seconds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667452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ARF_RE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56.46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85.46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1.65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82190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ARF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81.54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39.98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629315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 NSE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68.57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555254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73.34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175967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OZA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65.84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192136"/>
                  </a:ext>
                </a:extLst>
              </a:tr>
              <a:tr h="1866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OAUE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71.584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0.718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35607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09C6D1-4442-455B-B464-06E677E86FC5}"/>
              </a:ext>
            </a:extLst>
          </p:cNvPr>
          <p:cNvSpPr txBox="1"/>
          <p:nvPr/>
        </p:nvSpPr>
        <p:spPr>
          <a:xfrm>
            <a:off x="3141022" y="1787236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findings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254A-1BF8-4476-AFE7-15EDD388CAFA}"/>
              </a:ext>
            </a:extLst>
          </p:cNvPr>
          <p:cNvSpPr txBox="1"/>
          <p:nvPr/>
        </p:nvSpPr>
        <p:spPr>
          <a:xfrm>
            <a:off x="6305797" y="1814738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02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05CE-4FEA-481C-BCBC-23681164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Precision, Accuracy, Kappa, F1 and recall for WEATHER dataset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01B97-44FB-4B52-9135-95647B69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64135"/>
              </p:ext>
            </p:extLst>
          </p:nvPr>
        </p:nvGraphicFramePr>
        <p:xfrm>
          <a:off x="3004456" y="2736062"/>
          <a:ext cx="4589864" cy="2554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2905">
                  <a:extLst>
                    <a:ext uri="{9D8B030D-6E8A-4147-A177-3AD203B41FA5}">
                      <a16:colId xmlns:a16="http://schemas.microsoft.com/office/drawing/2014/main" val="3428092742"/>
                    </a:ext>
                  </a:extLst>
                </a:gridCol>
                <a:gridCol w="1376959">
                  <a:extLst>
                    <a:ext uri="{9D8B030D-6E8A-4147-A177-3AD203B41FA5}">
                      <a16:colId xmlns:a16="http://schemas.microsoft.com/office/drawing/2014/main" val="2688138439"/>
                    </a:ext>
                  </a:extLst>
                </a:gridCol>
              </a:tblGrid>
              <a:tr h="8938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Accuracy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967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956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Precision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86.97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549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Precision(class 0)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86.89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03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Precision(class 1)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53.06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31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5951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Recall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70.85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0086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Recall (class 0)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56.46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1652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Recall (class 1)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85.46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8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24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B23-1A35-4E05-A555-0566222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7334D3-47E7-4A85-B440-A960B2AA8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61103"/>
              </p:ext>
            </p:extLst>
          </p:nvPr>
        </p:nvGraphicFramePr>
        <p:xfrm>
          <a:off x="838200" y="2107447"/>
          <a:ext cx="5167885" cy="3867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79">
                  <a:extLst>
                    <a:ext uri="{9D8B030D-6E8A-4147-A177-3AD203B41FA5}">
                      <a16:colId xmlns:a16="http://schemas.microsoft.com/office/drawing/2014/main" val="2080552925"/>
                    </a:ext>
                  </a:extLst>
                </a:gridCol>
                <a:gridCol w="644978">
                  <a:extLst>
                    <a:ext uri="{9D8B030D-6E8A-4147-A177-3AD203B41FA5}">
                      <a16:colId xmlns:a16="http://schemas.microsoft.com/office/drawing/2014/main" val="1934833868"/>
                    </a:ext>
                  </a:extLst>
                </a:gridCol>
                <a:gridCol w="661102">
                  <a:extLst>
                    <a:ext uri="{9D8B030D-6E8A-4147-A177-3AD203B41FA5}">
                      <a16:colId xmlns:a16="http://schemas.microsoft.com/office/drawing/2014/main" val="553845752"/>
                    </a:ext>
                  </a:extLst>
                </a:gridCol>
                <a:gridCol w="862658">
                  <a:extLst>
                    <a:ext uri="{9D8B030D-6E8A-4147-A177-3AD203B41FA5}">
                      <a16:colId xmlns:a16="http://schemas.microsoft.com/office/drawing/2014/main" val="3828913292"/>
                    </a:ext>
                  </a:extLst>
                </a:gridCol>
                <a:gridCol w="515982">
                  <a:extLst>
                    <a:ext uri="{9D8B030D-6E8A-4147-A177-3AD203B41FA5}">
                      <a16:colId xmlns:a16="http://schemas.microsoft.com/office/drawing/2014/main" val="156449252"/>
                    </a:ext>
                  </a:extLst>
                </a:gridCol>
                <a:gridCol w="515982">
                  <a:extLst>
                    <a:ext uri="{9D8B030D-6E8A-4147-A177-3AD203B41FA5}">
                      <a16:colId xmlns:a16="http://schemas.microsoft.com/office/drawing/2014/main" val="2816240268"/>
                    </a:ext>
                  </a:extLst>
                </a:gridCol>
                <a:gridCol w="515982">
                  <a:extLst>
                    <a:ext uri="{9D8B030D-6E8A-4147-A177-3AD203B41FA5}">
                      <a16:colId xmlns:a16="http://schemas.microsoft.com/office/drawing/2014/main" val="3362171619"/>
                    </a:ext>
                  </a:extLst>
                </a:gridCol>
                <a:gridCol w="827722">
                  <a:extLst>
                    <a:ext uri="{9D8B030D-6E8A-4147-A177-3AD203B41FA5}">
                      <a16:colId xmlns:a16="http://schemas.microsoft.com/office/drawing/2014/main" val="517053961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GMSC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 [0]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Recall[1]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CPU seconds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 [0]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Recall[1]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CPU seconds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80502253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ARF_RE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89.13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90.05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56.37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14.51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04986140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ARF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99.13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18.75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99.27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12.66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49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45679598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 NSE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77.92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53.731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23.05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76.57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51.83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70.04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10278316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LB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99.23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18.75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99.47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10.38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84110652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OZA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99.67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99.66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5.59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60337848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OAUE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99.02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12.5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99.64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11.76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21499380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415661757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45729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ELEC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 [0]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Recall[1]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CPU seconds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 [0]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Recall[1]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CPU seconds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9461260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ARF_RE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94.86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89.86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4.55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86.81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91.44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9.54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65629036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ARF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95.93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90.43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64.12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85.41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92.13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11.08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93282434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 NSE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68.09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74.48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70.15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71.74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6.37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50289003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LB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93.36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85.67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92.74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13754844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OZA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87.36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88.74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76.7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86.64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88489754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OAUE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93.14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90.24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83.91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90.56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70273995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1232709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AIR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 [0]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Recall[1]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CPU seconds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 [0]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Recall[1]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CPU seconds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29195470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ARF_RE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55.28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65.48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67.93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56.05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396.76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60428590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ARF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65.33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61.93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2495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71.34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51.88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544.46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2940288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 NSE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56.49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59.1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67.94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55.4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985.42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222348950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LB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59.44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58.39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74.73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48.72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502.04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139875601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OZA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48.69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47.19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84.09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41.07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67.95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34386968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OAUE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67.41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62.17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192.3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81.37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50.27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295.78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b"/>
                </a:tc>
                <a:extLst>
                  <a:ext uri="{0D108BD9-81ED-4DB2-BD59-A6C34878D82A}">
                    <a16:rowId xmlns:a16="http://schemas.microsoft.com/office/drawing/2014/main" val="744562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D5A90F-8033-4F00-8794-549281D5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482"/>
              </p:ext>
            </p:extLst>
          </p:nvPr>
        </p:nvGraphicFramePr>
        <p:xfrm>
          <a:off x="6852739" y="1865706"/>
          <a:ext cx="4501061" cy="4351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65">
                  <a:extLst>
                    <a:ext uri="{9D8B030D-6E8A-4147-A177-3AD203B41FA5}">
                      <a16:colId xmlns:a16="http://schemas.microsoft.com/office/drawing/2014/main" val="2949742092"/>
                    </a:ext>
                  </a:extLst>
                </a:gridCol>
                <a:gridCol w="561171">
                  <a:extLst>
                    <a:ext uri="{9D8B030D-6E8A-4147-A177-3AD203B41FA5}">
                      <a16:colId xmlns:a16="http://schemas.microsoft.com/office/drawing/2014/main" val="1858519806"/>
                    </a:ext>
                  </a:extLst>
                </a:gridCol>
                <a:gridCol w="579877">
                  <a:extLst>
                    <a:ext uri="{9D8B030D-6E8A-4147-A177-3AD203B41FA5}">
                      <a16:colId xmlns:a16="http://schemas.microsoft.com/office/drawing/2014/main" val="3638305756"/>
                    </a:ext>
                  </a:extLst>
                </a:gridCol>
                <a:gridCol w="750567">
                  <a:extLst>
                    <a:ext uri="{9D8B030D-6E8A-4147-A177-3AD203B41FA5}">
                      <a16:colId xmlns:a16="http://schemas.microsoft.com/office/drawing/2014/main" val="2861939234"/>
                    </a:ext>
                  </a:extLst>
                </a:gridCol>
                <a:gridCol w="448937">
                  <a:extLst>
                    <a:ext uri="{9D8B030D-6E8A-4147-A177-3AD203B41FA5}">
                      <a16:colId xmlns:a16="http://schemas.microsoft.com/office/drawing/2014/main" val="3735669731"/>
                    </a:ext>
                  </a:extLst>
                </a:gridCol>
                <a:gridCol w="448937">
                  <a:extLst>
                    <a:ext uri="{9D8B030D-6E8A-4147-A177-3AD203B41FA5}">
                      <a16:colId xmlns:a16="http://schemas.microsoft.com/office/drawing/2014/main" val="1981661730"/>
                    </a:ext>
                  </a:extLst>
                </a:gridCol>
                <a:gridCol w="448937">
                  <a:extLst>
                    <a:ext uri="{9D8B030D-6E8A-4147-A177-3AD203B41FA5}">
                      <a16:colId xmlns:a16="http://schemas.microsoft.com/office/drawing/2014/main" val="1200326263"/>
                    </a:ext>
                  </a:extLst>
                </a:gridCol>
                <a:gridCol w="720170">
                  <a:extLst>
                    <a:ext uri="{9D8B030D-6E8A-4147-A177-3AD203B41FA5}">
                      <a16:colId xmlns:a16="http://schemas.microsoft.com/office/drawing/2014/main" val="1641873544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COVTYPE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 [2]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Recall[5]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CPU seconds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 [2]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Recall[4]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CPU seconds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8432692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ARF_RE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99.65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93.93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176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95.44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82.58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289.22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90589371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ARF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99.3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93.18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1894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96.72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78.12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448.18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91909365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 NSE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65.32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96.96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2281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71.18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30.73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4000.93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36430092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98.38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94.69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111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94.17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75.94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197.19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93798467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OZA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82.57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42.5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90.87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42.59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79.86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9839566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OAUE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96.88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93.939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92.46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76.52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163.56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65628250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6762280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SEA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 [0]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Recall[1]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CPU seconds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 [0]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Recall[1]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CPU seconds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18578995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ARF_RE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78.9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108.23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80.68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94.34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173.55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5584141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ARF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OOM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OOM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80.28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94.63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246.47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50623963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 NSE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71.38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93.27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588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72.91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93.22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1260.47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4440894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80.34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95.56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39.41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80.61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74.84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64446516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OZA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80.63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95.56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13.25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80.36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21.8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85347295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OAUE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95.25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26.7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80.57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46.65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66008973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8664052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PIMA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 [0]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Recall[1]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CPU seconds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 [0]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Recall[1]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CPU seconds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8069063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ARF_RE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79.6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61.94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66.04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26508610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ARF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87.2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49.25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1.09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87.6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54.48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07663764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 NSE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36.56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36.57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663580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83.6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53.73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83.6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53.73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77945944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OZA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78.2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59.32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0.015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78.2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59.33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0.14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76914982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OAUE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19.4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94.8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19.4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0.05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8626930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74606544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WEATHER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 [0]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Recall[1]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CPU seconds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 [0]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Recall[1]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CPU seconds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47255564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ARF_RE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56.46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85.46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1.65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2277171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ARF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81.54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8.3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</a:rPr>
                        <a:t>39.98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181209193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 NSE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65.93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68.57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5270064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LB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73.34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72.95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1.29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374309007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OZA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70.5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65.84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0.37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86731769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OAUE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74.13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71.584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</a:rPr>
                        <a:t>0.718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18" marR="7018" marT="7018" marB="0" anchor="b"/>
                </a:tc>
                <a:extLst>
                  <a:ext uri="{0D108BD9-81ED-4DB2-BD59-A6C34878D82A}">
                    <a16:rowId xmlns:a16="http://schemas.microsoft.com/office/drawing/2014/main" val="2801665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B2F6F3-64BF-45FB-A6EE-0E049FE5C7C1}"/>
              </a:ext>
            </a:extLst>
          </p:cNvPr>
          <p:cNvSpPr txBox="1"/>
          <p:nvPr/>
        </p:nvSpPr>
        <p:spPr>
          <a:xfrm>
            <a:off x="1395893" y="1593531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findings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F5D04-2EFA-431E-9B5A-213671A5B9B4}"/>
              </a:ext>
            </a:extLst>
          </p:cNvPr>
          <p:cNvSpPr txBox="1"/>
          <p:nvPr/>
        </p:nvSpPr>
        <p:spPr>
          <a:xfrm>
            <a:off x="7294669" y="1312588"/>
            <a:ext cx="2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findings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3AB70-7683-465B-971A-0AA00DB62A89}"/>
              </a:ext>
            </a:extLst>
          </p:cNvPr>
          <p:cNvSpPr txBox="1"/>
          <p:nvPr/>
        </p:nvSpPr>
        <p:spPr>
          <a:xfrm>
            <a:off x="4069401" y="1593531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findings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7F1B5-047F-41E2-B6B9-75EA9A91433C}"/>
              </a:ext>
            </a:extLst>
          </p:cNvPr>
          <p:cNvSpPr txBox="1"/>
          <p:nvPr/>
        </p:nvSpPr>
        <p:spPr>
          <a:xfrm>
            <a:off x="9636078" y="128907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913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0ED2-37BF-41F0-9B34-86A95AC2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MOA to scikit-</a:t>
            </a:r>
            <a:r>
              <a:rPr lang="en-US" dirty="0" err="1"/>
              <a:t>multiflow</a:t>
            </a:r>
            <a:r>
              <a:rPr lang="en-US" dirty="0"/>
              <a:t> porting status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9E6173-FA56-4310-BC84-5A736B8AF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0" y="1690688"/>
            <a:ext cx="5531723" cy="4631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5FAB5A-33E8-4E7B-9468-58CF15B94AB0}"/>
              </a:ext>
            </a:extLst>
          </p:cNvPr>
          <p:cNvSpPr txBox="1"/>
          <p:nvPr/>
        </p:nvSpPr>
        <p:spPr>
          <a:xfrm>
            <a:off x="6542415" y="2367171"/>
            <a:ext cx="5578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Consolas" panose="020B0609020204030204" pitchFamily="49" charset="0"/>
              </a:rPr>
              <a:t>class_label_index =</a:t>
            </a:r>
            <a:r>
              <a:rPr lang="en-IN" sz="900" dirty="0">
                <a:solidFill>
                  <a:srgbClr val="99CCFF"/>
                </a:solidFill>
                <a:latin typeface="Consolas" panose="020B0609020204030204" pitchFamily="49" charset="0"/>
              </a:rPr>
              <a:t> int</a:t>
            </a:r>
            <a:r>
              <a:rPr lang="en-IN" sz="900" dirty="0">
                <a:latin typeface="Consolas" panose="020B0609020204030204" pitchFamily="49" charset="0"/>
              </a:rPr>
              <a:t>(</a:t>
            </a:r>
            <a:r>
              <a:rPr lang="en-IN" sz="900" dirty="0">
                <a:solidFill>
                  <a:srgbClr val="C00000"/>
                </a:solidFill>
                <a:latin typeface="Consolas" panose="020B0609020204030204" pitchFamily="49" charset="0"/>
              </a:rPr>
              <a:t>self</a:t>
            </a:r>
            <a:r>
              <a:rPr lang="en-IN" sz="900" dirty="0">
                <a:latin typeface="Consolas" panose="020B0609020204030204" pitchFamily="49" charset="0"/>
              </a:rPr>
              <a:t>.class_value(</a:t>
            </a:r>
            <a:r>
              <a:rPr lang="en-IN" sz="900" dirty="0">
                <a:solidFill>
                  <a:srgbClr val="C00000"/>
                </a:solidFill>
                <a:latin typeface="Consolas" panose="020B0609020204030204" pitchFamily="49" charset="0"/>
              </a:rPr>
              <a:t>self</a:t>
            </a:r>
            <a:r>
              <a:rPr lang="en-IN" sz="900" dirty="0">
                <a:latin typeface="Consolas" panose="020B0609020204030204" pitchFamily="49" charset="0"/>
              </a:rPr>
              <a:t>, X))</a:t>
            </a:r>
          </a:p>
          <a:p>
            <a:r>
              <a:rPr lang="en-IN" sz="900" dirty="0">
                <a:latin typeface="Consolas" panose="020B0609020204030204" pitchFamily="49" charset="0"/>
              </a:rPr>
              <a:t>class_label_counter = </a:t>
            </a:r>
            <a:r>
              <a:rPr lang="en-IN" sz="900" dirty="0">
                <a:solidFill>
                  <a:srgbClr val="C00000"/>
                </a:solidFill>
                <a:latin typeface="Consolas" panose="020B0609020204030204" pitchFamily="49" charset="0"/>
              </a:rPr>
              <a:t>self</a:t>
            </a:r>
            <a:r>
              <a:rPr lang="en-IN" sz="900" dirty="0">
                <a:latin typeface="Consolas" panose="020B0609020204030204" pitchFamily="49" charset="0"/>
              </a:rPr>
              <a:t>.counter_array[class_label_index]</a:t>
            </a:r>
          </a:p>
          <a:p>
            <a:br>
              <a:rPr lang="en-IN" sz="900" dirty="0">
                <a:latin typeface="Consolas" panose="020B0609020204030204" pitchFamily="49" charset="0"/>
              </a:rPr>
            </a:br>
            <a:r>
              <a:rPr lang="en-IN" sz="900" dirty="0">
                <a:latin typeface="Consolas" panose="020B0609020204030204" pitchFamily="49" charset="0"/>
              </a:rPr>
              <a:t>if(class_label_counter </a:t>
            </a:r>
            <a:r>
              <a:rPr lang="en-IN" sz="900" dirty="0">
                <a:solidFill>
                  <a:srgbClr val="66CCFF"/>
                </a:solidFill>
                <a:latin typeface="Consolas" panose="020B0609020204030204" pitchFamily="49" charset="0"/>
              </a:rPr>
              <a:t>!=</a:t>
            </a:r>
            <a:r>
              <a:rPr lang="en-IN" sz="900" dirty="0">
                <a:latin typeface="Consolas" panose="020B0609020204030204" pitchFamily="49" charset="0"/>
              </a:rPr>
              <a:t> </a:t>
            </a:r>
            <a:r>
              <a:rPr lang="en-IN" sz="900" dirty="0">
                <a:solidFill>
                  <a:srgbClr val="FFC000"/>
                </a:solidFill>
                <a:latin typeface="Consolas" panose="020B0609020204030204" pitchFamily="49" charset="0"/>
              </a:rPr>
              <a:t>0</a:t>
            </a:r>
            <a:r>
              <a:rPr lang="en-IN" sz="900" dirty="0">
                <a:latin typeface="Consolas" panose="020B0609020204030204" pitchFamily="49" charset="0"/>
              </a:rPr>
              <a:t>):</a:t>
            </a:r>
          </a:p>
          <a:p>
            <a:r>
              <a:rPr lang="en-IN" sz="900" dirty="0">
                <a:latin typeface="Consolas" panose="020B0609020204030204" pitchFamily="49" charset="0"/>
              </a:rPr>
              <a:t>    sample_weight = (</a:t>
            </a:r>
            <a:r>
              <a:rPr lang="en-IN" sz="900" dirty="0">
                <a:solidFill>
                  <a:srgbClr val="FFC000"/>
                </a:solidFill>
                <a:latin typeface="Consolas" panose="020B0609020204030204" pitchFamily="49" charset="0"/>
              </a:rPr>
              <a:t>1.0</a:t>
            </a:r>
            <a:r>
              <a:rPr lang="en-IN" sz="900" dirty="0">
                <a:latin typeface="Consolas" panose="020B0609020204030204" pitchFamily="49" charset="0"/>
              </a:rPr>
              <a:t> </a:t>
            </a:r>
            <a:r>
              <a:rPr lang="en-IN" sz="900" dirty="0">
                <a:solidFill>
                  <a:srgbClr val="66CCFF"/>
                </a:solidFill>
                <a:latin typeface="Consolas" panose="020B0609020204030204" pitchFamily="49" charset="0"/>
              </a:rPr>
              <a:t>-</a:t>
            </a:r>
            <a:r>
              <a:rPr lang="en-IN" sz="900" dirty="0">
                <a:latin typeface="Consolas" panose="020B0609020204030204" pitchFamily="49" charset="0"/>
              </a:rPr>
              <a:t> class_label_counter </a:t>
            </a:r>
            <a:r>
              <a:rPr lang="en-IN" sz="900" dirty="0">
                <a:solidFill>
                  <a:srgbClr val="66CCFF"/>
                </a:solidFill>
                <a:latin typeface="Consolas" panose="020B0609020204030204" pitchFamily="49" charset="0"/>
              </a:rPr>
              <a:t>/</a:t>
            </a:r>
            <a:r>
              <a:rPr lang="en-IN" sz="900" dirty="0">
                <a:latin typeface="Consolas" panose="020B0609020204030204" pitchFamily="49" charset="0"/>
              </a:rPr>
              <a:t> instances_seen) </a:t>
            </a:r>
            <a:r>
              <a:rPr lang="en-IN" sz="900" dirty="0">
                <a:solidFill>
                  <a:srgbClr val="66CCFF"/>
                </a:solidFill>
                <a:latin typeface="Consolas" panose="020B0609020204030204" pitchFamily="49" charset="0"/>
              </a:rPr>
              <a:t>*</a:t>
            </a:r>
            <a:r>
              <a:rPr lang="en-IN" sz="900" dirty="0">
                <a:latin typeface="Consolas" panose="020B0609020204030204" pitchFamily="49" charset="0"/>
              </a:rPr>
              <a:t> sample_weight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65D19-A8C5-4DFC-9CCA-C324FAEAA8B2}"/>
              </a:ext>
            </a:extLst>
          </p:cNvPr>
          <p:cNvSpPr txBox="1"/>
          <p:nvPr/>
        </p:nvSpPr>
        <p:spPr>
          <a:xfrm>
            <a:off x="6542415" y="3768132"/>
            <a:ext cx="5425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Branch name: </a:t>
            </a:r>
            <a:r>
              <a:rPr lang="en-US" sz="1200" dirty="0" err="1">
                <a:latin typeface="Consolas" panose="020B0609020204030204" pitchFamily="49" charset="0"/>
              </a:rPr>
              <a:t>dm_arf</a:t>
            </a:r>
            <a:endParaRPr lang="en-US" sz="12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/>
              <a:t>Code: </a:t>
            </a:r>
            <a:r>
              <a:rPr lang="en-US" sz="1200" dirty="0">
                <a:latin typeface="Consolas" panose="020B0609020204030204" pitchFamily="49" charset="0"/>
                <a:hlinkClick r:id="rId3"/>
              </a:rPr>
              <a:t>https://github.com/kushvarma/scikit-multiflow.git</a:t>
            </a:r>
            <a:endParaRPr lang="en-US" sz="12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/>
              <a:t>File</a:t>
            </a:r>
            <a:r>
              <a:rPr lang="en-US" sz="1200" dirty="0">
                <a:latin typeface="Consolas" panose="020B0609020204030204" pitchFamily="49" charset="0"/>
              </a:rPr>
              <a:t>: src/skmultiflow/meta/adaptive_randon_forest_re.py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Need implementation for </a:t>
            </a:r>
            <a:r>
              <a:rPr lang="en-US" sz="1200" dirty="0" err="1">
                <a:latin typeface="Consolas" panose="020B0609020204030204" pitchFamily="49" charset="0"/>
              </a:rPr>
              <a:t>num_class</a:t>
            </a:r>
            <a:r>
              <a:rPr lang="en-US" sz="1200" dirty="0">
                <a:latin typeface="Consolas" panose="020B0609020204030204" pitchFamily="49" charset="0"/>
              </a:rPr>
              <a:t> and </a:t>
            </a:r>
            <a:r>
              <a:rPr lang="en-US" sz="1200" dirty="0" err="1">
                <a:latin typeface="Consolas" panose="020B0609020204030204" pitchFamily="49" charset="0"/>
              </a:rPr>
              <a:t>class_value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1A83-275D-46B7-A5FF-EFEDC4D3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D59C-B70D-4ACF-A299-CDA86D9B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Class Imbalance</a:t>
            </a:r>
          </a:p>
          <a:p>
            <a:r>
              <a:rPr lang="en-US" dirty="0"/>
              <a:t>Solution: Adaptive Random Forest with Resampling</a:t>
            </a:r>
          </a:p>
          <a:p>
            <a:r>
              <a:rPr lang="en-IN" dirty="0"/>
              <a:t>Moa &amp; scikit-</a:t>
            </a:r>
            <a:r>
              <a:rPr lang="en-IN" dirty="0" err="1"/>
              <a:t>multiflow</a:t>
            </a:r>
            <a:endParaRPr lang="en-IN" dirty="0"/>
          </a:p>
          <a:p>
            <a:r>
              <a:rPr lang="en-IN" dirty="0"/>
              <a:t>ARF_RE in Python</a:t>
            </a:r>
          </a:p>
          <a:p>
            <a:r>
              <a:rPr lang="en-IN" dirty="0"/>
              <a:t>Pseudo Code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Performance Metrics</a:t>
            </a:r>
          </a:p>
          <a:p>
            <a:r>
              <a:rPr lang="en-IN" dirty="0"/>
              <a:t>Current Status</a:t>
            </a:r>
          </a:p>
          <a:p>
            <a:r>
              <a:rPr lang="en-IN" dirty="0"/>
              <a:t>Next Steps</a:t>
            </a:r>
          </a:p>
          <a:p>
            <a:endParaRPr lang="en-IN" dirty="0">
              <a:latin typeface="Lato Light" panose="020F03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81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D5BE-6E7F-431D-A982-FB034197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33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1CB-373A-4F12-A37B-3FB47087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9B6E-B6A9-4677-98E0-9F20DA8C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volume of continuous Real time </a:t>
            </a:r>
            <a:r>
              <a:rPr lang="en-US" i="1" dirty="0"/>
              <a:t>Streams</a:t>
            </a:r>
          </a:p>
          <a:p>
            <a:r>
              <a:rPr lang="en-US" dirty="0"/>
              <a:t>Traditional ML algorithm works in batch with fixed data set</a:t>
            </a:r>
          </a:p>
          <a:p>
            <a:r>
              <a:rPr lang="en-IN" dirty="0"/>
              <a:t>Traditional algorithm can not be applied for streams</a:t>
            </a:r>
          </a:p>
          <a:p>
            <a:r>
              <a:rPr lang="en-IN" dirty="0"/>
              <a:t>Algorithms which solves these issue</a:t>
            </a:r>
          </a:p>
          <a:p>
            <a:pPr lvl="1"/>
            <a:r>
              <a:rPr lang="en-IN" dirty="0"/>
              <a:t>Online Bagging</a:t>
            </a:r>
          </a:p>
          <a:p>
            <a:pPr lvl="1"/>
            <a:r>
              <a:rPr lang="en-IN" dirty="0"/>
              <a:t>Adaptive Random Forest</a:t>
            </a:r>
          </a:p>
          <a:p>
            <a:r>
              <a:rPr lang="en-IN" dirty="0"/>
              <a:t>Imbalance datasets</a:t>
            </a:r>
          </a:p>
          <a:p>
            <a:r>
              <a:rPr lang="en-IN" dirty="0"/>
              <a:t>Imbalance datasets in streams</a:t>
            </a:r>
          </a:p>
          <a:p>
            <a:r>
              <a:rPr lang="en-IN" dirty="0"/>
              <a:t>ARF with Resampling</a:t>
            </a:r>
          </a:p>
        </p:txBody>
      </p:sp>
    </p:spTree>
    <p:extLst>
      <p:ext uri="{BB962C8B-B14F-4D97-AF65-F5344CB8AC3E}">
        <p14:creationId xmlns:p14="http://schemas.microsoft.com/office/powerpoint/2010/main" val="234995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48E3-2823-46F1-A784-5394133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0018-7BE6-4944-A474-04D1EC5C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problem involving imbalanced data, in context to data streams</a:t>
            </a:r>
          </a:p>
          <a:p>
            <a:r>
              <a:rPr lang="en-US" dirty="0"/>
              <a:t>Traditional classification algorithms focus on Representative instances, hence neglecting minority instances</a:t>
            </a:r>
          </a:p>
          <a:p>
            <a:r>
              <a:rPr lang="en-US" dirty="0"/>
              <a:t>In streams, problem become more evident, reducing observation of minority instances.</a:t>
            </a:r>
          </a:p>
          <a:p>
            <a:r>
              <a:rPr lang="en-US" dirty="0"/>
              <a:t>Delay in discovery of existing patterns</a:t>
            </a:r>
          </a:p>
          <a:p>
            <a:r>
              <a:rPr lang="en-US" dirty="0"/>
              <a:t>Also faces concept drifts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F2EC-7CB7-4755-89A7-E90F81F4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9BC0-448C-48BE-9307-0ABB6283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Imbalanced data is characterized by having more instances belonging to one class than others.</a:t>
            </a:r>
          </a:p>
          <a:p>
            <a:r>
              <a:rPr lang="en-US" dirty="0"/>
              <a:t>Minority class instances rarely occurs.</a:t>
            </a:r>
          </a:p>
          <a:p>
            <a:r>
              <a:rPr lang="en-US" dirty="0"/>
              <a:t>Rare, undiscovered or ignored classification.</a:t>
            </a:r>
          </a:p>
          <a:p>
            <a:r>
              <a:rPr lang="en-US" dirty="0"/>
              <a:t>How to deal with class imbalance?</a:t>
            </a:r>
          </a:p>
          <a:p>
            <a:pPr lvl="1"/>
            <a:r>
              <a:rPr lang="en-US" dirty="0"/>
              <a:t>Traditionally it can be solved using:</a:t>
            </a:r>
          </a:p>
          <a:p>
            <a:pPr lvl="2"/>
            <a:r>
              <a:rPr lang="en-US" dirty="0"/>
              <a:t>Sampling</a:t>
            </a:r>
          </a:p>
          <a:p>
            <a:pPr lvl="2"/>
            <a:r>
              <a:rPr lang="en-US" dirty="0"/>
              <a:t>Ensembles</a:t>
            </a:r>
          </a:p>
          <a:p>
            <a:pPr lvl="2"/>
            <a:r>
              <a:rPr lang="en-US" dirty="0"/>
              <a:t>Cost-sensitive methods</a:t>
            </a:r>
          </a:p>
          <a:p>
            <a:pPr lvl="2"/>
            <a:endParaRPr lang="en-US" dirty="0"/>
          </a:p>
          <a:p>
            <a:r>
              <a:rPr lang="en-US" dirty="0"/>
              <a:t>For streaming: Hybrid solution: ARF with Resampling: </a:t>
            </a:r>
            <a:r>
              <a:rPr lang="en-US" b="1" dirty="0"/>
              <a:t>ARF</a:t>
            </a:r>
            <a:r>
              <a:rPr lang="en-US" sz="2000" b="1" baseline="-25000" dirty="0"/>
              <a:t>RE</a:t>
            </a:r>
            <a:endParaRPr lang="en-IN" b="1" baseline="-25000" dirty="0"/>
          </a:p>
        </p:txBody>
      </p:sp>
    </p:spTree>
    <p:extLst>
      <p:ext uri="{BB962C8B-B14F-4D97-AF65-F5344CB8AC3E}">
        <p14:creationId xmlns:p14="http://schemas.microsoft.com/office/powerpoint/2010/main" val="4051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BF0-E551-4C11-AAF0-F06A1DA2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Adaptive Random Forest with Resampling (</a:t>
            </a:r>
            <a:r>
              <a:rPr lang="en-US" b="1" dirty="0"/>
              <a:t>ARF</a:t>
            </a:r>
            <a:r>
              <a:rPr lang="en-US" sz="3600" b="1" baseline="-25000" dirty="0"/>
              <a:t>RE</a:t>
            </a:r>
            <a:r>
              <a:rPr lang="en-US" sz="3600" b="1" dirty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Understanding ARF:</a:t>
                </a:r>
              </a:p>
              <a:p>
                <a:pPr lvl="1"/>
                <a:r>
                  <a:rPr lang="en-IN" dirty="0"/>
                  <a:t>ARF simulate sampling with reposition, instead of growing each tree sequentially on different subsets of data.</a:t>
                </a:r>
              </a:p>
              <a:p>
                <a:pPr lvl="1"/>
                <a:r>
                  <a:rPr lang="en-IN" dirty="0"/>
                  <a:t>In Online Bagging, instead of sampling with replacement, it gives weight according to Poisson (</a:t>
                </a:r>
                <a:r>
                  <a:rPr lang="el-GR" dirty="0"/>
                  <a:t>λ</a:t>
                </a:r>
                <a:r>
                  <a:rPr lang="en-US" dirty="0"/>
                  <a:t> = 1). ARF increased </a:t>
                </a:r>
                <a:r>
                  <a:rPr lang="el-GR" dirty="0"/>
                  <a:t>λ</a:t>
                </a:r>
                <a:r>
                  <a:rPr lang="en-US" dirty="0"/>
                  <a:t> to 6, so same instance can be used.</a:t>
                </a:r>
              </a:p>
              <a:p>
                <a:r>
                  <a:rPr lang="en-US" dirty="0"/>
                  <a:t>In ARF</a:t>
                </a:r>
                <a:r>
                  <a:rPr lang="en-US" baseline="-25000" dirty="0"/>
                  <a:t>RE </a:t>
                </a:r>
                <a:r>
                  <a:rPr lang="en-US" dirty="0"/>
                  <a:t>combines weights to the output of Poisson Distribution, changing the chances of an instance being used for training based on current class distribution.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100−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∗ 100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Poisson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[Eq. 1] where </a:t>
                </a:r>
                <a:r>
                  <a:rPr lang="en-IN" i="1" dirty="0"/>
                  <a:t>S</a:t>
                </a:r>
                <a:r>
                  <a:rPr lang="en-IN" i="1" baseline="-25000" dirty="0"/>
                  <a:t>c</a:t>
                </a:r>
                <a:r>
                  <a:rPr lang="en-IN" dirty="0"/>
                  <a:t> is total instances from class </a:t>
                </a:r>
                <a:r>
                  <a:rPr lang="en-IN" i="1" dirty="0"/>
                  <a:t>c</a:t>
                </a:r>
                <a:r>
                  <a:rPr lang="en-IN" dirty="0"/>
                  <a:t>, </a:t>
                </a:r>
                <a:r>
                  <a:rPr lang="en-IN" i="1" dirty="0"/>
                  <a:t>S</a:t>
                </a:r>
                <a:r>
                  <a:rPr lang="en-IN" i="1" baseline="-25000" dirty="0"/>
                  <a:t>n</a:t>
                </a:r>
                <a:r>
                  <a:rPr lang="en-IN" dirty="0"/>
                  <a:t> is total number of instances observed in stream.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CB1DF-8304-47EC-9B2D-4DF5805EC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66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781A-0711-474E-B0D0-2271E3BD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ARF</a:t>
            </a:r>
            <a:r>
              <a:rPr lang="en-US" baseline="-25000"/>
              <a:t>RE</a:t>
            </a:r>
            <a:r>
              <a:rPr lang="en-US"/>
              <a:t>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7082-6003-418B-B05A-0817ED2D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018" y="1825625"/>
            <a:ext cx="420378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/>
              <a:t>ARF with resampling. </a:t>
            </a:r>
          </a:p>
          <a:p>
            <a:pPr marL="0" indent="0">
              <a:buNone/>
            </a:pPr>
            <a:r>
              <a:rPr lang="en-GB" sz="1600"/>
              <a:t>Symbols: </a:t>
            </a:r>
            <a:r>
              <a:rPr lang="en-GB" sz="1600" i="1"/>
              <a:t>m</a:t>
            </a:r>
            <a:r>
              <a:rPr lang="en-GB" sz="1600"/>
              <a:t>: maximum features evaluated per split</a:t>
            </a:r>
          </a:p>
          <a:p>
            <a:pPr marL="0" indent="0">
              <a:buNone/>
            </a:pPr>
            <a:r>
              <a:rPr lang="en-GB" sz="1600" i="1"/>
              <a:t>n</a:t>
            </a:r>
            <a:r>
              <a:rPr lang="en-GB" sz="1600"/>
              <a:t>: total number of trees</a:t>
            </a:r>
          </a:p>
          <a:p>
            <a:pPr marL="0" indent="0">
              <a:buNone/>
            </a:pPr>
            <a:r>
              <a:rPr lang="en-GB" sz="1600"/>
              <a:t>δ</a:t>
            </a:r>
            <a:r>
              <a:rPr lang="en-GB" sz="1600" i="1" baseline="-25000"/>
              <a:t>w</a:t>
            </a:r>
            <a:r>
              <a:rPr lang="en-GB" sz="1600"/>
              <a:t>: warning threshold </a:t>
            </a:r>
          </a:p>
          <a:p>
            <a:pPr marL="0" indent="0">
              <a:buNone/>
            </a:pPr>
            <a:r>
              <a:rPr lang="en-GB" sz="1600"/>
              <a:t>δ</a:t>
            </a:r>
            <a:r>
              <a:rPr lang="en-GB" sz="1600" i="1" baseline="-25000"/>
              <a:t>d</a:t>
            </a:r>
            <a:r>
              <a:rPr lang="en-GB" sz="1600"/>
              <a:t>: drift threshold</a:t>
            </a:r>
          </a:p>
          <a:p>
            <a:pPr marL="0" indent="0">
              <a:buNone/>
            </a:pPr>
            <a:r>
              <a:rPr lang="en-GB" sz="1600" i="1"/>
              <a:t>c(·)</a:t>
            </a:r>
            <a:r>
              <a:rPr lang="en-GB" sz="1600"/>
              <a:t>: change detection method</a:t>
            </a:r>
          </a:p>
          <a:p>
            <a:pPr marL="0" indent="0">
              <a:buNone/>
            </a:pPr>
            <a:r>
              <a:rPr lang="en-GB" sz="1600" i="1"/>
              <a:t>S</a:t>
            </a:r>
            <a:r>
              <a:rPr lang="en-GB" sz="1600"/>
              <a:t>: Data stream</a:t>
            </a:r>
          </a:p>
          <a:p>
            <a:pPr marL="0" indent="0">
              <a:buNone/>
            </a:pPr>
            <a:r>
              <a:rPr lang="en-GB" sz="1600" i="1"/>
              <a:t>B</a:t>
            </a:r>
            <a:r>
              <a:rPr lang="en-GB" sz="1600"/>
              <a:t>: Set of background trees</a:t>
            </a:r>
          </a:p>
          <a:p>
            <a:pPr marL="0" indent="0">
              <a:buNone/>
            </a:pPr>
            <a:r>
              <a:rPr lang="en-GB" sz="1600"/>
              <a:t>W(</a:t>
            </a:r>
            <a:r>
              <a:rPr lang="en-GB" sz="1600" i="1"/>
              <a:t>t</a:t>
            </a:r>
            <a:r>
              <a:rPr lang="en-GB" sz="1600"/>
              <a:t>): Tree </a:t>
            </a:r>
            <a:r>
              <a:rPr lang="en-GB" sz="1600" i="1"/>
              <a:t>t</a:t>
            </a:r>
            <a:r>
              <a:rPr lang="en-GB" sz="1600"/>
              <a:t> weight</a:t>
            </a:r>
          </a:p>
          <a:p>
            <a:pPr marL="0" indent="0">
              <a:buNone/>
            </a:pPr>
            <a:r>
              <a:rPr lang="en-GB" sz="1600" i="1"/>
              <a:t>P(·)</a:t>
            </a:r>
            <a:r>
              <a:rPr lang="en-GB" sz="1600"/>
              <a:t>: Learning performance estimation function </a:t>
            </a:r>
          </a:p>
          <a:p>
            <a:pPr marL="0" indent="0">
              <a:buNone/>
            </a:pPr>
            <a:r>
              <a:rPr lang="en-GB" sz="1600"/>
              <a:t>S</a:t>
            </a:r>
            <a:r>
              <a:rPr lang="en-GB" sz="1600" i="1" baseline="-25000"/>
              <a:t>n</a:t>
            </a:r>
            <a:r>
              <a:rPr lang="en-GB" sz="1600"/>
              <a:t>: Current instance counter</a:t>
            </a:r>
          </a:p>
          <a:p>
            <a:pPr marL="0" indent="0">
              <a:buNone/>
            </a:pPr>
            <a:r>
              <a:rPr lang="en-GB" sz="1600" i="1"/>
              <a:t>S</a:t>
            </a:r>
            <a:r>
              <a:rPr lang="en-GB" sz="1600" i="1" baseline="-25000"/>
              <a:t>c</a:t>
            </a:r>
            <a:r>
              <a:rPr lang="en-GB" sz="1600"/>
              <a:t>: Number of occurrences of class label c</a:t>
            </a:r>
          </a:p>
          <a:p>
            <a:pPr marL="0" indent="0">
              <a:buNone/>
            </a:pPr>
            <a:r>
              <a:rPr lang="en-GB" sz="1600"/>
              <a:t>λ: Expected value and variation of a Poisson distribution</a:t>
            </a:r>
          </a:p>
          <a:p>
            <a:endParaRPr lang="en-IN" sz="1600" dirty="0"/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ED225244-FD22-44DA-AAA9-80A10453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0" y="1542645"/>
            <a:ext cx="4052423" cy="50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8E7-C9E1-4856-997C-6842143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MOA &amp; scikit-</a:t>
            </a:r>
            <a:r>
              <a:rPr lang="en-US" dirty="0" err="1"/>
              <a:t>multiflow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EA9-EF01-4B42-B834-16227756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Moa: Massive Online Analysis</a:t>
            </a:r>
          </a:p>
          <a:p>
            <a:pPr lvl="1"/>
            <a:r>
              <a:rPr lang="en-US" dirty="0"/>
              <a:t>Java based ML tool for stream</a:t>
            </a:r>
          </a:p>
          <a:p>
            <a:pPr lvl="1"/>
            <a:r>
              <a:rPr lang="en-GB" dirty="0"/>
              <a:t>ML Algo: classification, regression, clustering, outlier detection, concept drift detection and recommender systems and tools for evaluation.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Experiments in the paper were performed on MOA with ARF</a:t>
            </a:r>
            <a:r>
              <a:rPr lang="en-GB" baseline="-25000" dirty="0">
                <a:solidFill>
                  <a:srgbClr val="0070C0"/>
                </a:solidFill>
              </a:rPr>
              <a:t>RE</a:t>
            </a:r>
            <a:r>
              <a:rPr lang="en-GB" dirty="0">
                <a:solidFill>
                  <a:srgbClr val="0070C0"/>
                </a:solidFill>
              </a:rPr>
              <a:t> extension.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Scikit-</a:t>
            </a:r>
            <a:r>
              <a:rPr lang="en-GB" b="1" dirty="0" err="1">
                <a:solidFill>
                  <a:schemeClr val="accent2">
                    <a:lumMod val="75000"/>
                  </a:schemeClr>
                </a:solidFill>
              </a:rPr>
              <a:t>multiflow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GB" dirty="0"/>
              <a:t>Inspired by MOA</a:t>
            </a:r>
          </a:p>
          <a:p>
            <a:pPr lvl="1"/>
            <a:r>
              <a:rPr lang="en-GB" dirty="0"/>
              <a:t>Inspired on scikit-learn</a:t>
            </a:r>
          </a:p>
          <a:p>
            <a:pPr lvl="1"/>
            <a:r>
              <a:rPr lang="en-GB" dirty="0"/>
              <a:t>multi-output/multi-label and stream data.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We are adding ARF</a:t>
            </a:r>
            <a:r>
              <a:rPr lang="en-GB" baseline="-25000" dirty="0">
                <a:solidFill>
                  <a:srgbClr val="0070C0"/>
                </a:solidFill>
              </a:rPr>
              <a:t>RE</a:t>
            </a:r>
            <a:r>
              <a:rPr lang="en-GB" dirty="0">
                <a:solidFill>
                  <a:srgbClr val="0070C0"/>
                </a:solidFill>
              </a:rPr>
              <a:t> in scikit-</a:t>
            </a:r>
            <a:r>
              <a:rPr lang="en-GB" dirty="0" err="1">
                <a:solidFill>
                  <a:srgbClr val="0070C0"/>
                </a:solidFill>
              </a:rPr>
              <a:t>multiflow</a:t>
            </a:r>
            <a:r>
              <a:rPr lang="en-GB" dirty="0">
                <a:solidFill>
                  <a:srgbClr val="0070C0"/>
                </a:solidFill>
              </a:rPr>
              <a:t>.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AE99-98AF-4305-B095-53FF5B5B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6463-8881-456E-8FA3-084F4369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Currently we are considering 5 data sets, 4 real and 1 synthetic.</a:t>
            </a:r>
          </a:p>
          <a:p>
            <a:r>
              <a:rPr lang="en-US" b="1" dirty="0"/>
              <a:t>AIR: </a:t>
            </a:r>
            <a:r>
              <a:rPr lang="en-US" dirty="0"/>
              <a:t>Airline dataset, task is to predict which flights are going to be delayed based on information on the scheduled departure.</a:t>
            </a:r>
          </a:p>
          <a:p>
            <a:r>
              <a:rPr lang="en-US" b="1" dirty="0"/>
              <a:t>ELEC: </a:t>
            </a:r>
            <a:r>
              <a:rPr lang="en-US" dirty="0"/>
              <a:t>Electricity dataset, task is to predict whether the electricity prices are going up or down relative to moving avg of last 24h.</a:t>
            </a:r>
          </a:p>
          <a:p>
            <a:r>
              <a:rPr lang="en-US" b="1" dirty="0"/>
              <a:t>GMSC: </a:t>
            </a:r>
            <a:r>
              <a:rPr lang="en-US" dirty="0"/>
              <a:t>Goal is to predict whether a loan should be allowed.</a:t>
            </a:r>
          </a:p>
          <a:p>
            <a:r>
              <a:rPr lang="en-US" dirty="0"/>
              <a:t>COVTYPE: A forest cover type for 30X30 m cell, where each cover types represented by one of the seven classes</a:t>
            </a:r>
          </a:p>
          <a:p>
            <a:r>
              <a:rPr lang="en-US" dirty="0"/>
              <a:t>SEA Generator: Produces data streams with three continuous features.</a:t>
            </a:r>
          </a:p>
        </p:txBody>
      </p:sp>
    </p:spTree>
    <p:extLst>
      <p:ext uri="{BB962C8B-B14F-4D97-AF65-F5344CB8AC3E}">
        <p14:creationId xmlns:p14="http://schemas.microsoft.com/office/powerpoint/2010/main" val="213514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</TotalTime>
  <Words>1575</Words>
  <Application>Microsoft Office PowerPoint</Application>
  <PresentationFormat>Widescreen</PresentationFormat>
  <Paragraphs>545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Lato Bold</vt:lpstr>
      <vt:lpstr>Lato Light</vt:lpstr>
      <vt:lpstr>Office Theme</vt:lpstr>
      <vt:lpstr>Adaptive Random Forest with Resampling for Imbalanced data Streams  Data Mining Lab SS2020 (Presentation I)</vt:lpstr>
      <vt:lpstr>Outline</vt:lpstr>
      <vt:lpstr>Introduction</vt:lpstr>
      <vt:lpstr>Problem Statement</vt:lpstr>
      <vt:lpstr>Class Imbalance</vt:lpstr>
      <vt:lpstr>Solution: Adaptive Random Forest with Resampling (ARFRE)</vt:lpstr>
      <vt:lpstr>ARFRE Algorithm </vt:lpstr>
      <vt:lpstr>MOA &amp; scikit-multiflow</vt:lpstr>
      <vt:lpstr>Datasets</vt:lpstr>
      <vt:lpstr>Performance Metrics</vt:lpstr>
      <vt:lpstr>Current Status</vt:lpstr>
      <vt:lpstr>Next Steps</vt:lpstr>
      <vt:lpstr>Thank You</vt:lpstr>
      <vt:lpstr>Adaptive Random Forest with Resampling for Imbalanced data Streams  Data Mining Lab SS2020 (Presentation II)</vt:lpstr>
      <vt:lpstr>Outline</vt:lpstr>
      <vt:lpstr>Result for PIMA and WEATHER dataset</vt:lpstr>
      <vt:lpstr>Precision, Accuracy, Kappa, F1 and recall for WEATHER dataset</vt:lpstr>
      <vt:lpstr>Overall Result</vt:lpstr>
      <vt:lpstr>MOA to scikit-multiflow porting status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Random Forest with Resampling for Imbalanced data Streams Data Mining Lab SS2020</dc:title>
  <dc:creator>Kush Varma</dc:creator>
  <cp:lastModifiedBy>Kush Varma</cp:lastModifiedBy>
  <cp:revision>26</cp:revision>
  <dcterms:created xsi:type="dcterms:W3CDTF">2020-06-07T22:10:03Z</dcterms:created>
  <dcterms:modified xsi:type="dcterms:W3CDTF">2020-07-07T18:07:51Z</dcterms:modified>
</cp:coreProperties>
</file>