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6" r:id="rId11"/>
    <p:sldId id="274" r:id="rId12"/>
    <p:sldId id="279" r:id="rId13"/>
    <p:sldId id="287" r:id="rId14"/>
    <p:sldId id="280" r:id="rId15"/>
    <p:sldId id="281" r:id="rId16"/>
    <p:sldId id="282" r:id="rId17"/>
    <p:sldId id="289" r:id="rId18"/>
    <p:sldId id="286" r:id="rId19"/>
    <p:sldId id="28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0FA"/>
    <a:srgbClr val="EFECFE"/>
    <a:srgbClr val="FEECEC"/>
    <a:srgbClr val="FAF8FE"/>
    <a:srgbClr val="FBFBDD"/>
    <a:srgbClr val="F0FCFB"/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106" d="100"/>
          <a:sy n="106" d="100"/>
        </p:scale>
        <p:origin x="27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Recall [0]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89.13</c:v>
                </c:pt>
                <c:pt idx="1">
                  <c:v>94.86</c:v>
                </c:pt>
                <c:pt idx="2">
                  <c:v>55.28</c:v>
                </c:pt>
                <c:pt idx="3">
                  <c:v>78.900000000000006</c:v>
                </c:pt>
                <c:pt idx="4">
                  <c:v>79.599999999999994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D-426F-8839-88AC96025A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90.05</c:v>
                </c:pt>
                <c:pt idx="1">
                  <c:v>86.81</c:v>
                </c:pt>
                <c:pt idx="2">
                  <c:v>67.930000000000007</c:v>
                </c:pt>
                <c:pt idx="3">
                  <c:v>80.680000000000007</c:v>
                </c:pt>
                <c:pt idx="4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3D-426F-8839-88AC96025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Recall [1]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</c:v>
                </c:pt>
                <c:pt idx="1">
                  <c:v>89.86</c:v>
                </c:pt>
                <c:pt idx="2">
                  <c:v>65.48</c:v>
                </c:pt>
                <c:pt idx="3">
                  <c:v>94.8</c:v>
                </c:pt>
                <c:pt idx="4">
                  <c:v>61.94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8-47DB-958A-71FB93E293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56.37</c:v>
                </c:pt>
                <c:pt idx="1">
                  <c:v>91.44</c:v>
                </c:pt>
                <c:pt idx="2">
                  <c:v>56.05</c:v>
                </c:pt>
                <c:pt idx="3">
                  <c:v>94.34</c:v>
                </c:pt>
                <c:pt idx="4">
                  <c:v>66.040000000000006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8-47DB-958A-71FB93E29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G-Mean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76.114716049999998</c:v>
                </c:pt>
                <c:pt idx="1">
                  <c:v>92.326158809999995</c:v>
                </c:pt>
                <c:pt idx="2">
                  <c:v>60.164228569999999</c:v>
                </c:pt>
                <c:pt idx="3">
                  <c:v>86.485374489999998</c:v>
                </c:pt>
                <c:pt idx="4">
                  <c:v>70.216977999999997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4-4282-8EF4-8429D69F88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71.246884140000006</c:v>
                </c:pt>
                <c:pt idx="1">
                  <c:v>89.094929149999999</c:v>
                </c:pt>
                <c:pt idx="2">
                  <c:v>61.704752650000003</c:v>
                </c:pt>
                <c:pt idx="3">
                  <c:v>87.243058180000006</c:v>
                </c:pt>
                <c:pt idx="4">
                  <c:v>73.138498749999997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4-4282-8EF4-8429D69F8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Balanced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77.064999999999998</c:v>
                </c:pt>
                <c:pt idx="1">
                  <c:v>92.36</c:v>
                </c:pt>
                <c:pt idx="2">
                  <c:v>60.38</c:v>
                </c:pt>
                <c:pt idx="3">
                  <c:v>86.85</c:v>
                </c:pt>
                <c:pt idx="4">
                  <c:v>70.77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6-4BC2-BEA0-FBA8E6F630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73.209999999999994</c:v>
                </c:pt>
                <c:pt idx="1">
                  <c:v>89.125</c:v>
                </c:pt>
                <c:pt idx="2">
                  <c:v>61.99</c:v>
                </c:pt>
                <c:pt idx="3">
                  <c:v>87.51</c:v>
                </c:pt>
                <c:pt idx="4">
                  <c:v>73.52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6-4BC2-BEA0-FBA8E6F63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35162401574805E-2"/>
          <c:y val="4.5844395008896505E-2"/>
          <c:w val="0.92687733759842517"/>
          <c:h val="0.78889841749641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λ=6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76.114716054124514</c:v>
                </c:pt>
                <c:pt idx="1">
                  <c:v>92.326158806700064</c:v>
                </c:pt>
                <c:pt idx="2">
                  <c:v>60.164228574793512</c:v>
                </c:pt>
                <c:pt idx="3">
                  <c:v>86.485374486094472</c:v>
                </c:pt>
                <c:pt idx="4">
                  <c:v>70.216977999999997</c:v>
                </c:pt>
                <c:pt idx="5">
                  <c:v>69.462735333414557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3-447B-AD3A-59C6BEBAF9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λ=7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74.167122095979963</c:v>
                </c:pt>
                <c:pt idx="1">
                  <c:v>92.249688346357019</c:v>
                </c:pt>
                <c:pt idx="2">
                  <c:v>59.308658727035798</c:v>
                </c:pt>
                <c:pt idx="3">
                  <c:v>87.35458316539551</c:v>
                </c:pt>
                <c:pt idx="4">
                  <c:v>70.844025859630548</c:v>
                </c:pt>
                <c:pt idx="5">
                  <c:v>68.193900753659776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B3-447B-AD3A-59C6BEBAF9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λ=8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77.721136121392362</c:v>
                </c:pt>
                <c:pt idx="1">
                  <c:v>92.367702688764538</c:v>
                </c:pt>
                <c:pt idx="2">
                  <c:v>57.86132127768947</c:v>
                </c:pt>
                <c:pt idx="3">
                  <c:v>87.35458316539551</c:v>
                </c:pt>
                <c:pt idx="4">
                  <c:v>68.825126225819588</c:v>
                </c:pt>
                <c:pt idx="5">
                  <c:v>69.532872801287297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B3-447B-AD3A-59C6BEBAF9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λ=9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74.801069511070494</c:v>
                </c:pt>
                <c:pt idx="1">
                  <c:v>92.457137636853105</c:v>
                </c:pt>
                <c:pt idx="2">
                  <c:v>58.519983766231512</c:v>
                </c:pt>
                <c:pt idx="3">
                  <c:v>86.970825568117945</c:v>
                </c:pt>
                <c:pt idx="4">
                  <c:v>69.6681849914292</c:v>
                </c:pt>
                <c:pt idx="5">
                  <c:v>69.486659870798221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B3-447B-AD3A-59C6BEBAF9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λ=10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73.582436763129834</c:v>
                </c:pt>
                <c:pt idx="1">
                  <c:v>93.032549680206017</c:v>
                </c:pt>
                <c:pt idx="2">
                  <c:v>57.714644588700359</c:v>
                </c:pt>
                <c:pt idx="3">
                  <c:v>87.092915900203963</c:v>
                </c:pt>
                <c:pt idx="4">
                  <c:v>69.658997983031597</c:v>
                </c:pt>
                <c:pt idx="5">
                  <c:v>69.875684612030824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CB3-447B-AD3A-59C6BEBAF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631065856"/>
        <c:axId val="631069792"/>
      </c:barChart>
      <c:catAx>
        <c:axId val="6310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69792"/>
        <c:crosses val="autoZero"/>
        <c:auto val="1"/>
        <c:lblAlgn val="ctr"/>
        <c:lblOffset val="100"/>
        <c:noMultiLvlLbl val="0"/>
      </c:catAx>
      <c:valAx>
        <c:axId val="631069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λ=6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77.064999999999998</c:v>
                </c:pt>
                <c:pt idx="1">
                  <c:v>92.36</c:v>
                </c:pt>
                <c:pt idx="2">
                  <c:v>60.38</c:v>
                </c:pt>
                <c:pt idx="3">
                  <c:v>86.85</c:v>
                </c:pt>
                <c:pt idx="4">
                  <c:v>70.77</c:v>
                </c:pt>
                <c:pt idx="5">
                  <c:v>70.959999999999994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C-4DCA-84FC-F78BAC16D8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λ=7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75.02</c:v>
                </c:pt>
                <c:pt idx="1">
                  <c:v>92.305000000000007</c:v>
                </c:pt>
                <c:pt idx="2">
                  <c:v>59.354999999999997</c:v>
                </c:pt>
                <c:pt idx="3">
                  <c:v>87.635000000000005</c:v>
                </c:pt>
                <c:pt idx="4">
                  <c:v>71.19</c:v>
                </c:pt>
                <c:pt idx="5">
                  <c:v>69.849999999999994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4C-4DCA-84FC-F78BAC16D8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λ=8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78.015000000000001</c:v>
                </c:pt>
                <c:pt idx="1">
                  <c:v>92.45</c:v>
                </c:pt>
                <c:pt idx="2">
                  <c:v>57.93</c:v>
                </c:pt>
                <c:pt idx="3">
                  <c:v>87.635000000000005</c:v>
                </c:pt>
                <c:pt idx="4">
                  <c:v>69.795000000000002</c:v>
                </c:pt>
                <c:pt idx="5">
                  <c:v>70.474999999999994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4C-4DCA-84FC-F78BAC16D8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λ=9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75.540000000000006</c:v>
                </c:pt>
                <c:pt idx="1">
                  <c:v>92.52</c:v>
                </c:pt>
                <c:pt idx="2">
                  <c:v>58.57</c:v>
                </c:pt>
                <c:pt idx="3">
                  <c:v>87.27</c:v>
                </c:pt>
                <c:pt idx="4">
                  <c:v>70.435000000000002</c:v>
                </c:pt>
                <c:pt idx="5">
                  <c:v>70.72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4C-4DCA-84FC-F78BAC16D8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λ=10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SEA</c:v>
                </c:pt>
                <c:pt idx="4">
                  <c:v>PIMA</c:v>
                </c:pt>
                <c:pt idx="5">
                  <c:v>WEATHER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74.564999999999998</c:v>
                </c:pt>
                <c:pt idx="1">
                  <c:v>93.07</c:v>
                </c:pt>
                <c:pt idx="2">
                  <c:v>57.814999999999998</c:v>
                </c:pt>
                <c:pt idx="3">
                  <c:v>87.43</c:v>
                </c:pt>
                <c:pt idx="4">
                  <c:v>70.56</c:v>
                </c:pt>
                <c:pt idx="5">
                  <c:v>70.73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4C-4DCA-84FC-F78BAC16D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504527728"/>
        <c:axId val="504529696"/>
      </c:barChart>
      <c:catAx>
        <c:axId val="50452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29696"/>
        <c:crosses val="autoZero"/>
        <c:auto val="1"/>
        <c:lblAlgn val="ctr"/>
        <c:lblOffset val="100"/>
        <c:noMultiLvlLbl val="0"/>
      </c:catAx>
      <c:valAx>
        <c:axId val="504529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2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81D-7B7A-4F2A-A6ED-71410F386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122363"/>
            <a:ext cx="10561235" cy="2387600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Adaptive Random Forest with Resampling for Imbalanced data Streams</a:t>
            </a:r>
            <a:b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br>
              <a:rPr lang="en-US" sz="44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000" dirty="0">
                <a:latin typeface="Poppins" pitchFamily="2" charset="77"/>
                <a:cs typeface="Poppins" pitchFamily="2" charset="77"/>
              </a:rPr>
              <a:t>Data Mining Lab SS2020</a:t>
            </a:r>
            <a:br>
              <a:rPr lang="en-US" sz="2000" dirty="0">
                <a:latin typeface="Poppins" pitchFamily="2" charset="77"/>
                <a:cs typeface="Poppins" pitchFamily="2" charset="77"/>
              </a:rPr>
            </a:br>
            <a:r>
              <a:rPr lang="en-US" sz="2000" dirty="0">
                <a:latin typeface="Poppins" pitchFamily="2" charset="77"/>
                <a:cs typeface="Poppins" pitchFamily="2" charset="77"/>
              </a:rPr>
              <a:t>22.07.2020</a:t>
            </a:r>
            <a:endParaRPr lang="en-IN" sz="4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E9D49-1536-4831-AD8A-27E217F2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72"/>
            <a:ext cx="9144000" cy="933628"/>
          </a:xfrm>
        </p:spPr>
        <p:txBody>
          <a:bodyPr/>
          <a:lstStyle/>
          <a:p>
            <a:r>
              <a:rPr lang="en-US" b="1" dirty="0">
                <a:latin typeface="Poppins" pitchFamily="2" charset="77"/>
                <a:cs typeface="Poppins" pitchFamily="2" charset="77"/>
              </a:rPr>
              <a:t>Kush Varma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(kush.varma@stud.uni-hannover.de)</a:t>
            </a:r>
          </a:p>
          <a:p>
            <a:endParaRPr lang="en-IN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73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FFFF-1F2F-4306-98F1-BCA68A7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Performance Metrics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03C8-7C9B-4656-93AF-9F0E9A78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Prequential evaluation(PE) with the recall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test-then-train approach.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best for estimating error on data streams.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Faster response for detecting drifts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Recall is best metric to access performance when dealing with imbalanced dataset.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Macro Avg of Recall(balanced Average), CPU time to train and update the model and g-mean.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Testing ARF</a:t>
            </a:r>
            <a:r>
              <a:rPr lang="en-US" sz="2400" baseline="-25000" dirty="0">
                <a:latin typeface="Poppins" pitchFamily="2" charset="77"/>
                <a:cs typeface="Poppins" pitchFamily="2" charset="77"/>
              </a:rPr>
              <a:t>RE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with ARF also with state-of-the-art ensembles classifier like: Leveraging bagging, online bagging, </a:t>
            </a:r>
            <a:r>
              <a:rPr lang="en-US" sz="2400" dirty="0" err="1">
                <a:latin typeface="Poppins" pitchFamily="2" charset="77"/>
                <a:cs typeface="Poppins" pitchFamily="2" charset="77"/>
              </a:rPr>
              <a:t>learnNSE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and Online accuracy update ensemble.</a:t>
            </a:r>
            <a:endParaRPr lang="en-IN" sz="24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Graphic 6" descr="Scatterplot">
            <a:extLst>
              <a:ext uri="{FF2B5EF4-FFF2-40B4-BE49-F238E27FC236}">
                <a16:creationId xmlns:a16="http://schemas.microsoft.com/office/drawing/2014/main" id="{9333FAF9-4821-400D-AC72-D52F6104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5967" y="5308600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8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GMSC, ELEC, AIR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268376" y="1506022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AB70-7683-465B-971A-0AA00DB62A89}"/>
              </a:ext>
            </a:extLst>
          </p:cNvPr>
          <p:cNvSpPr txBox="1"/>
          <p:nvPr/>
        </p:nvSpPr>
        <p:spPr>
          <a:xfrm>
            <a:off x="8774656" y="1506022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Paper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9E68B-B12D-4DCC-8EA8-480012AAF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69162"/>
              </p:ext>
            </p:extLst>
          </p:nvPr>
        </p:nvGraphicFramePr>
        <p:xfrm>
          <a:off x="2888055" y="1948279"/>
          <a:ext cx="8732440" cy="4192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070">
                  <a:extLst>
                    <a:ext uri="{9D8B030D-6E8A-4147-A177-3AD203B41FA5}">
                      <a16:colId xmlns:a16="http://schemas.microsoft.com/office/drawing/2014/main" val="2334973139"/>
                    </a:ext>
                  </a:extLst>
                </a:gridCol>
                <a:gridCol w="538070">
                  <a:extLst>
                    <a:ext uri="{9D8B030D-6E8A-4147-A177-3AD203B41FA5}">
                      <a16:colId xmlns:a16="http://schemas.microsoft.com/office/drawing/2014/main" val="1068231070"/>
                    </a:ext>
                  </a:extLst>
                </a:gridCol>
                <a:gridCol w="538070">
                  <a:extLst>
                    <a:ext uri="{9D8B030D-6E8A-4147-A177-3AD203B41FA5}">
                      <a16:colId xmlns:a16="http://schemas.microsoft.com/office/drawing/2014/main" val="1025635185"/>
                    </a:ext>
                  </a:extLst>
                </a:gridCol>
                <a:gridCol w="829527">
                  <a:extLst>
                    <a:ext uri="{9D8B030D-6E8A-4147-A177-3AD203B41FA5}">
                      <a16:colId xmlns:a16="http://schemas.microsoft.com/office/drawing/2014/main" val="3704011725"/>
                    </a:ext>
                  </a:extLst>
                </a:gridCol>
                <a:gridCol w="751058">
                  <a:extLst>
                    <a:ext uri="{9D8B030D-6E8A-4147-A177-3AD203B41FA5}">
                      <a16:colId xmlns:a16="http://schemas.microsoft.com/office/drawing/2014/main" val="3366766656"/>
                    </a:ext>
                  </a:extLst>
                </a:gridCol>
                <a:gridCol w="1034104">
                  <a:extLst>
                    <a:ext uri="{9D8B030D-6E8A-4147-A177-3AD203B41FA5}">
                      <a16:colId xmlns:a16="http://schemas.microsoft.com/office/drawing/2014/main" val="1701026879"/>
                    </a:ext>
                  </a:extLst>
                </a:gridCol>
                <a:gridCol w="400192">
                  <a:extLst>
                    <a:ext uri="{9D8B030D-6E8A-4147-A177-3AD203B41FA5}">
                      <a16:colId xmlns:a16="http://schemas.microsoft.com/office/drawing/2014/main" val="4291322493"/>
                    </a:ext>
                  </a:extLst>
                </a:gridCol>
                <a:gridCol w="779714">
                  <a:extLst>
                    <a:ext uri="{9D8B030D-6E8A-4147-A177-3AD203B41FA5}">
                      <a16:colId xmlns:a16="http://schemas.microsoft.com/office/drawing/2014/main" val="769553416"/>
                    </a:ext>
                  </a:extLst>
                </a:gridCol>
                <a:gridCol w="709628">
                  <a:extLst>
                    <a:ext uri="{9D8B030D-6E8A-4147-A177-3AD203B41FA5}">
                      <a16:colId xmlns:a16="http://schemas.microsoft.com/office/drawing/2014/main" val="4015780701"/>
                    </a:ext>
                  </a:extLst>
                </a:gridCol>
                <a:gridCol w="781204">
                  <a:extLst>
                    <a:ext uri="{9D8B030D-6E8A-4147-A177-3AD203B41FA5}">
                      <a16:colId xmlns:a16="http://schemas.microsoft.com/office/drawing/2014/main" val="1935862504"/>
                    </a:ext>
                  </a:extLst>
                </a:gridCol>
                <a:gridCol w="798699">
                  <a:extLst>
                    <a:ext uri="{9D8B030D-6E8A-4147-A177-3AD203B41FA5}">
                      <a16:colId xmlns:a16="http://schemas.microsoft.com/office/drawing/2014/main" val="2140360496"/>
                    </a:ext>
                  </a:extLst>
                </a:gridCol>
                <a:gridCol w="1034104">
                  <a:extLst>
                    <a:ext uri="{9D8B030D-6E8A-4147-A177-3AD203B41FA5}">
                      <a16:colId xmlns:a16="http://schemas.microsoft.com/office/drawing/2014/main" val="2165083624"/>
                    </a:ext>
                  </a:extLst>
                </a:gridCol>
              </a:tblGrid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010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8.43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76.11471605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77.065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90.05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56.37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14.51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71.24688414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73.21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59916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99.13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18.75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178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43.11249819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58.94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99.27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12.66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35.4507856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55.965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1636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77.92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53.731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23.05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64.70486473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65.8255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76.57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51.83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70.04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62.99700866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946173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99.23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18.75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8.61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43.13423814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58.99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99.47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10.38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16.86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32.13251624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54.925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13045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6.25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2.77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24.95871591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52.96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7.58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5.59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27.48495588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53.62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120899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99.02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12.5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6.19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35.18167136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55.76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11.76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27.3367884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53.57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3269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0210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09229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94.86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89.86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4.55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92.32615881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92.36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86.81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91.44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9.54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89.09492915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045984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95.93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90.43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64.12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93.1394111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85.41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11.08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88.70638816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72938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68.09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74.48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2.17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71.21336391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70.15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6.37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70.94054553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70.945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07660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90.99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3.22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92.16738252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92.175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85.67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7.08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89.1349303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89.205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6275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88.04729638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88.05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86.64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81.51863591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81.67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023555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90.24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1.89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91.67853402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91.69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83.91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90.56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3.72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87.17161006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87.235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436763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8059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145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55.28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65.48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60.16422857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60.38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396.76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61.70475265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61.99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81018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65.33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2495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63.60728653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63.63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71.34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51.88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544.46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60.83682437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61.61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705501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56.49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59.1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57.7802648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57.795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985.42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61.35043602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61.67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96936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59.44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58.39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311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58.91266078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58.915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74.73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48.72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502.04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60.33941995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61.725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581621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48.69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47.19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60.02549458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61.345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84.09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41.07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58.76713622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62.58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660503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67.41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62.17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192.3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64.7370041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81.37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50.27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295.78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63.9567815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65.82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53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1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SEA, PIMA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294987" y="1514626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AB70-7683-465B-971A-0AA00DB62A89}"/>
              </a:ext>
            </a:extLst>
          </p:cNvPr>
          <p:cNvSpPr txBox="1"/>
          <p:nvPr/>
        </p:nvSpPr>
        <p:spPr>
          <a:xfrm>
            <a:off x="8647908" y="151462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Paper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76A81F-3197-4746-891B-3611C3CE4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3272"/>
              </p:ext>
            </p:extLst>
          </p:nvPr>
        </p:nvGraphicFramePr>
        <p:xfrm>
          <a:off x="2897109" y="1946771"/>
          <a:ext cx="8731475" cy="2637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90">
                  <a:extLst>
                    <a:ext uri="{9D8B030D-6E8A-4147-A177-3AD203B41FA5}">
                      <a16:colId xmlns:a16="http://schemas.microsoft.com/office/drawing/2014/main" val="1321372262"/>
                    </a:ext>
                  </a:extLst>
                </a:gridCol>
                <a:gridCol w="496133">
                  <a:extLst>
                    <a:ext uri="{9D8B030D-6E8A-4147-A177-3AD203B41FA5}">
                      <a16:colId xmlns:a16="http://schemas.microsoft.com/office/drawing/2014/main" val="4242943334"/>
                    </a:ext>
                  </a:extLst>
                </a:gridCol>
                <a:gridCol w="538011">
                  <a:extLst>
                    <a:ext uri="{9D8B030D-6E8A-4147-A177-3AD203B41FA5}">
                      <a16:colId xmlns:a16="http://schemas.microsoft.com/office/drawing/2014/main" val="4086217868"/>
                    </a:ext>
                  </a:extLst>
                </a:gridCol>
                <a:gridCol w="829435">
                  <a:extLst>
                    <a:ext uri="{9D8B030D-6E8A-4147-A177-3AD203B41FA5}">
                      <a16:colId xmlns:a16="http://schemas.microsoft.com/office/drawing/2014/main" val="1043545322"/>
                    </a:ext>
                  </a:extLst>
                </a:gridCol>
                <a:gridCol w="750974">
                  <a:extLst>
                    <a:ext uri="{9D8B030D-6E8A-4147-A177-3AD203B41FA5}">
                      <a16:colId xmlns:a16="http://schemas.microsoft.com/office/drawing/2014/main" val="1934226714"/>
                    </a:ext>
                  </a:extLst>
                </a:gridCol>
                <a:gridCol w="1033990">
                  <a:extLst>
                    <a:ext uri="{9D8B030D-6E8A-4147-A177-3AD203B41FA5}">
                      <a16:colId xmlns:a16="http://schemas.microsoft.com/office/drawing/2014/main" val="3677703982"/>
                    </a:ext>
                  </a:extLst>
                </a:gridCol>
                <a:gridCol w="519879">
                  <a:extLst>
                    <a:ext uri="{9D8B030D-6E8A-4147-A177-3AD203B41FA5}">
                      <a16:colId xmlns:a16="http://schemas.microsoft.com/office/drawing/2014/main" val="3959645561"/>
                    </a:ext>
                  </a:extLst>
                </a:gridCol>
                <a:gridCol w="732200">
                  <a:extLst>
                    <a:ext uri="{9D8B030D-6E8A-4147-A177-3AD203B41FA5}">
                      <a16:colId xmlns:a16="http://schemas.microsoft.com/office/drawing/2014/main" val="3430201132"/>
                    </a:ext>
                  </a:extLst>
                </a:gridCol>
                <a:gridCol w="634572">
                  <a:extLst>
                    <a:ext uri="{9D8B030D-6E8A-4147-A177-3AD203B41FA5}">
                      <a16:colId xmlns:a16="http://schemas.microsoft.com/office/drawing/2014/main" val="3867816957"/>
                    </a:ext>
                  </a:extLst>
                </a:gridCol>
                <a:gridCol w="783791">
                  <a:extLst>
                    <a:ext uri="{9D8B030D-6E8A-4147-A177-3AD203B41FA5}">
                      <a16:colId xmlns:a16="http://schemas.microsoft.com/office/drawing/2014/main" val="1956478065"/>
                    </a:ext>
                  </a:extLst>
                </a:gridCol>
                <a:gridCol w="798610">
                  <a:extLst>
                    <a:ext uri="{9D8B030D-6E8A-4147-A177-3AD203B41FA5}">
                      <a16:colId xmlns:a16="http://schemas.microsoft.com/office/drawing/2014/main" val="1587718658"/>
                    </a:ext>
                  </a:extLst>
                </a:gridCol>
                <a:gridCol w="1033990">
                  <a:extLst>
                    <a:ext uri="{9D8B030D-6E8A-4147-A177-3AD203B41FA5}">
                      <a16:colId xmlns:a16="http://schemas.microsoft.com/office/drawing/2014/main" val="681758496"/>
                    </a:ext>
                  </a:extLst>
                </a:gridCol>
              </a:tblGrid>
              <a:tr h="2362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  <a:latin typeface="+mn-lt"/>
                        </a:rPr>
                        <a:t>SEA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1835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ARF_RE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108.23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86.48537449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86.85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94.34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173.55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87.24305818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87.51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069182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OOM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OOM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80.28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94.63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246.47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87.16017669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87.455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90924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 NSE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71.38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93.27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588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81.59419465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82.325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72.91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93.22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1260.47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82.44192016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83.065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380819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80.34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39.41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87.62014837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94.93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74.84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87.47746738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87.77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85402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OZA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87.77814534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88.095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21.8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87.28188816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87.58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990782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OAUE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26.7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87.31988605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80.57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46.65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87.41890242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87.71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958076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52211"/>
                  </a:ext>
                </a:extLst>
              </a:tr>
              <a:tr h="2362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  <a:latin typeface="+mn-lt"/>
                        </a:rPr>
                        <a:t>PIMA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39289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ARF_RE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79.6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61.94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0.078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70.216978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70.77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66.04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73.13849875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73.52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62780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1.09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65.53319769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68.225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54.48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1.18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69.08290671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71.04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78016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 NSE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36.56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56.3978723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61.78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36.57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56.40558483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61.785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70243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83.6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53.73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67.02110115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68.665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83.6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53.73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67.02110115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68.665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4085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OZA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59.32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0.015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68.10891278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68.76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59.33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0.14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68.11465334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68.765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02030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OAUE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42.8849624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57.1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42.8849624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57.1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45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7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ARF</a:t>
            </a:r>
            <a:r>
              <a:rPr lang="en-US" sz="2200" baseline="-250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 FOR GMSC, ELEC, AIR, SEA, PIMA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9668EF-3E54-45A9-8110-81E2C1F98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97051"/>
              </p:ext>
            </p:extLst>
          </p:nvPr>
        </p:nvGraphicFramePr>
        <p:xfrm>
          <a:off x="3352801" y="1453661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B8888B1-55DC-44EC-9BB7-B5B1849BF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275172"/>
              </p:ext>
            </p:extLst>
          </p:nvPr>
        </p:nvGraphicFramePr>
        <p:xfrm>
          <a:off x="7454696" y="1453661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3B400F-A2E1-417E-A083-C158C7BE8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979702"/>
              </p:ext>
            </p:extLst>
          </p:nvPr>
        </p:nvGraphicFramePr>
        <p:xfrm>
          <a:off x="3352801" y="4032739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EFBF29F-55A9-4F08-82DC-21110FF8F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06653"/>
              </p:ext>
            </p:extLst>
          </p:nvPr>
        </p:nvGraphicFramePr>
        <p:xfrm>
          <a:off x="7584833" y="4093919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6166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WEATHER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521323" y="2238904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A3096-9A23-4C85-A020-90C5F1FA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22687"/>
              </p:ext>
            </p:extLst>
          </p:nvPr>
        </p:nvGraphicFramePr>
        <p:xfrm>
          <a:off x="3702050" y="2752725"/>
          <a:ext cx="478790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96">
                  <a:extLst>
                    <a:ext uri="{9D8B030D-6E8A-4147-A177-3AD203B41FA5}">
                      <a16:colId xmlns:a16="http://schemas.microsoft.com/office/drawing/2014/main" val="411981372"/>
                    </a:ext>
                  </a:extLst>
                </a:gridCol>
                <a:gridCol w="609196">
                  <a:extLst>
                    <a:ext uri="{9D8B030D-6E8A-4147-A177-3AD203B41FA5}">
                      <a16:colId xmlns:a16="http://schemas.microsoft.com/office/drawing/2014/main" val="1256478688"/>
                    </a:ext>
                  </a:extLst>
                </a:gridCol>
                <a:gridCol w="609196">
                  <a:extLst>
                    <a:ext uri="{9D8B030D-6E8A-4147-A177-3AD203B41FA5}">
                      <a16:colId xmlns:a16="http://schemas.microsoft.com/office/drawing/2014/main" val="927847105"/>
                    </a:ext>
                  </a:extLst>
                </a:gridCol>
                <a:gridCol w="939177">
                  <a:extLst>
                    <a:ext uri="{9D8B030D-6E8A-4147-A177-3AD203B41FA5}">
                      <a16:colId xmlns:a16="http://schemas.microsoft.com/office/drawing/2014/main" val="363127187"/>
                    </a:ext>
                  </a:extLst>
                </a:gridCol>
                <a:gridCol w="850336">
                  <a:extLst>
                    <a:ext uri="{9D8B030D-6E8A-4147-A177-3AD203B41FA5}">
                      <a16:colId xmlns:a16="http://schemas.microsoft.com/office/drawing/2014/main" val="350761276"/>
                    </a:ext>
                  </a:extLst>
                </a:gridCol>
                <a:gridCol w="1170799">
                  <a:extLst>
                    <a:ext uri="{9D8B030D-6E8A-4147-A177-3AD203B41FA5}">
                      <a16:colId xmlns:a16="http://schemas.microsoft.com/office/drawing/2014/main" val="27711371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 [0]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recall[1]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 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53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56.46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85.46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1.65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69.46273533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70.96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672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81.54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8.3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39.98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26.01503411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44.92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195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65.93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68.57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67.23704411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67.25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69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73.34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72.95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1.29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73.14474007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73.145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919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70.5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65.84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0.37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68.13016953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68.17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073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74.13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71.584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0.718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72.84587785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72.857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95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8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Different </a:t>
            </a:r>
            <a:r>
              <a:rPr lang="el-GR" sz="2400" b="1" dirty="0"/>
              <a:t>λ</a:t>
            </a:r>
            <a:endParaRPr lang="en-IN" sz="22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CF5B51-432B-4CC1-991F-B782F578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38544"/>
              </p:ext>
            </p:extLst>
          </p:nvPr>
        </p:nvGraphicFramePr>
        <p:xfrm>
          <a:off x="2223092" y="1622243"/>
          <a:ext cx="4572000" cy="3728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431">
                  <a:extLst>
                    <a:ext uri="{9D8B030D-6E8A-4147-A177-3AD203B41FA5}">
                      <a16:colId xmlns:a16="http://schemas.microsoft.com/office/drawing/2014/main" val="2726379009"/>
                    </a:ext>
                  </a:extLst>
                </a:gridCol>
                <a:gridCol w="523148">
                  <a:extLst>
                    <a:ext uri="{9D8B030D-6E8A-4147-A177-3AD203B41FA5}">
                      <a16:colId xmlns:a16="http://schemas.microsoft.com/office/drawing/2014/main" val="56166511"/>
                    </a:ext>
                  </a:extLst>
                </a:gridCol>
                <a:gridCol w="583390">
                  <a:extLst>
                    <a:ext uri="{9D8B030D-6E8A-4147-A177-3AD203B41FA5}">
                      <a16:colId xmlns:a16="http://schemas.microsoft.com/office/drawing/2014/main" val="2362096092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600784776"/>
                    </a:ext>
                  </a:extLst>
                </a:gridCol>
                <a:gridCol w="697531">
                  <a:extLst>
                    <a:ext uri="{9D8B030D-6E8A-4147-A177-3AD203B41FA5}">
                      <a16:colId xmlns:a16="http://schemas.microsoft.com/office/drawing/2014/main" val="1173933551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3799681919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185095598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λ=7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50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3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86.3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63.74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11.84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74.167122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75.02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79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95.5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89.11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6.28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92.249688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92.305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57.01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61.7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281.56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59.308659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59.355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727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80.63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94.64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121.89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87.354583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87.635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7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78.2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64.18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70.844026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71.19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305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54.73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84.97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2.39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68.193901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69.85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14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λ=8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44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9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97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84.78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71.25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18.09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77.721136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78.015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65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96.35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88.55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6.78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92.367703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92.45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3123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55.11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60.75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301.12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57.861321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57.93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48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80.63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94.64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134.59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87.354583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87.635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984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81.39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58.2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68.825126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69.795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817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58.99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81.96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2.61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69.532873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70.475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959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37BA41-5A88-490D-AE15-B7EAC2EB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8528"/>
              </p:ext>
            </p:extLst>
          </p:nvPr>
        </p:nvGraphicFramePr>
        <p:xfrm>
          <a:off x="7132622" y="1622243"/>
          <a:ext cx="4572000" cy="3760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431">
                  <a:extLst>
                    <a:ext uri="{9D8B030D-6E8A-4147-A177-3AD203B41FA5}">
                      <a16:colId xmlns:a16="http://schemas.microsoft.com/office/drawing/2014/main" val="1857859294"/>
                    </a:ext>
                  </a:extLst>
                </a:gridCol>
                <a:gridCol w="523148">
                  <a:extLst>
                    <a:ext uri="{9D8B030D-6E8A-4147-A177-3AD203B41FA5}">
                      <a16:colId xmlns:a16="http://schemas.microsoft.com/office/drawing/2014/main" val="3566498276"/>
                    </a:ext>
                  </a:extLst>
                </a:gridCol>
                <a:gridCol w="583390">
                  <a:extLst>
                    <a:ext uri="{9D8B030D-6E8A-4147-A177-3AD203B41FA5}">
                      <a16:colId xmlns:a16="http://schemas.microsoft.com/office/drawing/2014/main" val="770521899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040156259"/>
                    </a:ext>
                  </a:extLst>
                </a:gridCol>
                <a:gridCol w="697531">
                  <a:extLst>
                    <a:ext uri="{9D8B030D-6E8A-4147-A177-3AD203B41FA5}">
                      <a16:colId xmlns:a16="http://schemas.microsoft.com/office/drawing/2014/main" val="3579556139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4276053151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3691377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λ=9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9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860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519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86.08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21.19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74.80107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75.54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21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95.93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89.11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7.59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92.457138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92.52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9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56.15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60.99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318.12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58.519984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58.57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697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80.05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94.49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140.56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86.970826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87.27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49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60.07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69.668185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70.435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820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57.57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83.87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2.97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69.48666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70.72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08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658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λ=10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40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70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7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86.63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62.5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21.92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73.582437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74.565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636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95.71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90.43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7.97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93.03255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93.07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49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54.41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61.22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327.59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57.714645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57.815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551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79.76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95.1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153.05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87.092916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87.43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8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59.32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69.658998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70.56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59.77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81.69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3.17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69.875685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70.73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1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0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g-mean and balanced-accuracy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6DBAF1-DC03-48F0-8937-131832F3F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377"/>
              </p:ext>
            </p:extLst>
          </p:nvPr>
        </p:nvGraphicFramePr>
        <p:xfrm>
          <a:off x="2077770" y="2569338"/>
          <a:ext cx="8559472" cy="1985040"/>
        </p:xfrm>
        <a:graphic>
          <a:graphicData uri="http://schemas.openxmlformats.org/drawingml/2006/table">
            <a:tbl>
              <a:tblPr/>
              <a:tblGrid>
                <a:gridCol w="634035">
                  <a:extLst>
                    <a:ext uri="{9D8B030D-6E8A-4147-A177-3AD203B41FA5}">
                      <a16:colId xmlns:a16="http://schemas.microsoft.com/office/drawing/2014/main" val="2022854329"/>
                    </a:ext>
                  </a:extLst>
                </a:gridCol>
                <a:gridCol w="951052">
                  <a:extLst>
                    <a:ext uri="{9D8B030D-6E8A-4147-A177-3AD203B41FA5}">
                      <a16:colId xmlns:a16="http://schemas.microsoft.com/office/drawing/2014/main" val="3329326239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726349018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46696726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858320142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908699318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929557407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517421497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007209252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1785292940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79634426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202413603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711836055"/>
                    </a:ext>
                  </a:extLst>
                </a:gridCol>
              </a:tblGrid>
              <a:tr h="264397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GMSC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ELEC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59545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90988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76.11471605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92.32616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60.16423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86.48537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70.21698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69.46274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06966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74.1671221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92.24969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59.30866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87.35458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70.84403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551976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77.72113612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57.86132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87.35458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68.82513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09575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74.80106951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92.45714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58.51998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86.97083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69.66818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69.48666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49095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73.58243676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93.03255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57.71464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69.87568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4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2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g-mean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44760D-1829-47D5-A2A7-3F5431077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546778"/>
              </p:ext>
            </p:extLst>
          </p:nvPr>
        </p:nvGraphicFramePr>
        <p:xfrm>
          <a:off x="2336800" y="2037806"/>
          <a:ext cx="8128000" cy="408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0990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balanced accuracy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E7494E-B3EA-489F-9DED-C906224D3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72549"/>
              </p:ext>
            </p:extLst>
          </p:nvPr>
        </p:nvGraphicFramePr>
        <p:xfrm>
          <a:off x="2356338" y="2028092"/>
          <a:ext cx="7803661" cy="3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D7E081CF-87FA-4D6B-8E3E-96E81E43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473" y="5177422"/>
            <a:ext cx="1315453" cy="13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6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Conclusion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Graphic 5" descr="Race Flag">
            <a:extLst>
              <a:ext uri="{FF2B5EF4-FFF2-40B4-BE49-F238E27FC236}">
                <a16:creationId xmlns:a16="http://schemas.microsoft.com/office/drawing/2014/main" id="{114D1229-6625-4124-9B1C-2C25D785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1367" y="5614530"/>
            <a:ext cx="1124865" cy="11248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2331AA-4ABF-44BE-B15C-A18C8FD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Ensemble classifier with resampling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ARF</a:t>
            </a:r>
            <a:r>
              <a:rPr lang="en-US" sz="2400" baseline="-25000" dirty="0">
                <a:latin typeface="Poppins" panose="00000500000000000000" pitchFamily="2" charset="0"/>
                <a:cs typeface="Poppins" panose="00000500000000000000" pitchFamily="2" charset="0"/>
              </a:rPr>
              <a:t>RE 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inserts weights, changes the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Poppins" panose="00000500000000000000" pitchFamily="2" charset="0"/>
              </a:rPr>
              <a:t>λ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lang="en-US" sz="2400" baseline="30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Less probability for Majority class and high for minority of being presented to ARF tree.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It not only improved the overall performance as compared to ARF but also with better computational cost.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With different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Poppins" panose="00000500000000000000" pitchFamily="2" charset="0"/>
              </a:rPr>
              <a:t>λ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performance improves from 6 to 8 but then decreases. On the average, there is no major difference.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Able to reproduce the results from the paper, also further extending to see the role of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cs typeface="Poppins" panose="00000500000000000000" pitchFamily="2" charset="0"/>
              </a:rPr>
              <a:t>λ</a:t>
            </a:r>
            <a:r>
              <a:rPr lang="en-US" sz="24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overall result.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 also worked on scikit-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multiflow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python porting, but it is still in pending state. Need further work.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aseline="30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1A83-275D-46B7-A5FF-EFEDC4D3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Outline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D59C-B70D-4ACF-A299-CDA86D9B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Problem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Class Imbalance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Solution: Adaptive Random Forest with Resampling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ARF</a:t>
            </a:r>
            <a:r>
              <a:rPr lang="en-IN" baseline="-25000" dirty="0">
                <a:latin typeface="Poppins" pitchFamily="2" charset="77"/>
                <a:cs typeface="Poppins" pitchFamily="2" charset="77"/>
              </a:rPr>
              <a:t>RE</a:t>
            </a:r>
            <a:r>
              <a:rPr lang="en-IN" dirty="0">
                <a:latin typeface="Poppins" pitchFamily="2" charset="77"/>
                <a:cs typeface="Poppins" pitchFamily="2" charset="77"/>
              </a:rPr>
              <a:t> Algorithm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Moa &amp; scikit-</a:t>
            </a:r>
            <a:r>
              <a:rPr lang="en-IN" dirty="0" err="1">
                <a:latin typeface="Poppins" pitchFamily="2" charset="77"/>
                <a:cs typeface="Poppins" pitchFamily="2" charset="77"/>
              </a:rPr>
              <a:t>multiflow</a:t>
            </a:r>
            <a:endParaRPr lang="en-IN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Dataset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Performance Metrics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Overall Results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39ED29C3-2E08-4D9A-AD0E-8C8CC2F5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368" y="4960352"/>
            <a:ext cx="1351548" cy="13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D5BE-6E7F-431D-A982-FB034197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Graphic 3" descr="Sunglasses face outline">
            <a:extLst>
              <a:ext uri="{FF2B5EF4-FFF2-40B4-BE49-F238E27FC236}">
                <a16:creationId xmlns:a16="http://schemas.microsoft.com/office/drawing/2014/main" id="{7F2BBB1C-6661-4741-A446-64202A2C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3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1CB-373A-4F12-A37B-3FB47087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9B6E-B6A9-4677-98E0-9F20DA8C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Large volume of continuous Real time </a:t>
            </a:r>
            <a:r>
              <a:rPr lang="en-US" sz="2400" i="1" dirty="0">
                <a:latin typeface="Poppins" pitchFamily="2" charset="77"/>
                <a:cs typeface="Poppins" pitchFamily="2" charset="77"/>
              </a:rPr>
              <a:t>Streams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Traditional ML algorithm works in batch with fixed data set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Traditional algorithm can not be applied for streams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Algorithms which solves these issue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Online Bagging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Adaptive Random Forest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Imbalance datasets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Imbalance datasets in streams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ARF with Resampling</a:t>
            </a:r>
          </a:p>
        </p:txBody>
      </p:sp>
      <p:pic>
        <p:nvPicPr>
          <p:cNvPr id="5" name="Picture 4" descr="A picture containing blue, laying&#10;&#10;Description automatically generated">
            <a:extLst>
              <a:ext uri="{FF2B5EF4-FFF2-40B4-BE49-F238E27FC236}">
                <a16:creationId xmlns:a16="http://schemas.microsoft.com/office/drawing/2014/main" id="{9BAF4065-5ADC-416E-9F8A-722D98AB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95" y="5063354"/>
            <a:ext cx="3703478" cy="12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48E3-2823-46F1-A784-539413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Problem Statement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0018-7BE6-4944-A474-04D1EC5C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Classification problem involving imbalanced data, in context to data streams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Traditional classification algorithms focus on Representative instances, hence neglecting minority instances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In streams, problem become more evident, reducing observation of minority instances.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Delay in discovery of existing patterns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Also faces concept drifts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1" name="Graphic 10" descr="Badge Question Mark">
            <a:extLst>
              <a:ext uri="{FF2B5EF4-FFF2-40B4-BE49-F238E27FC236}">
                <a16:creationId xmlns:a16="http://schemas.microsoft.com/office/drawing/2014/main" id="{4FAD26B3-1FC6-4722-BEE5-4ED88404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0590" y="5003382"/>
            <a:ext cx="1668379" cy="16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F2EC-7CB7-4755-89A7-E90F81F4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Class Imbalance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9BC0-448C-48BE-9307-0ABB6283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Imbalanced data is characterized by having more instances belonging to one class than others.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Minority class instances rarely occurs.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Rare, undiscovered or ignored classification.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How to deal with class imbalance?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Traditionally it can be solved using: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Sampling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Ensembles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Cost-sensitive methods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For streaming: Hybrid solution: ARF with Resampling: </a:t>
            </a:r>
            <a:r>
              <a:rPr lang="en-US" sz="2400" b="1" dirty="0">
                <a:latin typeface="Poppins" pitchFamily="2" charset="77"/>
                <a:cs typeface="Poppins" pitchFamily="2" charset="77"/>
              </a:rPr>
              <a:t>ARF</a:t>
            </a:r>
            <a:r>
              <a:rPr lang="en-US" sz="2400" b="1" baseline="-25000" dirty="0">
                <a:latin typeface="Poppins" pitchFamily="2" charset="77"/>
                <a:cs typeface="Poppins" pitchFamily="2" charset="77"/>
              </a:rPr>
              <a:t>RE</a:t>
            </a:r>
            <a:endParaRPr lang="en-IN" sz="2400" b="1" baseline="-25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Graphic 6" descr="Seesaw">
            <a:extLst>
              <a:ext uri="{FF2B5EF4-FFF2-40B4-BE49-F238E27FC236}">
                <a16:creationId xmlns:a16="http://schemas.microsoft.com/office/drawing/2014/main" id="{E0B476F7-D5EB-47EC-A993-5A7C344F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1311" y="3429000"/>
            <a:ext cx="1963068" cy="19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BF0-E551-4C11-AAF0-F06A1DA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Solution: Adaptive Random Forest with Resampling (</a:t>
            </a:r>
            <a: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ARF</a:t>
            </a:r>
            <a:r>
              <a:rPr lang="en-US" sz="2800" b="1" baseline="-250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28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)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Understanding ARF: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200" dirty="0">
                    <a:latin typeface="Poppins" pitchFamily="2" charset="77"/>
                    <a:cs typeface="Poppins" pitchFamily="2" charset="77"/>
                  </a:rPr>
                  <a:t>ARF simulate sampling with reposition, instead of growing each tree sequentially on different subsets of data.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200" dirty="0">
                    <a:latin typeface="Poppins" pitchFamily="2" charset="77"/>
                    <a:cs typeface="Poppins" pitchFamily="2" charset="77"/>
                  </a:rPr>
                  <a:t>In Online Bagging, instead of sampling with replacement, it gives weight according to Poisson (</a:t>
                </a:r>
                <a:r>
                  <a:rPr lang="el-GR" sz="2200" dirty="0">
                    <a:cs typeface="Poppins" pitchFamily="2" charset="77"/>
                  </a:rPr>
                  <a:t>λ</a:t>
                </a:r>
                <a:r>
                  <a:rPr lang="en-US" sz="2200" dirty="0">
                    <a:latin typeface="Poppins" pitchFamily="2" charset="77"/>
                    <a:cs typeface="Poppins" pitchFamily="2" charset="77"/>
                  </a:rPr>
                  <a:t> = 1). ARF increased </a:t>
                </a:r>
                <a:r>
                  <a:rPr lang="el-GR" sz="2200" dirty="0">
                    <a:cs typeface="Poppins" pitchFamily="2" charset="77"/>
                  </a:rPr>
                  <a:t>λ</a:t>
                </a:r>
                <a:r>
                  <a:rPr lang="en-US" sz="2200" dirty="0">
                    <a:latin typeface="Poppins" pitchFamily="2" charset="77"/>
                    <a:cs typeface="Poppins" pitchFamily="2" charset="77"/>
                  </a:rPr>
                  <a:t> to 6, so same instance can be used.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In ARF</a:t>
                </a:r>
                <a:r>
                  <a:rPr lang="en-US" sz="2600" baseline="-25000" dirty="0">
                    <a:latin typeface="Poppins" pitchFamily="2" charset="77"/>
                    <a:cs typeface="Poppins" pitchFamily="2" charset="77"/>
                  </a:rPr>
                  <a:t>RE </a:t>
                </a: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combines weights to the output of Poisson Distribution, changing the chances of an instance being used for training based on current class distribution.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b="0" i="1" baseline="-2500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𝑆𝑛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600" b="0" i="0" smtClean="0">
                            <a:solidFill>
                              <a:schemeClr val="accent4"/>
                            </a:solidFill>
                            <a:latin typeface="Poppins" pitchFamily="2" charset="77"/>
                            <a:cs typeface="Poppins" pitchFamily="2" charset="77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100−</m:t>
                                </m:r>
                                <m:f>
                                  <m:fPr>
                                    <m:ctrlP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 baseline="-2500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∗ 100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 baseline="-2500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sz="2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Poisson</m:t>
                    </m:r>
                    <m: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solidFill>
                      <a:schemeClr val="accent4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[Eq. 1] where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S</a:t>
                </a:r>
                <a:r>
                  <a:rPr lang="en-IN" sz="2600" i="1" baseline="-25000" dirty="0">
                    <a:latin typeface="Poppins" pitchFamily="2" charset="77"/>
                    <a:cs typeface="Poppins" pitchFamily="2" charset="77"/>
                  </a:rPr>
                  <a:t>c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 is total instances from class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c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,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S</a:t>
                </a:r>
                <a:r>
                  <a:rPr lang="en-IN" sz="2600" i="1" baseline="-25000" dirty="0">
                    <a:latin typeface="Poppins" pitchFamily="2" charset="77"/>
                    <a:cs typeface="Poppins" pitchFamily="2" charset="77"/>
                  </a:rPr>
                  <a:t>n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 is total number of instances observed in stream.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IN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40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66BDFE13-9965-4E05-8C16-CB0A840B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3254" y="4918661"/>
            <a:ext cx="1526088" cy="15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81A-0711-474E-B0D0-2271E3BD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ARF</a:t>
            </a:r>
            <a:r>
              <a:rPr lang="en-US" sz="3600" baseline="-250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 Algorithm 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7082-6003-418B-B05A-0817ED2D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018" y="1825625"/>
            <a:ext cx="420378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ARF with resampling.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Symbols: 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m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maximum features evaluated per split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n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total number of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δ</a:t>
            </a:r>
            <a:r>
              <a:rPr lang="en-GB" sz="1600" i="1" baseline="-25000" dirty="0" err="1">
                <a:latin typeface="Poppins" pitchFamily="2" charset="77"/>
                <a:cs typeface="Poppins" pitchFamily="2" charset="77"/>
              </a:rPr>
              <a:t>w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warning threshold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δ</a:t>
            </a:r>
            <a:r>
              <a:rPr lang="en-GB" sz="1600" i="1" baseline="-25000" dirty="0" err="1">
                <a:latin typeface="Poppins" pitchFamily="2" charset="77"/>
                <a:cs typeface="Poppins" pitchFamily="2" charset="77"/>
              </a:rPr>
              <a:t>d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drift threshold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c(·)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change detection method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Data stream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B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Set of background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W(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t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): Tree 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t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 weight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P(·)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Learning performance estimation function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i="1" baseline="-25000" dirty="0">
                <a:latin typeface="Poppins" pitchFamily="2" charset="77"/>
                <a:cs typeface="Poppins" pitchFamily="2" charset="77"/>
              </a:rPr>
              <a:t>n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Current instance counter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i="1" baseline="-25000" dirty="0">
                <a:latin typeface="Poppins" pitchFamily="2" charset="77"/>
                <a:cs typeface="Poppins" pitchFamily="2" charset="77"/>
              </a:rPr>
              <a:t>c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Number of occurrences of class label 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λ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Expected value and variation of a Poisson distribution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ED225244-FD22-44DA-AAA9-80A10453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0" y="1542645"/>
            <a:ext cx="4052423" cy="5045186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5228097-EDC4-40AD-AE49-006F7E0A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507" y="5425733"/>
            <a:ext cx="1105865" cy="11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8E7-C9E1-4856-997C-6842143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MOA &amp; scikit-</a:t>
            </a:r>
            <a:r>
              <a:rPr lang="en-US" sz="3600" dirty="0" err="1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multiflow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EA9-EF01-4B42-B834-16227756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Moa: Massive Online Analysis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Java based ML tool for stream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ML Algo: classification, regression, clustering, outlier detection, concept drift detection and recommender systems and tools for evaluation.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Experiments in the paper were performed on MOA with ARF</a:t>
            </a:r>
            <a:r>
              <a:rPr lang="en-GB" baseline="-250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GB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extension.</a:t>
            </a:r>
          </a:p>
          <a:p>
            <a:pPr>
              <a:lnSpc>
                <a:spcPct val="100000"/>
              </a:lnSpc>
            </a:pP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Scikit-</a:t>
            </a:r>
            <a:r>
              <a:rPr lang="en-GB" sz="2600" b="1" dirty="0" err="1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multiflow</a:t>
            </a:r>
            <a:endParaRPr lang="en-GB" sz="2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Inspired by MOA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Inspired by scikit-learn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multi-output/multi-label and stream data.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F0664D-7904-4E28-9BA3-4C2B6470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04" y="1552074"/>
            <a:ext cx="1722896" cy="8559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EB10BDB-9EBB-4FC9-B295-84FCB149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7300" y="4657975"/>
            <a:ext cx="2476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AE99-98AF-4305-B095-53FF5B5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Datasets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6463-8881-456E-8FA3-084F4369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Considering 6 data sets, 5 real and 1 synthetic.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AIR: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Airline dataset, task is to predict which flights are going to be delayed based on information on the scheduled departure.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ELEC: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Electricity dataset, task is to predict whether the electricity prices are going up or down relative to moving avg of last 24h.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GMSC: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Goal is to predict whether a loan should be allowed.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PIMA: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It is a by product of a longitudinal study of health in the Pima Indian population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WEATHER: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Weather dataset, which is not from the paper.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SEA Generator</a:t>
            </a:r>
            <a:r>
              <a:rPr lang="en-US" b="1">
                <a:latin typeface="Poppins" pitchFamily="2" charset="77"/>
                <a:cs typeface="Poppins" pitchFamily="2" charset="77"/>
              </a:rPr>
              <a:t>: </a:t>
            </a:r>
            <a:r>
              <a:rPr lang="en-US">
                <a:latin typeface="Poppins" pitchFamily="2" charset="77"/>
                <a:cs typeface="Poppins" pitchFamily="2" charset="77"/>
              </a:rPr>
              <a:t>Data streams </a:t>
            </a:r>
            <a:r>
              <a:rPr lang="en-US" dirty="0">
                <a:latin typeface="Poppins" pitchFamily="2" charset="77"/>
                <a:cs typeface="Poppins" pitchFamily="2" charset="77"/>
              </a:rPr>
              <a:t>with three continuous features.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546D30D9-F995-4A15-9F9D-A50B31E7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831" y="4972885"/>
            <a:ext cx="1519990" cy="15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1802</Words>
  <Application>Microsoft Office PowerPoint</Application>
  <PresentationFormat>Widescreen</PresentationFormat>
  <Paragraphs>816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Poppins</vt:lpstr>
      <vt:lpstr>Office Theme</vt:lpstr>
      <vt:lpstr>Adaptive Random Forest with Resampling for Imbalanced data Streams  Data Mining Lab SS2020 22.07.2020</vt:lpstr>
      <vt:lpstr>Outline</vt:lpstr>
      <vt:lpstr>Introduction</vt:lpstr>
      <vt:lpstr>Problem Statement</vt:lpstr>
      <vt:lpstr>Class Imbalance</vt:lpstr>
      <vt:lpstr>Solution: Adaptive Random Forest with Resampling (ARFRE)</vt:lpstr>
      <vt:lpstr>ARFRE Algorithm </vt:lpstr>
      <vt:lpstr>MOA &amp; scikit-multiflow</vt:lpstr>
      <vt:lpstr>Datasets</vt:lpstr>
      <vt:lpstr>Performance Metrics</vt:lpstr>
      <vt:lpstr>Overall Result  GMSC, ELEC, AIR</vt:lpstr>
      <vt:lpstr>Overall Result  SEA, PIMA</vt:lpstr>
      <vt:lpstr>Overall Result  comparing ARFRE FOR GMSC, ELEC, AIR, SEA, PIMA</vt:lpstr>
      <vt:lpstr>Overall Result  WEATHER</vt:lpstr>
      <vt:lpstr>Overall Result  Different λ</vt:lpstr>
      <vt:lpstr>Overall Result  comparing g-mean and balanced-accuracy among different λ</vt:lpstr>
      <vt:lpstr>Overall Result  comparing g-mean among different λ</vt:lpstr>
      <vt:lpstr>Overall Result  comparing balanced accuracy among different λ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Random Forest with Resampling for Imbalanced data Streams Data Mining Lab SS2020</dc:title>
  <dc:creator>Kush Varma</dc:creator>
  <cp:lastModifiedBy>Kush Varma</cp:lastModifiedBy>
  <cp:revision>59</cp:revision>
  <dcterms:created xsi:type="dcterms:W3CDTF">2020-06-07T22:10:03Z</dcterms:created>
  <dcterms:modified xsi:type="dcterms:W3CDTF">2020-07-22T10:38:53Z</dcterms:modified>
</cp:coreProperties>
</file>