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305" r:id="rId5"/>
    <p:sldId id="296" r:id="rId6"/>
    <p:sldId id="307" r:id="rId7"/>
    <p:sldId id="306" r:id="rId8"/>
    <p:sldId id="259" r:id="rId9"/>
    <p:sldId id="317" r:id="rId10"/>
    <p:sldId id="318" r:id="rId11"/>
    <p:sldId id="311" r:id="rId12"/>
    <p:sldId id="312" r:id="rId13"/>
    <p:sldId id="319" r:id="rId14"/>
    <p:sldId id="320" r:id="rId15"/>
    <p:sldId id="321" r:id="rId16"/>
    <p:sldId id="322" r:id="rId17"/>
    <p:sldId id="323" r:id="rId18"/>
    <p:sldId id="324" r:id="rId19"/>
    <p:sldId id="310"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1" d="100"/>
          <a:sy n="81" d="100"/>
        </p:scale>
        <p:origin x="91" y="16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10/27/2022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10/27/2022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sz="2400" dirty="0"/>
              <a:t>SCHEDULE REMINDER DAEMON</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7E96-48C8-4EBF-BEA4-FADF20269473}"/>
              </a:ext>
            </a:extLst>
          </p:cNvPr>
          <p:cNvSpPr>
            <a:spLocks noGrp="1"/>
          </p:cNvSpPr>
          <p:nvPr>
            <p:ph type="title"/>
          </p:nvPr>
        </p:nvSpPr>
        <p:spPr/>
        <p:txBody>
          <a:bodyPr/>
          <a:lstStyle/>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Maintenance</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634DBB8-BF6E-D030-4D9B-C7D44BB80EA9}"/>
              </a:ext>
            </a:extLst>
          </p:cNvPr>
          <p:cNvSpPr>
            <a:spLocks noGrp="1"/>
          </p:cNvSpPr>
          <p:nvPr>
            <p:ph idx="1"/>
          </p:nvPr>
        </p:nvSpPr>
        <p:spPr/>
        <p:txBody>
          <a:bodyPr/>
          <a:lstStyle/>
          <a:p>
            <a:pPr marL="0" indent="0">
              <a:lnSpc>
                <a:spcPct val="107000"/>
              </a:lnSpc>
              <a:spcAft>
                <a:spcPts val="800"/>
              </a:spcAft>
              <a:buNone/>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Very little maintenance should be required for this setup. An initial configuration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Will be the  system/virtual  required interaction after system is put together.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only other user maintenance would be any changes to settings after setup, and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ny specified special cases where csv file  need to be changed.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No Physical maintenance on the system’s parts may be required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86504014-5123-6DD0-6144-597D358749F9}"/>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4EB196F-A692-B881-9AA8-3507DDCC4F8A}"/>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20593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41B9-759F-C005-462C-6FF6132364A9}"/>
              </a:ext>
            </a:extLst>
          </p:cNvPr>
          <p:cNvSpPr>
            <a:spLocks noGrp="1"/>
          </p:cNvSpPr>
          <p:nvPr>
            <p:ph type="title"/>
          </p:nvPr>
        </p:nvSpPr>
        <p:spPr/>
        <p:txBody>
          <a:bodyPr>
            <a:normAutofit/>
          </a:bodyPr>
          <a:lstStyle/>
          <a:p>
            <a:r>
              <a:rPr lang="en-IN" b="1" dirty="0">
                <a:effectLst/>
                <a:latin typeface="Times New Roman" panose="02020603050405020304" pitchFamily="18" charset="0"/>
                <a:ea typeface="Times New Roman" panose="02020603050405020304" pitchFamily="18" charset="0"/>
              </a:rPr>
              <a:t>Error Detection / Exceptional Handling</a:t>
            </a:r>
            <a:endParaRPr lang="en-IN" dirty="0"/>
          </a:p>
        </p:txBody>
      </p:sp>
      <p:sp>
        <p:nvSpPr>
          <p:cNvPr id="3" name="Content Placeholder 2">
            <a:extLst>
              <a:ext uri="{FF2B5EF4-FFF2-40B4-BE49-F238E27FC236}">
                <a16:creationId xmlns:a16="http://schemas.microsoft.com/office/drawing/2014/main" id="{CF1AD967-B0DE-2C4E-AA2E-1F9453B829C5}"/>
              </a:ext>
            </a:extLst>
          </p:cNvPr>
          <p:cNvSpPr>
            <a:spLocks noGrp="1"/>
          </p:cNvSpPr>
          <p:nvPr>
            <p:ph idx="1"/>
          </p:nvPr>
        </p:nvSpPr>
        <p:spPr/>
        <p:txBody>
          <a:bodyPr/>
          <a:lstStyle/>
          <a:p>
            <a:endParaRPr lang="en-IN" sz="1800" dirty="0">
              <a:effectLst/>
              <a:latin typeface="Times New Roman" panose="02020603050405020304" pitchFamily="18" charset="0"/>
              <a:ea typeface="Times New Roman" panose="02020603050405020304" pitchFamily="18" charset="0"/>
            </a:endParaRPr>
          </a:p>
          <a:p>
            <a:endParaRPr lang="en-IN" sz="1800" dirty="0">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User should follow all the constraints like date format.</a:t>
            </a:r>
          </a:p>
          <a:p>
            <a:pPr marL="0" indent="0">
              <a:buNone/>
            </a:pPr>
            <a:endParaRPr lang="en-IN" sz="1800" dirty="0">
              <a:effectLst/>
              <a:latin typeface="Times New Roman" panose="02020603050405020304" pitchFamily="18" charset="0"/>
              <a:ea typeface="Times New Roman" panose="02020603050405020304" pitchFamily="18" charset="0"/>
            </a:endParaRPr>
          </a:p>
          <a:p>
            <a:r>
              <a:rPr lang="en-IN" sz="1800" dirty="0">
                <a:latin typeface="Times New Roman" panose="02020603050405020304" pitchFamily="18" charset="0"/>
                <a:ea typeface="Times New Roman" panose="02020603050405020304" pitchFamily="18" charset="0"/>
              </a:rPr>
              <a:t>U</a:t>
            </a:r>
            <a:r>
              <a:rPr lang="en-IN" sz="1800" dirty="0">
                <a:effectLst/>
                <a:latin typeface="Times New Roman" panose="02020603050405020304" pitchFamily="18" charset="0"/>
                <a:ea typeface="Times New Roman" panose="02020603050405020304" pitchFamily="18" charset="0"/>
              </a:rPr>
              <a:t>ser should add data with proper details and configuration before searching for reminder or removing or modifying it .</a:t>
            </a:r>
          </a:p>
          <a:p>
            <a:endParaRPr lang="en-US" dirty="0"/>
          </a:p>
          <a:p>
            <a:endParaRPr lang="en-IN" dirty="0"/>
          </a:p>
          <a:p>
            <a:pPr marL="0" indent="0">
              <a:buNone/>
            </a:pPr>
            <a:endParaRPr lang="en-IN" dirty="0"/>
          </a:p>
        </p:txBody>
      </p:sp>
      <p:sp>
        <p:nvSpPr>
          <p:cNvPr id="4" name="Footer Placeholder 3">
            <a:extLst>
              <a:ext uri="{FF2B5EF4-FFF2-40B4-BE49-F238E27FC236}">
                <a16:creationId xmlns:a16="http://schemas.microsoft.com/office/drawing/2014/main" id="{288E2CA2-2BF1-9D46-404B-A72F6B4AA2E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72D8284-7759-E4C1-B6E2-BE716BA4CC9F}"/>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60816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0A8E-2D58-B94E-ECF9-C07567384B07}"/>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rPr>
              <a:t>Design Objectives</a:t>
            </a:r>
            <a:endParaRPr lang="en-IN" dirty="0"/>
          </a:p>
        </p:txBody>
      </p:sp>
      <p:sp>
        <p:nvSpPr>
          <p:cNvPr id="3" name="Content Placeholder 2">
            <a:extLst>
              <a:ext uri="{FF2B5EF4-FFF2-40B4-BE49-F238E27FC236}">
                <a16:creationId xmlns:a16="http://schemas.microsoft.com/office/drawing/2014/main" id="{C9E39B4B-D41E-FA5B-DA1E-F9E9CAD3586D}"/>
              </a:ext>
            </a:extLst>
          </p:cNvPr>
          <p:cNvSpPr>
            <a:spLocks noGrp="1"/>
          </p:cNvSpPr>
          <p:nvPr>
            <p:ph idx="1"/>
          </p:nvPr>
        </p:nvSpPr>
        <p:spPr/>
        <p:txBody>
          <a:bodyPr/>
          <a:lstStyle/>
          <a:p>
            <a:pPr algn="l"/>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Schedule Reminder service that runs in background and checks for monthly and annual dates and sends/prints them on console every time the user logs in terminal. The dates and obligations are entered manually by the user using a separate program. Once the obligation is met user can dismiss the reminders by calling the program with a command line to dismiss further notifications.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endParaRPr lang="en-IN" dirty="0"/>
          </a:p>
        </p:txBody>
      </p:sp>
      <p:sp>
        <p:nvSpPr>
          <p:cNvPr id="4" name="Footer Placeholder 3">
            <a:extLst>
              <a:ext uri="{FF2B5EF4-FFF2-40B4-BE49-F238E27FC236}">
                <a16:creationId xmlns:a16="http://schemas.microsoft.com/office/drawing/2014/main" id="{8BC1CAC1-927C-996D-C164-39F9E637733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C60D134-1CD5-AD4D-8A31-35B3C80946FC}"/>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854045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DA4C-9290-F91F-89D4-AFE425CFD5FB}"/>
              </a:ext>
            </a:extLst>
          </p:cNvPr>
          <p:cNvSpPr>
            <a:spLocks noGrp="1"/>
          </p:cNvSpPr>
          <p:nvPr>
            <p:ph type="title"/>
          </p:nvPr>
        </p:nvSpPr>
        <p:spPr/>
        <p:txBody>
          <a:bodyPr/>
          <a:lstStyle/>
          <a:p>
            <a:r>
              <a:rPr lang="en-US" dirty="0"/>
              <a:t>SCREENSHOTS</a:t>
            </a:r>
            <a:br>
              <a:rPr lang="en-US" dirty="0"/>
            </a:br>
            <a:endParaRPr lang="en-IN" dirty="0"/>
          </a:p>
        </p:txBody>
      </p:sp>
      <p:pic>
        <p:nvPicPr>
          <p:cNvPr id="21" name="Content Placeholder 20" descr="Text">
            <a:extLst>
              <a:ext uri="{FF2B5EF4-FFF2-40B4-BE49-F238E27FC236}">
                <a16:creationId xmlns:a16="http://schemas.microsoft.com/office/drawing/2014/main" id="{494EE4ED-C462-0A00-8DFA-860CE920E987}"/>
              </a:ext>
            </a:extLst>
          </p:cNvPr>
          <p:cNvPicPr>
            <a:picLocks noGrp="1" noChangeAspect="1"/>
          </p:cNvPicPr>
          <p:nvPr>
            <p:ph idx="1"/>
          </p:nvPr>
        </p:nvPicPr>
        <p:blipFill>
          <a:blip r:embed="rId2"/>
          <a:stretch>
            <a:fillRect/>
          </a:stretch>
        </p:blipFill>
        <p:spPr>
          <a:xfrm>
            <a:off x="3922014" y="2368568"/>
            <a:ext cx="4347972" cy="2279812"/>
          </a:xfrm>
        </p:spPr>
      </p:pic>
      <p:sp>
        <p:nvSpPr>
          <p:cNvPr id="4" name="Footer Placeholder 3">
            <a:extLst>
              <a:ext uri="{FF2B5EF4-FFF2-40B4-BE49-F238E27FC236}">
                <a16:creationId xmlns:a16="http://schemas.microsoft.com/office/drawing/2014/main" id="{D8D08C45-C161-1A61-22B5-60EA3C12ADFB}"/>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1A1917A-9175-657A-975A-055ABEC09A28}"/>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14457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10;&#10;Description automatically generated">
            <a:extLst>
              <a:ext uri="{FF2B5EF4-FFF2-40B4-BE49-F238E27FC236}">
                <a16:creationId xmlns:a16="http://schemas.microsoft.com/office/drawing/2014/main" id="{15E4F578-DAD6-A648-69BD-6E0DBDDA4B7A}"/>
              </a:ext>
            </a:extLst>
          </p:cNvPr>
          <p:cNvPicPr>
            <a:picLocks noGrp="1" noChangeAspect="1"/>
          </p:cNvPicPr>
          <p:nvPr>
            <p:ph idx="1"/>
          </p:nvPr>
        </p:nvPicPr>
        <p:blipFill rotWithShape="1">
          <a:blip r:embed="rId2"/>
          <a:stretch/>
        </p:blipFill>
        <p:spPr>
          <a:xfrm>
            <a:off x="393192" y="620826"/>
            <a:ext cx="4814041" cy="2360614"/>
          </a:xfrm>
          <a:noFill/>
        </p:spPr>
      </p:pic>
      <p:sp>
        <p:nvSpPr>
          <p:cNvPr id="5" name="Footer Placeholder 4">
            <a:extLst>
              <a:ext uri="{FF2B5EF4-FFF2-40B4-BE49-F238E27FC236}">
                <a16:creationId xmlns:a16="http://schemas.microsoft.com/office/drawing/2014/main" id="{A4886214-85F2-B0F4-D5F0-670CEC1D0727}"/>
              </a:ext>
            </a:extLst>
          </p:cNvPr>
          <p:cNvSpPr>
            <a:spLocks noGrp="1"/>
          </p:cNvSpPr>
          <p:nvPr>
            <p:ph type="ftr" sz="quarter" idx="10"/>
          </p:nvPr>
        </p:nvSpPr>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D59AD27C-4B4A-706F-669B-F05A10E6BE44}"/>
              </a:ext>
            </a:extLst>
          </p:cNvPr>
          <p:cNvSpPr>
            <a:spLocks noGrp="1"/>
          </p:cNvSpPr>
          <p:nvPr>
            <p:ph type="sldNum" sz="quarter" idx="11"/>
          </p:nvPr>
        </p:nvSpPr>
        <p:spPr/>
        <p:txBody>
          <a:bodyPr anchor="ctr">
            <a:normAutofit/>
          </a:bodyPr>
          <a:lstStyle/>
          <a:p>
            <a:pPr>
              <a:spcAft>
                <a:spcPts val="600"/>
              </a:spcAft>
            </a:pPr>
            <a:fld id="{294A09A9-5501-47C1-A89A-A340965A2BE2}" type="slidenum">
              <a:rPr lang="en-US" smtClean="0"/>
              <a:pPr>
                <a:spcAft>
                  <a:spcPts val="600"/>
                </a:spcAft>
              </a:pPr>
              <a:t>14</a:t>
            </a:fld>
            <a:endParaRPr lang="en-US"/>
          </a:p>
        </p:txBody>
      </p:sp>
      <p:pic>
        <p:nvPicPr>
          <p:cNvPr id="10" name="Content Placeholder 9" descr="Text&#10;&#10;Description automatically generated">
            <a:extLst>
              <a:ext uri="{FF2B5EF4-FFF2-40B4-BE49-F238E27FC236}">
                <a16:creationId xmlns:a16="http://schemas.microsoft.com/office/drawing/2014/main" id="{3272283D-965C-3155-2724-21B8E79C0B58}"/>
              </a:ext>
            </a:extLst>
          </p:cNvPr>
          <p:cNvPicPr>
            <a:picLocks noGrp="1" noChangeAspect="1"/>
          </p:cNvPicPr>
          <p:nvPr>
            <p:ph sz="half" idx="4294967295"/>
          </p:nvPr>
        </p:nvPicPr>
        <p:blipFill rotWithShape="1">
          <a:blip r:embed="rId3"/>
          <a:stretch/>
        </p:blipFill>
        <p:spPr>
          <a:xfrm>
            <a:off x="6617208" y="620827"/>
            <a:ext cx="5181600" cy="2360613"/>
          </a:xfrm>
          <a:noFill/>
        </p:spPr>
      </p:pic>
      <p:pic>
        <p:nvPicPr>
          <p:cNvPr id="18" name="Picture 17" descr="Text&#10;&#10;Description automatically generated">
            <a:extLst>
              <a:ext uri="{FF2B5EF4-FFF2-40B4-BE49-F238E27FC236}">
                <a16:creationId xmlns:a16="http://schemas.microsoft.com/office/drawing/2014/main" id="{F9AE965C-B462-85EC-0E63-0501D6BF1D55}"/>
              </a:ext>
            </a:extLst>
          </p:cNvPr>
          <p:cNvPicPr>
            <a:picLocks noChangeAspect="1"/>
          </p:cNvPicPr>
          <p:nvPr/>
        </p:nvPicPr>
        <p:blipFill>
          <a:blip r:embed="rId4"/>
          <a:stretch>
            <a:fillRect/>
          </a:stretch>
        </p:blipFill>
        <p:spPr>
          <a:xfrm>
            <a:off x="393191" y="3488588"/>
            <a:ext cx="4814041" cy="2360614"/>
          </a:xfrm>
          <a:prstGeom prst="rect">
            <a:avLst/>
          </a:prstGeom>
        </p:spPr>
      </p:pic>
      <p:pic>
        <p:nvPicPr>
          <p:cNvPr id="22" name="Picture 21" descr="Text&#10;&#10;Description automatically generated">
            <a:extLst>
              <a:ext uri="{FF2B5EF4-FFF2-40B4-BE49-F238E27FC236}">
                <a16:creationId xmlns:a16="http://schemas.microsoft.com/office/drawing/2014/main" id="{F544E0E1-4B9C-86AD-C1EC-B341A4533E49}"/>
              </a:ext>
            </a:extLst>
          </p:cNvPr>
          <p:cNvPicPr>
            <a:picLocks noChangeAspect="1"/>
          </p:cNvPicPr>
          <p:nvPr/>
        </p:nvPicPr>
        <p:blipFill>
          <a:blip r:embed="rId5"/>
          <a:stretch>
            <a:fillRect/>
          </a:stretch>
        </p:blipFill>
        <p:spPr>
          <a:xfrm>
            <a:off x="6617208" y="3483985"/>
            <a:ext cx="5181600" cy="2360615"/>
          </a:xfrm>
          <a:prstGeom prst="rect">
            <a:avLst/>
          </a:prstGeom>
        </p:spPr>
      </p:pic>
    </p:spTree>
    <p:extLst>
      <p:ext uri="{BB962C8B-B14F-4D97-AF65-F5344CB8AC3E}">
        <p14:creationId xmlns:p14="http://schemas.microsoft.com/office/powerpoint/2010/main" val="10558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ext&#10;&#10;Description automatically generated">
            <a:extLst>
              <a:ext uri="{FF2B5EF4-FFF2-40B4-BE49-F238E27FC236}">
                <a16:creationId xmlns:a16="http://schemas.microsoft.com/office/drawing/2014/main" id="{372EA51C-7D6D-A01A-7FD0-5FF8C727EE75}"/>
              </a:ext>
            </a:extLst>
          </p:cNvPr>
          <p:cNvPicPr>
            <a:picLocks noGrp="1" noChangeAspect="1"/>
          </p:cNvPicPr>
          <p:nvPr>
            <p:ph idx="1"/>
          </p:nvPr>
        </p:nvPicPr>
        <p:blipFill>
          <a:blip r:embed="rId2"/>
          <a:stretch>
            <a:fillRect/>
          </a:stretch>
        </p:blipFill>
        <p:spPr>
          <a:xfrm>
            <a:off x="1301060" y="882944"/>
            <a:ext cx="9589879" cy="4370388"/>
          </a:xfrm>
        </p:spPr>
      </p:pic>
      <p:sp>
        <p:nvSpPr>
          <p:cNvPr id="4" name="Footer Placeholder 3">
            <a:extLst>
              <a:ext uri="{FF2B5EF4-FFF2-40B4-BE49-F238E27FC236}">
                <a16:creationId xmlns:a16="http://schemas.microsoft.com/office/drawing/2014/main" id="{A43FF09F-D6BE-62B7-E844-C83C2063611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ED0C747-78C6-924E-9C63-B0C06D5943FD}"/>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571387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396240">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provides a general architecture for reminder application, and individual  can use it as the basis for getting reminder . The application is written in c language and used tools like </a:t>
            </a:r>
            <a:r>
              <a:rPr lang="en-IN"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valgrind</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splint , </a:t>
            </a:r>
            <a:r>
              <a:rPr lang="en-IN"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gdb</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there are multiple options are there so that user can </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96240">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add/remove/modify reminders and having options like enable or disable options.</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GROUP 8</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rPr>
              <a:t>TEAM</a:t>
            </a: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normAutofit/>
          </a:bodyPr>
          <a:lstStyle/>
          <a:p>
            <a:r>
              <a:rPr lang="en-US" dirty="0"/>
              <a:t>S</a:t>
            </a:r>
            <a:r>
              <a:rPr lang="en-US" sz="1200" dirty="0"/>
              <a:t>CHEDULE   REMINDER </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041" y="2504392"/>
            <a:ext cx="1758359" cy="1996588"/>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r>
              <a:rPr lang="en-US" sz="2400" dirty="0">
                <a:solidFill>
                  <a:schemeClr val="accent3"/>
                </a:solidFill>
                <a:latin typeface="Gill Sans Nova Light" panose="020B0302020104020203" pitchFamily="34" charset="0"/>
                <a:cs typeface="Gill Sans Light" panose="020B0302020104020203" pitchFamily="34" charset="-79"/>
              </a:rPr>
              <a:t>ANKIT</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SIDDHARTH</a:t>
            </a:r>
          </a:p>
          <a:p>
            <a:pPr marL="0" indent="0">
              <a:lnSpc>
                <a:spcPct val="150000"/>
              </a:lnSpc>
              <a:buNone/>
            </a:pPr>
            <a:r>
              <a:rPr lang="en-US" dirty="0">
                <a:latin typeface="Gill Sans Nova Light" panose="020B0302020104020203" pitchFamily="34" charset="0"/>
                <a:cs typeface="Gill Sans Light" panose="020B0302020104020203" pitchFamily="34" charset="-79"/>
              </a:rPr>
              <a:t>GYANDEEP</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ADITYA</a:t>
            </a:r>
          </a:p>
          <a:p>
            <a:pPr marL="0" indent="0">
              <a:lnSpc>
                <a:spcPct val="150000"/>
              </a:lnSpc>
              <a:buNone/>
            </a:pPr>
            <a:r>
              <a:rPr lang="en-US" dirty="0">
                <a:latin typeface="Gill Sans Nova Light" panose="020B0302020104020203" pitchFamily="34" charset="0"/>
                <a:cs typeface="Gill Sans Light" panose="020B0302020104020203" pitchFamily="34" charset="-79"/>
              </a:rPr>
              <a:t>SAHIL</a:t>
            </a:r>
            <a:endParaRPr lang="en-US" sz="2400" dirty="0">
              <a:solidFill>
                <a:schemeClr val="accent3"/>
              </a:solidFill>
              <a:latin typeface="Gill Sans Nova Light" panose="020B0302020104020203" pitchFamily="34" charset="0"/>
              <a:cs typeface="Gill Sans Light" panose="020B0302020104020203" pitchFamily="34" charset="-79"/>
            </a:endParaRPr>
          </a:p>
          <a:p>
            <a:pPr lvl="4"/>
            <a:r>
              <a:rPr lang="en-US" b="1" u="sng" dirty="0">
                <a:solidFill>
                  <a:schemeClr val="accent3"/>
                </a:solidFill>
                <a:latin typeface="Gill Sans Nova Light" panose="020B0302020104020203" pitchFamily="34" charset="0"/>
                <a:cs typeface="Calibri"/>
              </a:rPr>
              <a:t>MENTOR- RAHUL SIR</a:t>
            </a: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cs typeface="Calibri Light"/>
              </a:rPr>
              <a:t>Meet our team</a:t>
            </a:r>
            <a:endParaRPr lang="en-US" dirty="0"/>
          </a:p>
        </p:txBody>
      </p:sp>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p:txBody>
          <a:bodyPr/>
          <a:lstStyle/>
          <a:p>
            <a:r>
              <a:rPr lang="en-US" dirty="0"/>
              <a:t>Takuma Hayashi​</a:t>
            </a:r>
          </a:p>
        </p:txBody>
      </p:sp>
      <p:sp>
        <p:nvSpPr>
          <p:cNvPr id="22" name="Text Placeholder 21">
            <a:extLst>
              <a:ext uri="{FF2B5EF4-FFF2-40B4-BE49-F238E27FC236}">
                <a16:creationId xmlns:a16="http://schemas.microsoft.com/office/drawing/2014/main" id="{B8A775F3-D483-728E-181B-869ED9CBDF2F}"/>
              </a:ext>
            </a:extLst>
          </p:cNvPr>
          <p:cNvSpPr>
            <a:spLocks noGrp="1"/>
          </p:cNvSpPr>
          <p:nvPr>
            <p:ph type="body" sz="quarter" idx="14"/>
          </p:nvPr>
        </p:nvSpPr>
        <p:spPr/>
        <p:txBody>
          <a:bodyPr/>
          <a:lstStyle/>
          <a:p>
            <a:r>
              <a:rPr lang="en-US" dirty="0"/>
              <a:t>President</a:t>
            </a:r>
          </a:p>
        </p:txBody>
      </p:sp>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p:txBody>
          <a:bodyPr/>
          <a:lstStyle/>
          <a:p>
            <a:r>
              <a:rPr lang="en-US" dirty="0"/>
              <a:t>Mirjam Nilsson​</a:t>
            </a:r>
          </a:p>
        </p:txBody>
      </p:sp>
      <p:sp>
        <p:nvSpPr>
          <p:cNvPr id="26" name="Text Placeholder 25">
            <a:extLst>
              <a:ext uri="{FF2B5EF4-FFF2-40B4-BE49-F238E27FC236}">
                <a16:creationId xmlns:a16="http://schemas.microsoft.com/office/drawing/2014/main" id="{3B78A704-3F4C-BA60-E2A0-78C04422CC59}"/>
              </a:ext>
            </a:extLst>
          </p:cNvPr>
          <p:cNvSpPr>
            <a:spLocks noGrp="1"/>
          </p:cNvSpPr>
          <p:nvPr>
            <p:ph type="body" sz="quarter" idx="18"/>
          </p:nvPr>
        </p:nvSpPr>
        <p:spPr/>
        <p:txBody>
          <a:bodyPr/>
          <a:lstStyle/>
          <a:p>
            <a:r>
              <a:rPr lang="en-US" dirty="0"/>
              <a:t>Chief Executive Officer</a:t>
            </a:r>
          </a:p>
        </p:txBody>
      </p:sp>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p:txBody>
          <a:bodyPr/>
          <a:lstStyle/>
          <a:p>
            <a:r>
              <a:rPr lang="en-US" dirty="0"/>
              <a:t>Flora Berggren​</a:t>
            </a:r>
          </a:p>
        </p:txBody>
      </p:sp>
      <p:sp>
        <p:nvSpPr>
          <p:cNvPr id="28" name="Text Placeholder 27">
            <a:extLst>
              <a:ext uri="{FF2B5EF4-FFF2-40B4-BE49-F238E27FC236}">
                <a16:creationId xmlns:a16="http://schemas.microsoft.com/office/drawing/2014/main" id="{B7455CD5-CB03-E684-FC3F-FE70DF6C472F}"/>
              </a:ext>
            </a:extLst>
          </p:cNvPr>
          <p:cNvSpPr>
            <a:spLocks noGrp="1"/>
          </p:cNvSpPr>
          <p:nvPr>
            <p:ph type="body" sz="quarter" idx="20"/>
          </p:nvPr>
        </p:nvSpPr>
        <p:spPr/>
        <p:txBody>
          <a:bodyPr/>
          <a:lstStyle/>
          <a:p>
            <a:r>
              <a:rPr lang="en-US" dirty="0"/>
              <a:t>Chief Operations Officer</a:t>
            </a:r>
          </a:p>
        </p:txBody>
      </p:sp>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p:txBody>
          <a:bodyPr/>
          <a:lstStyle/>
          <a:p>
            <a:endParaRPr lang="en-US" dirty="0"/>
          </a:p>
        </p:txBody>
      </p:sp>
      <p:sp>
        <p:nvSpPr>
          <p:cNvPr id="30" name="Text Placeholder 29">
            <a:extLst>
              <a:ext uri="{FF2B5EF4-FFF2-40B4-BE49-F238E27FC236}">
                <a16:creationId xmlns:a16="http://schemas.microsoft.com/office/drawing/2014/main" id="{CB833035-7F55-7728-8060-8204B10C959B}"/>
              </a:ext>
            </a:extLst>
          </p:cNvPr>
          <p:cNvSpPr>
            <a:spLocks noGrp="1"/>
          </p:cNvSpPr>
          <p:nvPr>
            <p:ph type="body" sz="quarter" idx="22"/>
          </p:nvPr>
        </p:nvSpPr>
        <p:spPr/>
        <p:txBody>
          <a:bodyPr/>
          <a:lstStyle/>
          <a:p>
            <a:r>
              <a:rPr lang="en-US" dirty="0"/>
              <a:t>VP Marketing</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Picture Placeholder 2">
            <a:extLst>
              <a:ext uri="{FF2B5EF4-FFF2-40B4-BE49-F238E27FC236}">
                <a16:creationId xmlns:a16="http://schemas.microsoft.com/office/drawing/2014/main" id="{0E4530E6-947D-1E4B-0E7C-B86982F7F6A1}"/>
              </a:ext>
            </a:extLst>
          </p:cNvPr>
          <p:cNvSpPr>
            <a:spLocks noGrp="1"/>
          </p:cNvSpPr>
          <p:nvPr>
            <p:ph type="pic" sz="quarter" idx="12"/>
          </p:nvPr>
        </p:nvSpPr>
        <p:spPr/>
      </p:sp>
      <p:sp>
        <p:nvSpPr>
          <p:cNvPr id="7" name="Picture Placeholder 6">
            <a:extLst>
              <a:ext uri="{FF2B5EF4-FFF2-40B4-BE49-F238E27FC236}">
                <a16:creationId xmlns:a16="http://schemas.microsoft.com/office/drawing/2014/main" id="{9FE44B6F-AF2C-6EFC-3577-B54C95E2148A}"/>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59182FC4-11E9-94C7-9F69-58F6B2AFF95E}"/>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CDBB17BA-2B61-68D5-8064-0232F58079C6}"/>
              </a:ext>
            </a:extLst>
          </p:cNvPr>
          <p:cNvSpPr>
            <a:spLocks noGrp="1"/>
          </p:cNvSpPr>
          <p:nvPr>
            <p:ph type="pic" sz="quarter" idx="15"/>
          </p:nvPr>
        </p:nvSpPr>
        <p:spPr>
          <a:xfrm>
            <a:off x="8734911" y="1797050"/>
            <a:ext cx="2057400" cy="2058988"/>
          </a:xfrm>
        </p:spPr>
      </p:sp>
    </p:spTree>
    <p:extLst>
      <p:ext uri="{BB962C8B-B14F-4D97-AF65-F5344CB8AC3E}">
        <p14:creationId xmlns:p14="http://schemas.microsoft.com/office/powerpoint/2010/main" val="227683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pPr marL="396240">
              <a:lnSpc>
                <a:spcPct val="107000"/>
              </a:lnSpc>
              <a:spcAft>
                <a:spcPts val="800"/>
              </a:spcAft>
            </a:pPr>
            <a:r>
              <a:rPr lang="en-IN" sz="1800" dirty="0">
                <a:effectLst/>
                <a:latin typeface="Bahnschrift" panose="020B0502040204020203" pitchFamily="34" charset="0"/>
                <a:ea typeface="Bahnschrift" panose="020B0502040204020203" pitchFamily="34" charset="0"/>
                <a:cs typeface="Bahnschrift" panose="020B0502040204020203" pitchFamily="34" charset="0"/>
              </a:rPr>
              <a:t>The purpose of this project is to implement and </a:t>
            </a:r>
            <a:r>
              <a:rPr lang="en-IN" sz="1800" dirty="0">
                <a:solidFill>
                  <a:srgbClr val="000000"/>
                </a:solidFill>
                <a:effectLst/>
                <a:latin typeface="Bahnschrift" panose="020B0502040204020203" pitchFamily="34" charset="0"/>
                <a:ea typeface="Bahnschrift" panose="020B0502040204020203" pitchFamily="34" charset="0"/>
                <a:cs typeface="Bahnschrift" panose="020B0502040204020203" pitchFamily="34" charset="0"/>
              </a:rPr>
              <a:t>checks for monthly and annual dates and sends/prints them on console every time the user logs in terminal. Once the obligation is met user can dismiss the reminders by calling the program with a command line to dismiss further notifications.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96240">
              <a:lnSpc>
                <a:spcPct val="107000"/>
              </a:lnSpc>
              <a:spcAft>
                <a:spcPts val="800"/>
              </a:spcAft>
            </a:pPr>
            <a:r>
              <a:rPr lang="en-IN" sz="1800" dirty="0">
                <a:solidFill>
                  <a:srgbClr val="000000"/>
                </a:solidFill>
                <a:effectLst/>
                <a:latin typeface="Liberation Serif"/>
                <a:ea typeface="Liberation Serif"/>
                <a:cs typeface="Liberation Serif"/>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000" dirty="0">
              <a:solidFill>
                <a:schemeClr val="accent3"/>
              </a:solidFill>
              <a:latin typeface="Gill Sans Nova Light" panose="020B0302020104020203" pitchFamily="34" charset="0"/>
              <a:cs typeface="Gill Sans Light" panose="020B0302020104020203" pitchFamily="34" charset="-79"/>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KEY OBJECTIVES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a:lstStyle/>
          <a:p>
            <a:pPr marL="685800" algn="l">
              <a:lnSpc>
                <a:spcPct val="107000"/>
              </a:lnSpc>
              <a:spcAft>
                <a:spcPts val="800"/>
              </a:spcAft>
            </a:pPr>
            <a:r>
              <a:rPr lang="en-IN" sz="1800" dirty="0">
                <a:effectLst/>
                <a:latin typeface="Bahnschrift" panose="020B0502040204020203" pitchFamily="34" charset="0"/>
                <a:ea typeface="Bahnschrift" panose="020B0502040204020203" pitchFamily="34" charset="0"/>
                <a:cs typeface="Bahnschrift" panose="020B0502040204020203" pitchFamily="34" charset="0"/>
              </a:rPr>
              <a:t> 1</a:t>
            </a:r>
            <a:r>
              <a:rPr lang="en-IN" sz="1800" dirty="0">
                <a:solidFill>
                  <a:srgbClr val="C9211E"/>
                </a:solidFill>
                <a:effectLst/>
                <a:latin typeface="Bahnschrift" panose="020B0502040204020203" pitchFamily="34" charset="0"/>
                <a:ea typeface="Bahnschrift" panose="020B0502040204020203" pitchFamily="34" charset="0"/>
                <a:cs typeface="Bahnschrift" panose="020B0502040204020203" pitchFamily="34" charset="0"/>
              </a:rPr>
              <a:t> </a:t>
            </a:r>
            <a:r>
              <a:rPr lang="en-IN" sz="1800" dirty="0">
                <a:solidFill>
                  <a:srgbClr val="000000"/>
                </a:solidFill>
                <a:effectLst/>
                <a:latin typeface="Bahnschrift" panose="020B0502040204020203" pitchFamily="34" charset="0"/>
                <a:ea typeface="Bahnschrift" panose="020B0502040204020203" pitchFamily="34" charset="0"/>
                <a:cs typeface="Bahnschrift" panose="020B0502040204020203" pitchFamily="34" charset="0"/>
              </a:rPr>
              <a:t>Add/Remove an obligation to a system configuration    file.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gn="l">
              <a:lnSpc>
                <a:spcPct val="107000"/>
              </a:lnSpc>
              <a:spcAft>
                <a:spcPts val="800"/>
              </a:spcAft>
            </a:pPr>
            <a:r>
              <a:rPr lang="en-IN" sz="1800" dirty="0">
                <a:solidFill>
                  <a:srgbClr val="000000"/>
                </a:solidFill>
                <a:effectLst/>
                <a:latin typeface="Bahnschrift" panose="020B0502040204020203" pitchFamily="34" charset="0"/>
                <a:ea typeface="Bahnschrift" panose="020B0502040204020203" pitchFamily="34" charset="0"/>
                <a:cs typeface="Bahnschrift" panose="020B0502040204020203" pitchFamily="34" charset="0"/>
              </a:rPr>
              <a:t> 2 Modify an obligation to a system configuration file.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gn="l">
              <a:lnSpc>
                <a:spcPct val="107000"/>
              </a:lnSpc>
              <a:spcAft>
                <a:spcPts val="800"/>
              </a:spcAft>
            </a:pPr>
            <a:r>
              <a:rPr lang="en-IN" sz="1800" dirty="0">
                <a:solidFill>
                  <a:srgbClr val="000000"/>
                </a:solidFill>
                <a:effectLst/>
                <a:latin typeface="Bahnschrift" panose="020B0502040204020203" pitchFamily="34" charset="0"/>
                <a:ea typeface="Bahnschrift" panose="020B0502040204020203" pitchFamily="34" charset="0"/>
                <a:cs typeface="Bahnschrift" panose="020B0502040204020203" pitchFamily="34" charset="0"/>
              </a:rPr>
              <a:t> 3 compare the task reminder with current date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gn="l">
              <a:lnSpc>
                <a:spcPct val="107000"/>
              </a:lnSpc>
              <a:spcAft>
                <a:spcPts val="800"/>
              </a:spcAft>
            </a:pPr>
            <a:r>
              <a:rPr lang="en-IN" sz="1800" dirty="0">
                <a:solidFill>
                  <a:srgbClr val="000000"/>
                </a:solidFill>
                <a:effectLst/>
                <a:latin typeface="Bahnschrift" panose="020B0502040204020203" pitchFamily="34" charset="0"/>
                <a:ea typeface="Bahnschrift" panose="020B0502040204020203" pitchFamily="34" charset="0"/>
                <a:cs typeface="Bahnschrift" panose="020B0502040204020203" pitchFamily="34" charset="0"/>
              </a:rPr>
              <a:t> 4 Obligation is met can dismiss the reminders</a:t>
            </a:r>
            <a:endParaRPr lang="en-US" dirty="0"/>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6533-4A44-ADFA-6349-7C77B3C5FF56}"/>
              </a:ext>
            </a:extLst>
          </p:cNvPr>
          <p:cNvSpPr>
            <a:spLocks noGrp="1"/>
          </p:cNvSpPr>
          <p:nvPr>
            <p:ph type="title"/>
          </p:nvPr>
        </p:nvSpPr>
        <p:spPr/>
        <p:txBody>
          <a:bodyPr>
            <a:normAutofit/>
          </a:bodyPr>
          <a:lstStyle/>
          <a:p>
            <a:r>
              <a:rPr lang="en-IN" b="1" dirty="0">
                <a:effectLst/>
                <a:latin typeface="Times New Roman" panose="02020603050405020304" pitchFamily="18" charset="0"/>
                <a:ea typeface="Times New Roman" panose="02020603050405020304" pitchFamily="18" charset="0"/>
              </a:rPr>
              <a:t>Environment Description: </a:t>
            </a:r>
            <a:endParaRPr lang="en-IN" dirty="0"/>
          </a:p>
        </p:txBody>
      </p:sp>
      <p:sp>
        <p:nvSpPr>
          <p:cNvPr id="3" name="Content Placeholder 2">
            <a:extLst>
              <a:ext uri="{FF2B5EF4-FFF2-40B4-BE49-F238E27FC236}">
                <a16:creationId xmlns:a16="http://schemas.microsoft.com/office/drawing/2014/main" id="{9B816E4B-AF32-C50B-A678-CA3CCDC85929}"/>
              </a:ext>
            </a:extLst>
          </p:cNvPr>
          <p:cNvSpPr>
            <a:spLocks noGrp="1"/>
          </p:cNvSpPr>
          <p:nvPr>
            <p:ph idx="1"/>
          </p:nvPr>
        </p:nvSpPr>
        <p:spPr/>
        <p:txBody>
          <a:bodyPr>
            <a:normAutofit lnSpcReduction="10000"/>
          </a:bodyPr>
          <a:lstStyle/>
          <a:p>
            <a:pPr>
              <a:lnSpc>
                <a:spcPct val="107000"/>
              </a:lnSpc>
              <a:spcAft>
                <a:spcPts val="800"/>
              </a:spcAft>
            </a:pP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Time Zone Support: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IST- Kolkata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Language Support: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US English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7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7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Deployment Considerations: </a:t>
            </a:r>
          </a:p>
          <a:p>
            <a:pPr indent="457200">
              <a:lnSpc>
                <a:spcPct val="115000"/>
              </a:lnSpc>
              <a:spcAft>
                <a:spcPts val="7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Easy setup: no session storage daemon, use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tmpfs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memory caching to enhance performance.</a:t>
            </a:r>
          </a:p>
          <a:p>
            <a:pPr indent="457200">
              <a:lnSpc>
                <a:spcPct val="115000"/>
              </a:lnSpc>
              <a:spcAft>
                <a:spcPts val="7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Local storage is used.</a:t>
            </a:r>
          </a:p>
          <a:p>
            <a:pPr indent="457200">
              <a:lnSpc>
                <a:spcPct val="115000"/>
              </a:lnSpc>
              <a:spcAft>
                <a:spcPts val="7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No network latency to consider.</a:t>
            </a:r>
          </a:p>
          <a:p>
            <a:pPr indent="457200">
              <a:lnSpc>
                <a:spcPct val="115000"/>
              </a:lnSpc>
              <a:spcAft>
                <a:spcPts val="7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scale buys a bigger CPU, more memory, larger hard drive, or additional hardware.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1B6884C7-C808-9E23-F934-30CBBB3B0C78}"/>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4059FF7-5125-EB2B-66A8-5DA394FF20CB}"/>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49862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356A-E77D-2386-9949-57BDF6EF2806}"/>
              </a:ext>
            </a:extLst>
          </p:cNvPr>
          <p:cNvSpPr>
            <a:spLocks noGrp="1"/>
          </p:cNvSpPr>
          <p:nvPr>
            <p:ph type="title"/>
          </p:nvPr>
        </p:nvSpPr>
        <p:spPr/>
        <p:txBody>
          <a:bodyPr>
            <a:normAutofit/>
          </a:bodyPr>
          <a:lstStyle/>
          <a:p>
            <a:r>
              <a:rPr lang="en-IN" b="1" dirty="0">
                <a:effectLst/>
                <a:latin typeface="Times New Roman" panose="02020603050405020304" pitchFamily="18" charset="0"/>
                <a:ea typeface="Times New Roman" panose="02020603050405020304" pitchFamily="18" charset="0"/>
              </a:rPr>
              <a:t>Integration Requirements:</a:t>
            </a:r>
            <a:endParaRPr lang="en-IN" dirty="0"/>
          </a:p>
        </p:txBody>
      </p:sp>
      <p:sp>
        <p:nvSpPr>
          <p:cNvPr id="3" name="Content Placeholder 2">
            <a:extLst>
              <a:ext uri="{FF2B5EF4-FFF2-40B4-BE49-F238E27FC236}">
                <a16:creationId xmlns:a16="http://schemas.microsoft.com/office/drawing/2014/main" id="{0644888E-FE4B-9BA7-58E4-A36E8118304B}"/>
              </a:ext>
            </a:extLst>
          </p:cNvPr>
          <p:cNvSpPr>
            <a:spLocks noGrp="1"/>
          </p:cNvSpPr>
          <p:nvPr>
            <p:ph idx="1"/>
          </p:nvPr>
        </p:nvSpPr>
        <p:spPr/>
        <p:txBody>
          <a:bodyPr/>
          <a:lstStyle/>
          <a:p>
            <a:pPr algn="l">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 Language:  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 Tools: Splint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Valgrind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gdb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 Compiler: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gcc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07000"/>
              </a:lnSpc>
              <a:spcAft>
                <a:spcPts val="800"/>
              </a:spcAf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4.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Linux Environment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07000"/>
              </a:lnSpc>
              <a:spcAft>
                <a:spcPts val="8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07000"/>
              </a:lnSpc>
              <a:spcAft>
                <a:spcPts val="8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endParaRPr lang="en-IN" dirty="0"/>
          </a:p>
        </p:txBody>
      </p:sp>
      <p:sp>
        <p:nvSpPr>
          <p:cNvPr id="4" name="Footer Placeholder 3">
            <a:extLst>
              <a:ext uri="{FF2B5EF4-FFF2-40B4-BE49-F238E27FC236}">
                <a16:creationId xmlns:a16="http://schemas.microsoft.com/office/drawing/2014/main" id="{66CD51EC-B475-2393-0E0F-275BC2D593D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A982744-8D93-F659-CEE0-5C9737A80A95}"/>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60707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normAutofit/>
          </a:bodyPr>
          <a:lstStyle/>
          <a:p>
            <a:r>
              <a:rPr lang="en-IN" b="1" dirty="0">
                <a:effectLst/>
                <a:latin typeface="Times New Roman" panose="02020603050405020304" pitchFamily="18" charset="0"/>
                <a:ea typeface="Times New Roman" panose="02020603050405020304" pitchFamily="18" charset="0"/>
              </a:rPr>
              <a:t>Design Alternative &amp; User Interface Paradigms</a:t>
            </a:r>
            <a:endParaRPr lang="en-US" dirty="0"/>
          </a:p>
        </p:txBody>
      </p:sp>
      <p:sp>
        <p:nvSpPr>
          <p:cNvPr id="8" name="Content Placeholder 7">
            <a:extLst>
              <a:ext uri="{FF2B5EF4-FFF2-40B4-BE49-F238E27FC236}">
                <a16:creationId xmlns:a16="http://schemas.microsoft.com/office/drawing/2014/main" id="{A664EF97-0E40-2F54-9F2D-1139348CDE75}"/>
              </a:ext>
            </a:extLst>
          </p:cNvPr>
          <p:cNvSpPr>
            <a:spLocks noGrp="1"/>
          </p:cNvSpPr>
          <p:nvPr>
            <p:ph idx="1"/>
          </p:nvPr>
        </p:nvSpPr>
        <p:spPr/>
        <p:txBody>
          <a:bodyPr/>
          <a:lstStyle/>
          <a:p>
            <a:pPr marL="0" indent="0">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 have used structure instead of LinkedList because LinkedList we can access only one side and its takes lot of time to traverse from first node to end node that's consume lots of time to modify the csv file that's where structure make it easy to use.</a:t>
            </a:r>
          </a:p>
          <a:p>
            <a:pPr marL="0" indent="0">
              <a:lnSpc>
                <a:spcPct val="107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User Interface Paradigms: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displays multiple options in queue to user by pressing appropriate number user can perform multiple operations like adding / removing the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reminder modifying it and can also search for todays reminders which help user to remind their task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94101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Areas of growth</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18" name="Content Placeholder 17">
            <a:extLst>
              <a:ext uri="{FF2B5EF4-FFF2-40B4-BE49-F238E27FC236}">
                <a16:creationId xmlns:a16="http://schemas.microsoft.com/office/drawing/2014/main" id="{4DCFF913-2A0B-04B9-56AC-DF063965819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71201397"/>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{A8325827-F448-4816-ABDA-37F8EB7C0DD1}tf56410444_win32</Template>
  <TotalTime>46</TotalTime>
  <Words>613</Words>
  <Application>Microsoft Office PowerPoint</Application>
  <PresentationFormat>Widescreen</PresentationFormat>
  <Paragraphs>101</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Bahnschrift</vt:lpstr>
      <vt:lpstr>Baskerville</vt:lpstr>
      <vt:lpstr>Baskerville Old Face</vt:lpstr>
      <vt:lpstr>Calibri</vt:lpstr>
      <vt:lpstr>Gill Sans Light</vt:lpstr>
      <vt:lpstr>Gill Sans Nova</vt:lpstr>
      <vt:lpstr>Gill Sans Nova Light</vt:lpstr>
      <vt:lpstr>Liberation Serif</vt:lpstr>
      <vt:lpstr>Times New Roman</vt:lpstr>
      <vt:lpstr>Office Theme</vt:lpstr>
      <vt:lpstr>SCHEDULE REMINDER DAEMON</vt:lpstr>
      <vt:lpstr>TEAM</vt:lpstr>
      <vt:lpstr>Meet our team</vt:lpstr>
      <vt:lpstr>Introduction</vt:lpstr>
      <vt:lpstr>KEY OBJECTIVES</vt:lpstr>
      <vt:lpstr>Environment Description: </vt:lpstr>
      <vt:lpstr>Integration Requirements:</vt:lpstr>
      <vt:lpstr>Design Alternative &amp; User Interface Paradigms</vt:lpstr>
      <vt:lpstr>Areas of growth</vt:lpstr>
      <vt:lpstr>Maintenance </vt:lpstr>
      <vt:lpstr>Error Detection / Exceptional Handling</vt:lpstr>
      <vt:lpstr>Design Objectives</vt:lpstr>
      <vt:lpstr>SCREENSHOTS </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 REMINDER DAEMON</dc:title>
  <dc:creator>Siddharth</dc:creator>
  <cp:lastModifiedBy>Siddharth</cp:lastModifiedBy>
  <cp:revision>1</cp:revision>
  <dcterms:created xsi:type="dcterms:W3CDTF">2022-10-27T03:01:02Z</dcterms:created>
  <dcterms:modified xsi:type="dcterms:W3CDTF">2022-10-27T03:47:40Z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