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  <p:bold r:id="rId15"/>
    </p:embeddedFont>
    <p:embeddedFont>
      <p:font typeface="Bebas Neue" panose="020B0606020202050201" pitchFamily="34" charset="0"/>
      <p:regular r:id="rId16"/>
    </p:embeddedFont>
    <p:embeddedFont>
      <p:font typeface="PT Sans" panose="020B050302020302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Urbanis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 snapToGrid="0">
      <p:cViewPr varScale="1">
        <p:scale>
          <a:sx n="85" d="100"/>
          <a:sy n="85" d="100"/>
        </p:scale>
        <p:origin x="96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5952ba1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5952ba1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b95e8a1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b95e8a1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5952ba1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5952ba1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b95e8a1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b95e8a1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b95e8a14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b95e8a14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b95e8a1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b95e8a1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b95e8a1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b95e8a1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b95e8a14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b95e8a14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b95e8a14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b95e8a14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b95e8a14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b95e8a14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79875" y="1660263"/>
            <a:ext cx="6784200" cy="20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79875" y="3918688"/>
            <a:ext cx="6784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4823550" y="2979000"/>
            <a:ext cx="36072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4823550" y="4157425"/>
            <a:ext cx="36072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11"/>
          <p:cNvSpPr>
            <a:spLocks noGrp="1"/>
          </p:cNvSpPr>
          <p:nvPr>
            <p:ph type="pic" idx="2"/>
          </p:nvPr>
        </p:nvSpPr>
        <p:spPr>
          <a:xfrm>
            <a:off x="713224" y="539500"/>
            <a:ext cx="33549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462500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172403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462500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172403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462500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172403"/>
            <a:ext cx="7347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73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>
            <a:off x="3559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9"/>
          </p:nvPr>
        </p:nvSpPr>
        <p:spPr>
          <a:xfrm>
            <a:off x="6145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3"/>
          </p:nvPr>
        </p:nvSpPr>
        <p:spPr>
          <a:xfrm>
            <a:off x="973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>
            <a:off x="3559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5"/>
          </p:nvPr>
        </p:nvSpPr>
        <p:spPr>
          <a:xfrm>
            <a:off x="61459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3225" y="709400"/>
            <a:ext cx="32055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713225" y="2000750"/>
            <a:ext cx="43737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flipH="1">
            <a:off x="6028600" y="2390000"/>
            <a:ext cx="24021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 flipH="1">
            <a:off x="6028600" y="3536600"/>
            <a:ext cx="2402100" cy="10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 flipH="1">
            <a:off x="3157600" y="539500"/>
            <a:ext cx="5273100" cy="1705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>
            <a:spLocks noGrp="1"/>
          </p:cNvSpPr>
          <p:nvPr>
            <p:ph type="pic" idx="3"/>
          </p:nvPr>
        </p:nvSpPr>
        <p:spPr>
          <a:xfrm flipH="1">
            <a:off x="713225" y="539500"/>
            <a:ext cx="22980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>
            <a:spLocks noGrp="1"/>
          </p:cNvSpPr>
          <p:nvPr>
            <p:ph type="pic" idx="4"/>
          </p:nvPr>
        </p:nvSpPr>
        <p:spPr>
          <a:xfrm flipH="1">
            <a:off x="3157700" y="2390000"/>
            <a:ext cx="2740200" cy="221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720000" y="2848775"/>
            <a:ext cx="23337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2"/>
          </p:nvPr>
        </p:nvSpPr>
        <p:spPr>
          <a:xfrm>
            <a:off x="3405149" y="2848775"/>
            <a:ext cx="23337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3"/>
          </p:nvPr>
        </p:nvSpPr>
        <p:spPr>
          <a:xfrm>
            <a:off x="6090305" y="2848775"/>
            <a:ext cx="23337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4"/>
          </p:nvPr>
        </p:nvSpPr>
        <p:spPr>
          <a:xfrm>
            <a:off x="720000" y="2353575"/>
            <a:ext cx="23337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5"/>
          </p:nvPr>
        </p:nvSpPr>
        <p:spPr>
          <a:xfrm>
            <a:off x="3405151" y="2353575"/>
            <a:ext cx="23337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6"/>
          </p:nvPr>
        </p:nvSpPr>
        <p:spPr>
          <a:xfrm>
            <a:off x="6090302" y="2353575"/>
            <a:ext cx="23337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720000" y="1735625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2"/>
          </p:nvPr>
        </p:nvSpPr>
        <p:spPr>
          <a:xfrm>
            <a:off x="4632773" y="1735625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3"/>
          </p:nvPr>
        </p:nvSpPr>
        <p:spPr>
          <a:xfrm>
            <a:off x="720000" y="3396200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4"/>
          </p:nvPr>
        </p:nvSpPr>
        <p:spPr>
          <a:xfrm>
            <a:off x="4632773" y="3396200"/>
            <a:ext cx="3146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5"/>
          </p:nvPr>
        </p:nvSpPr>
        <p:spPr>
          <a:xfrm>
            <a:off x="720000" y="128267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6"/>
          </p:nvPr>
        </p:nvSpPr>
        <p:spPr>
          <a:xfrm>
            <a:off x="720000" y="294342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7"/>
          </p:nvPr>
        </p:nvSpPr>
        <p:spPr>
          <a:xfrm>
            <a:off x="4632748" y="128267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8"/>
          </p:nvPr>
        </p:nvSpPr>
        <p:spPr>
          <a:xfrm>
            <a:off x="4632748" y="2943425"/>
            <a:ext cx="3146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720000" y="1645848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2"/>
          </p:nvPr>
        </p:nvSpPr>
        <p:spPr>
          <a:xfrm>
            <a:off x="3455250" y="1645848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3"/>
          </p:nvPr>
        </p:nvSpPr>
        <p:spPr>
          <a:xfrm>
            <a:off x="720000" y="34404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"/>
          </p:nvPr>
        </p:nvSpPr>
        <p:spPr>
          <a:xfrm>
            <a:off x="3455250" y="34404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5"/>
          </p:nvPr>
        </p:nvSpPr>
        <p:spPr>
          <a:xfrm>
            <a:off x="6190500" y="1645848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6"/>
          </p:nvPr>
        </p:nvSpPr>
        <p:spPr>
          <a:xfrm>
            <a:off x="6190500" y="34404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7"/>
          </p:nvPr>
        </p:nvSpPr>
        <p:spPr>
          <a:xfrm>
            <a:off x="720000" y="1153938"/>
            <a:ext cx="2233500" cy="4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8"/>
          </p:nvPr>
        </p:nvSpPr>
        <p:spPr>
          <a:xfrm>
            <a:off x="3455250" y="1153938"/>
            <a:ext cx="2231100" cy="4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9"/>
          </p:nvPr>
        </p:nvSpPr>
        <p:spPr>
          <a:xfrm>
            <a:off x="6190500" y="1153938"/>
            <a:ext cx="2231100" cy="4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3"/>
          </p:nvPr>
        </p:nvSpPr>
        <p:spPr>
          <a:xfrm>
            <a:off x="720000" y="2945448"/>
            <a:ext cx="2233500" cy="4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4"/>
          </p:nvPr>
        </p:nvSpPr>
        <p:spPr>
          <a:xfrm>
            <a:off x="3455250" y="2945455"/>
            <a:ext cx="2231100" cy="4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5"/>
          </p:nvPr>
        </p:nvSpPr>
        <p:spPr>
          <a:xfrm>
            <a:off x="6190500" y="2945455"/>
            <a:ext cx="2231100" cy="4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 hasCustomPrompt="1"/>
          </p:nvPr>
        </p:nvSpPr>
        <p:spPr>
          <a:xfrm>
            <a:off x="3154950" y="2001004"/>
            <a:ext cx="2834100" cy="768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1"/>
          </p:nvPr>
        </p:nvSpPr>
        <p:spPr>
          <a:xfrm>
            <a:off x="3154960" y="2769900"/>
            <a:ext cx="28341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2" hasCustomPrompt="1"/>
          </p:nvPr>
        </p:nvSpPr>
        <p:spPr>
          <a:xfrm>
            <a:off x="3154960" y="539500"/>
            <a:ext cx="2834100" cy="768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3"/>
          </p:nvPr>
        </p:nvSpPr>
        <p:spPr>
          <a:xfrm>
            <a:off x="3154960" y="1308408"/>
            <a:ext cx="28341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4" hasCustomPrompt="1"/>
          </p:nvPr>
        </p:nvSpPr>
        <p:spPr>
          <a:xfrm>
            <a:off x="3154944" y="3462504"/>
            <a:ext cx="2834100" cy="768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5"/>
          </p:nvPr>
        </p:nvSpPr>
        <p:spPr>
          <a:xfrm>
            <a:off x="3154954" y="4231400"/>
            <a:ext cx="28341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2347900" y="1720075"/>
            <a:ext cx="44481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2099100" y="4047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72625" y="3762300"/>
            <a:ext cx="615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10675" y="3762200"/>
            <a:ext cx="11940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7717500" cy="2779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1"/>
          <p:cNvCxnSpPr/>
          <p:nvPr/>
        </p:nvCxnSpPr>
        <p:spPr>
          <a:xfrm>
            <a:off x="713225" y="-12"/>
            <a:ext cx="0" cy="457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8430775" y="567588"/>
            <a:ext cx="0" cy="457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22"/>
          <p:cNvCxnSpPr/>
          <p:nvPr/>
        </p:nvCxnSpPr>
        <p:spPr>
          <a:xfrm>
            <a:off x="0" y="4603988"/>
            <a:ext cx="614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2"/>
          <p:cNvCxnSpPr/>
          <p:nvPr/>
        </p:nvCxnSpPr>
        <p:spPr>
          <a:xfrm>
            <a:off x="3002100" y="539488"/>
            <a:ext cx="614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5253862" y="2909825"/>
            <a:ext cx="25056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384538" y="2909825"/>
            <a:ext cx="2505600" cy="1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384538" y="2383201"/>
            <a:ext cx="25056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3863" y="2383201"/>
            <a:ext cx="25056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13225" y="862800"/>
            <a:ext cx="4294800" cy="11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713225" y="217307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2" name="Google Shape;32;p8"/>
          <p:cNvCxnSpPr/>
          <p:nvPr/>
        </p:nvCxnSpPr>
        <p:spPr>
          <a:xfrm>
            <a:off x="0" y="2571738"/>
            <a:ext cx="1237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8"/>
          <p:cNvCxnSpPr/>
          <p:nvPr/>
        </p:nvCxnSpPr>
        <p:spPr>
          <a:xfrm>
            <a:off x="7906200" y="2571738"/>
            <a:ext cx="1237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571975" y="-12"/>
            <a:ext cx="0" cy="90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9"/>
          <p:cNvCxnSpPr/>
          <p:nvPr/>
        </p:nvCxnSpPr>
        <p:spPr>
          <a:xfrm>
            <a:off x="4571975" y="4237488"/>
            <a:ext cx="0" cy="90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XEGqJUmvC7Wvy0mTZr3C_o2FI2zHwdl_/view?usp=drive_li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2230100" y="295950"/>
            <a:ext cx="4683900" cy="4710300"/>
          </a:xfrm>
          <a:prstGeom prst="ellipse">
            <a:avLst/>
          </a:prstGeom>
          <a:solidFill>
            <a:srgbClr val="146C94">
              <a:alpha val="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ctrTitle"/>
          </p:nvPr>
        </p:nvSpPr>
        <p:spPr>
          <a:xfrm>
            <a:off x="897225" y="864278"/>
            <a:ext cx="7349400" cy="32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Booking Price Forecasting: </a:t>
            </a:r>
            <a:r>
              <a:rPr lang="en" sz="5000" b="0"/>
              <a:t>Smart Models for Revenue Management</a:t>
            </a:r>
            <a:endParaRPr sz="5000" b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"/>
          </p:nvPr>
        </p:nvSpPr>
        <p:spPr>
          <a:xfrm>
            <a:off x="1179875" y="3918688"/>
            <a:ext cx="6784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rbanist"/>
                <a:ea typeface="Urbanist"/>
                <a:cs typeface="Urbanist"/>
                <a:sym typeface="Urbanist"/>
              </a:rPr>
              <a:t>Alexandra Gladkova</a:t>
            </a:r>
            <a:endParaRPr sz="140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rbanist"/>
                <a:ea typeface="Urbanist"/>
                <a:cs typeface="Urbanist"/>
                <a:sym typeface="Urbanist"/>
              </a:rPr>
              <a:t>Christina Saju</a:t>
            </a:r>
            <a:endParaRPr sz="140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rbanist"/>
                <a:ea typeface="Urbanist"/>
                <a:cs typeface="Urbanist"/>
                <a:sym typeface="Urbanist"/>
              </a:rPr>
              <a:t>Hao Lun Rong</a:t>
            </a:r>
            <a:endParaRPr sz="140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rbanist"/>
                <a:ea typeface="Urbanist"/>
                <a:cs typeface="Urbanist"/>
                <a:sym typeface="Urbanist"/>
              </a:rPr>
              <a:t>Kushwanth Sai Kolli</a:t>
            </a:r>
            <a:endParaRPr sz="140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rbanist"/>
                <a:ea typeface="Urbanist"/>
                <a:cs typeface="Urbanist"/>
                <a:sym typeface="Urbanist"/>
              </a:rPr>
              <a:t>Ladan Asempour</a:t>
            </a:r>
            <a:endParaRPr sz="140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126" name="Google Shape;126;p23"/>
          <p:cNvCxnSpPr>
            <a:endCxn id="124" idx="0"/>
          </p:cNvCxnSpPr>
          <p:nvPr/>
        </p:nvCxnSpPr>
        <p:spPr>
          <a:xfrm>
            <a:off x="4571925" y="-306922"/>
            <a:ext cx="0" cy="1171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23"/>
          <p:cNvSpPr/>
          <p:nvPr/>
        </p:nvSpPr>
        <p:spPr>
          <a:xfrm>
            <a:off x="6725400" y="1016363"/>
            <a:ext cx="574800" cy="5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4175975" y="72275"/>
            <a:ext cx="792000" cy="79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5417701" y="295950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3074952" y="295950"/>
            <a:ext cx="651300" cy="65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1843650" y="1016363"/>
            <a:ext cx="574800" cy="5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23"/>
          <p:cNvGrpSpPr/>
          <p:nvPr/>
        </p:nvGrpSpPr>
        <p:grpSpPr>
          <a:xfrm>
            <a:off x="4315262" y="207323"/>
            <a:ext cx="513333" cy="521904"/>
            <a:chOff x="850092" y="3352934"/>
            <a:chExt cx="369517" cy="375660"/>
          </a:xfrm>
        </p:grpSpPr>
        <p:sp>
          <p:nvSpPr>
            <p:cNvPr id="133" name="Google Shape;133;p23"/>
            <p:cNvSpPr/>
            <p:nvPr/>
          </p:nvSpPr>
          <p:spPr>
            <a:xfrm>
              <a:off x="969859" y="3475692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108" y="346"/>
                    <a:pt x="1322" y="560"/>
                    <a:pt x="1322" y="834"/>
                  </a:cubicBezTo>
                  <a:cubicBezTo>
                    <a:pt x="1322" y="1096"/>
                    <a:pt x="1108" y="1322"/>
                    <a:pt x="834" y="1322"/>
                  </a:cubicBezTo>
                  <a:cubicBezTo>
                    <a:pt x="548" y="1322"/>
                    <a:pt x="346" y="1096"/>
                    <a:pt x="346" y="834"/>
                  </a:cubicBezTo>
                  <a:cubicBezTo>
                    <a:pt x="346" y="560"/>
                    <a:pt x="572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98" y="1668"/>
                    <a:pt x="1667" y="1299"/>
                    <a:pt x="1667" y="834"/>
                  </a:cubicBezTo>
                  <a:cubicBezTo>
                    <a:pt x="1667" y="370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1046786" y="3552237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096" y="346"/>
                    <a:pt x="1322" y="572"/>
                    <a:pt x="1322" y="834"/>
                  </a:cubicBezTo>
                  <a:cubicBezTo>
                    <a:pt x="1322" y="1108"/>
                    <a:pt x="1096" y="1334"/>
                    <a:pt x="834" y="1334"/>
                  </a:cubicBezTo>
                  <a:cubicBezTo>
                    <a:pt x="560" y="1334"/>
                    <a:pt x="334" y="1108"/>
                    <a:pt x="334" y="834"/>
                  </a:cubicBezTo>
                  <a:cubicBezTo>
                    <a:pt x="334" y="572"/>
                    <a:pt x="560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82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86" y="1668"/>
                    <a:pt x="1667" y="1299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984245" y="3485272"/>
              <a:ext cx="106527" cy="104999"/>
            </a:xfrm>
            <a:custGeom>
              <a:avLst/>
              <a:gdLst/>
              <a:ahLst/>
              <a:cxnLst/>
              <a:rect l="l" t="t" r="r" b="b"/>
              <a:pathLst>
                <a:path w="3347" h="3299" extrusionOk="0">
                  <a:moveTo>
                    <a:pt x="3160" y="0"/>
                  </a:moveTo>
                  <a:cubicBezTo>
                    <a:pt x="3117" y="0"/>
                    <a:pt x="3073" y="15"/>
                    <a:pt x="3037" y="45"/>
                  </a:cubicBezTo>
                  <a:lnTo>
                    <a:pt x="72" y="2998"/>
                  </a:lnTo>
                  <a:cubicBezTo>
                    <a:pt x="1" y="3081"/>
                    <a:pt x="1" y="3176"/>
                    <a:pt x="72" y="3236"/>
                  </a:cubicBezTo>
                  <a:cubicBezTo>
                    <a:pt x="108" y="3278"/>
                    <a:pt x="152" y="3298"/>
                    <a:pt x="196" y="3298"/>
                  </a:cubicBezTo>
                  <a:cubicBezTo>
                    <a:pt x="239" y="3298"/>
                    <a:pt x="280" y="3278"/>
                    <a:pt x="310" y="3236"/>
                  </a:cubicBezTo>
                  <a:lnTo>
                    <a:pt x="3275" y="283"/>
                  </a:lnTo>
                  <a:cubicBezTo>
                    <a:pt x="3346" y="200"/>
                    <a:pt x="3346" y="105"/>
                    <a:pt x="3275" y="45"/>
                  </a:cubicBezTo>
                  <a:cubicBezTo>
                    <a:pt x="3245" y="15"/>
                    <a:pt x="3203" y="0"/>
                    <a:pt x="3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922850" y="3428715"/>
              <a:ext cx="223620" cy="223620"/>
            </a:xfrm>
            <a:custGeom>
              <a:avLst/>
              <a:gdLst/>
              <a:ahLst/>
              <a:cxnLst/>
              <a:rect l="l" t="t" r="r" b="b"/>
              <a:pathLst>
                <a:path w="7026" h="7026" extrusionOk="0">
                  <a:moveTo>
                    <a:pt x="3513" y="0"/>
                  </a:moveTo>
                  <a:cubicBezTo>
                    <a:pt x="1584" y="0"/>
                    <a:pt x="1" y="1584"/>
                    <a:pt x="1" y="3513"/>
                  </a:cubicBezTo>
                  <a:cubicBezTo>
                    <a:pt x="1" y="5453"/>
                    <a:pt x="1584" y="7025"/>
                    <a:pt x="3513" y="7025"/>
                  </a:cubicBezTo>
                  <a:cubicBezTo>
                    <a:pt x="5454" y="7025"/>
                    <a:pt x="7026" y="5453"/>
                    <a:pt x="7026" y="3513"/>
                  </a:cubicBezTo>
                  <a:cubicBezTo>
                    <a:pt x="7026" y="1834"/>
                    <a:pt x="5835" y="393"/>
                    <a:pt x="4204" y="60"/>
                  </a:cubicBezTo>
                  <a:cubicBezTo>
                    <a:pt x="4196" y="59"/>
                    <a:pt x="4188" y="58"/>
                    <a:pt x="4180" y="58"/>
                  </a:cubicBezTo>
                  <a:cubicBezTo>
                    <a:pt x="4095" y="58"/>
                    <a:pt x="4022" y="115"/>
                    <a:pt x="3989" y="191"/>
                  </a:cubicBezTo>
                  <a:cubicBezTo>
                    <a:pt x="3978" y="286"/>
                    <a:pt x="4037" y="369"/>
                    <a:pt x="4132" y="405"/>
                  </a:cubicBezTo>
                  <a:cubicBezTo>
                    <a:pt x="5597" y="703"/>
                    <a:pt x="6692" y="2001"/>
                    <a:pt x="6692" y="3513"/>
                  </a:cubicBezTo>
                  <a:cubicBezTo>
                    <a:pt x="6692" y="5251"/>
                    <a:pt x="5263" y="6680"/>
                    <a:pt x="3513" y="6680"/>
                  </a:cubicBezTo>
                  <a:cubicBezTo>
                    <a:pt x="1775" y="6680"/>
                    <a:pt x="346" y="5251"/>
                    <a:pt x="346" y="3513"/>
                  </a:cubicBezTo>
                  <a:cubicBezTo>
                    <a:pt x="346" y="1774"/>
                    <a:pt x="1775" y="346"/>
                    <a:pt x="3513" y="346"/>
                  </a:cubicBezTo>
                  <a:cubicBezTo>
                    <a:pt x="3608" y="346"/>
                    <a:pt x="3692" y="274"/>
                    <a:pt x="3692" y="167"/>
                  </a:cubicBezTo>
                  <a:cubicBezTo>
                    <a:pt x="3680" y="72"/>
                    <a:pt x="3608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850092" y="3352934"/>
              <a:ext cx="369517" cy="375660"/>
            </a:xfrm>
            <a:custGeom>
              <a:avLst/>
              <a:gdLst/>
              <a:ahLst/>
              <a:cxnLst/>
              <a:rect l="l" t="t" r="r" b="b"/>
              <a:pathLst>
                <a:path w="11610" h="11803" extrusionOk="0">
                  <a:moveTo>
                    <a:pt x="5804" y="0"/>
                  </a:moveTo>
                  <a:cubicBezTo>
                    <a:pt x="5801" y="0"/>
                    <a:pt x="5799" y="0"/>
                    <a:pt x="5799" y="0"/>
                  </a:cubicBezTo>
                  <a:cubicBezTo>
                    <a:pt x="5585" y="0"/>
                    <a:pt x="5371" y="119"/>
                    <a:pt x="5252" y="310"/>
                  </a:cubicBezTo>
                  <a:lnTo>
                    <a:pt x="4573" y="1453"/>
                  </a:lnTo>
                  <a:cubicBezTo>
                    <a:pt x="4515" y="1551"/>
                    <a:pt x="4424" y="1605"/>
                    <a:pt x="4326" y="1605"/>
                  </a:cubicBezTo>
                  <a:cubicBezTo>
                    <a:pt x="4281" y="1605"/>
                    <a:pt x="4236" y="1594"/>
                    <a:pt x="4192" y="1572"/>
                  </a:cubicBezTo>
                  <a:lnTo>
                    <a:pt x="2977" y="1060"/>
                  </a:lnTo>
                  <a:cubicBezTo>
                    <a:pt x="2889" y="1020"/>
                    <a:pt x="2800" y="1002"/>
                    <a:pt x="2713" y="1002"/>
                  </a:cubicBezTo>
                  <a:cubicBezTo>
                    <a:pt x="2355" y="1002"/>
                    <a:pt x="2046" y="1312"/>
                    <a:pt x="2084" y="1715"/>
                  </a:cubicBezTo>
                  <a:lnTo>
                    <a:pt x="2204" y="3036"/>
                  </a:lnTo>
                  <a:cubicBezTo>
                    <a:pt x="2215" y="3179"/>
                    <a:pt x="2108" y="3322"/>
                    <a:pt x="1965" y="3346"/>
                  </a:cubicBezTo>
                  <a:lnTo>
                    <a:pt x="668" y="3643"/>
                  </a:lnTo>
                  <a:cubicBezTo>
                    <a:pt x="191" y="3751"/>
                    <a:pt x="1" y="4334"/>
                    <a:pt x="322" y="4703"/>
                  </a:cubicBezTo>
                  <a:lnTo>
                    <a:pt x="1203" y="5703"/>
                  </a:lnTo>
                  <a:cubicBezTo>
                    <a:pt x="1311" y="5822"/>
                    <a:pt x="1311" y="5989"/>
                    <a:pt x="1203" y="6084"/>
                  </a:cubicBezTo>
                  <a:lnTo>
                    <a:pt x="322" y="7084"/>
                  </a:lnTo>
                  <a:cubicBezTo>
                    <a:pt x="179" y="7263"/>
                    <a:pt x="132" y="7489"/>
                    <a:pt x="191" y="7715"/>
                  </a:cubicBezTo>
                  <a:cubicBezTo>
                    <a:pt x="263" y="7930"/>
                    <a:pt x="441" y="8084"/>
                    <a:pt x="668" y="8144"/>
                  </a:cubicBezTo>
                  <a:lnTo>
                    <a:pt x="1025" y="8215"/>
                  </a:lnTo>
                  <a:cubicBezTo>
                    <a:pt x="1033" y="8216"/>
                    <a:pt x="1041" y="8217"/>
                    <a:pt x="1049" y="8217"/>
                  </a:cubicBezTo>
                  <a:cubicBezTo>
                    <a:pt x="1136" y="8217"/>
                    <a:pt x="1217" y="8161"/>
                    <a:pt x="1239" y="8084"/>
                  </a:cubicBezTo>
                  <a:cubicBezTo>
                    <a:pt x="1251" y="7989"/>
                    <a:pt x="1192" y="7894"/>
                    <a:pt x="1096" y="7870"/>
                  </a:cubicBezTo>
                  <a:lnTo>
                    <a:pt x="739" y="7799"/>
                  </a:lnTo>
                  <a:cubicBezTo>
                    <a:pt x="644" y="7775"/>
                    <a:pt x="560" y="7692"/>
                    <a:pt x="525" y="7608"/>
                  </a:cubicBezTo>
                  <a:cubicBezTo>
                    <a:pt x="489" y="7501"/>
                    <a:pt x="501" y="7394"/>
                    <a:pt x="584" y="7322"/>
                  </a:cubicBezTo>
                  <a:lnTo>
                    <a:pt x="1453" y="6322"/>
                  </a:lnTo>
                  <a:cubicBezTo>
                    <a:pt x="1668" y="6084"/>
                    <a:pt x="1668" y="5715"/>
                    <a:pt x="1453" y="5477"/>
                  </a:cubicBezTo>
                  <a:lnTo>
                    <a:pt x="584" y="4477"/>
                  </a:lnTo>
                  <a:cubicBezTo>
                    <a:pt x="430" y="4322"/>
                    <a:pt x="525" y="4048"/>
                    <a:pt x="739" y="3989"/>
                  </a:cubicBezTo>
                  <a:lnTo>
                    <a:pt x="2037" y="3691"/>
                  </a:lnTo>
                  <a:cubicBezTo>
                    <a:pt x="2346" y="3620"/>
                    <a:pt x="2573" y="3322"/>
                    <a:pt x="2549" y="3012"/>
                  </a:cubicBezTo>
                  <a:lnTo>
                    <a:pt x="2430" y="1679"/>
                  </a:lnTo>
                  <a:cubicBezTo>
                    <a:pt x="2410" y="1503"/>
                    <a:pt x="2559" y="1359"/>
                    <a:pt x="2731" y="1359"/>
                  </a:cubicBezTo>
                  <a:cubicBezTo>
                    <a:pt x="2769" y="1359"/>
                    <a:pt x="2808" y="1366"/>
                    <a:pt x="2846" y="1381"/>
                  </a:cubicBezTo>
                  <a:lnTo>
                    <a:pt x="4061" y="1905"/>
                  </a:lnTo>
                  <a:cubicBezTo>
                    <a:pt x="4143" y="1941"/>
                    <a:pt x="4229" y="1958"/>
                    <a:pt x="4314" y="1958"/>
                  </a:cubicBezTo>
                  <a:cubicBezTo>
                    <a:pt x="4536" y="1958"/>
                    <a:pt x="4750" y="1841"/>
                    <a:pt x="4871" y="1643"/>
                  </a:cubicBezTo>
                  <a:lnTo>
                    <a:pt x="5549" y="488"/>
                  </a:lnTo>
                  <a:cubicBezTo>
                    <a:pt x="5609" y="393"/>
                    <a:pt x="5710" y="345"/>
                    <a:pt x="5810" y="345"/>
                  </a:cubicBezTo>
                  <a:cubicBezTo>
                    <a:pt x="5909" y="345"/>
                    <a:pt x="6008" y="393"/>
                    <a:pt x="6061" y="488"/>
                  </a:cubicBezTo>
                  <a:lnTo>
                    <a:pt x="6740" y="1643"/>
                  </a:lnTo>
                  <a:cubicBezTo>
                    <a:pt x="6861" y="1842"/>
                    <a:pt x="7077" y="1953"/>
                    <a:pt x="7300" y="1953"/>
                  </a:cubicBezTo>
                  <a:cubicBezTo>
                    <a:pt x="7383" y="1953"/>
                    <a:pt x="7468" y="1938"/>
                    <a:pt x="7549" y="1905"/>
                  </a:cubicBezTo>
                  <a:lnTo>
                    <a:pt x="8764" y="1381"/>
                  </a:lnTo>
                  <a:cubicBezTo>
                    <a:pt x="8802" y="1366"/>
                    <a:pt x="8841" y="1359"/>
                    <a:pt x="8878" y="1359"/>
                  </a:cubicBezTo>
                  <a:cubicBezTo>
                    <a:pt x="9048" y="1359"/>
                    <a:pt x="9190" y="1503"/>
                    <a:pt x="9181" y="1679"/>
                  </a:cubicBezTo>
                  <a:lnTo>
                    <a:pt x="9062" y="3012"/>
                  </a:lnTo>
                  <a:cubicBezTo>
                    <a:pt x="9038" y="3334"/>
                    <a:pt x="9240" y="3620"/>
                    <a:pt x="9574" y="3691"/>
                  </a:cubicBezTo>
                  <a:lnTo>
                    <a:pt x="10859" y="3989"/>
                  </a:lnTo>
                  <a:cubicBezTo>
                    <a:pt x="11086" y="4036"/>
                    <a:pt x="11181" y="4298"/>
                    <a:pt x="11026" y="4477"/>
                  </a:cubicBezTo>
                  <a:lnTo>
                    <a:pt x="10145" y="5477"/>
                  </a:lnTo>
                  <a:cubicBezTo>
                    <a:pt x="9943" y="5715"/>
                    <a:pt x="9943" y="6084"/>
                    <a:pt x="10145" y="6322"/>
                  </a:cubicBezTo>
                  <a:lnTo>
                    <a:pt x="11026" y="7322"/>
                  </a:lnTo>
                  <a:cubicBezTo>
                    <a:pt x="11181" y="7489"/>
                    <a:pt x="11086" y="7751"/>
                    <a:pt x="10859" y="7811"/>
                  </a:cubicBezTo>
                  <a:lnTo>
                    <a:pt x="9574" y="8108"/>
                  </a:lnTo>
                  <a:cubicBezTo>
                    <a:pt x="9252" y="8192"/>
                    <a:pt x="9038" y="8489"/>
                    <a:pt x="9062" y="8799"/>
                  </a:cubicBezTo>
                  <a:lnTo>
                    <a:pt x="9181" y="10120"/>
                  </a:lnTo>
                  <a:cubicBezTo>
                    <a:pt x="9190" y="10302"/>
                    <a:pt x="9054" y="10445"/>
                    <a:pt x="8889" y="10445"/>
                  </a:cubicBezTo>
                  <a:cubicBezTo>
                    <a:pt x="8848" y="10445"/>
                    <a:pt x="8806" y="10437"/>
                    <a:pt x="8764" y="10418"/>
                  </a:cubicBezTo>
                  <a:lnTo>
                    <a:pt x="7549" y="9894"/>
                  </a:lnTo>
                  <a:cubicBezTo>
                    <a:pt x="7468" y="9858"/>
                    <a:pt x="7382" y="9841"/>
                    <a:pt x="7298" y="9841"/>
                  </a:cubicBezTo>
                  <a:cubicBezTo>
                    <a:pt x="7076" y="9841"/>
                    <a:pt x="6861" y="9961"/>
                    <a:pt x="6740" y="10168"/>
                  </a:cubicBezTo>
                  <a:lnTo>
                    <a:pt x="6061" y="11311"/>
                  </a:lnTo>
                  <a:cubicBezTo>
                    <a:pt x="6002" y="11406"/>
                    <a:pt x="5900" y="11454"/>
                    <a:pt x="5801" y="11454"/>
                  </a:cubicBezTo>
                  <a:cubicBezTo>
                    <a:pt x="5701" y="11454"/>
                    <a:pt x="5603" y="11406"/>
                    <a:pt x="5549" y="11311"/>
                  </a:cubicBezTo>
                  <a:lnTo>
                    <a:pt x="4871" y="10168"/>
                  </a:lnTo>
                  <a:cubicBezTo>
                    <a:pt x="4749" y="9960"/>
                    <a:pt x="4533" y="9846"/>
                    <a:pt x="4309" y="9846"/>
                  </a:cubicBezTo>
                  <a:cubicBezTo>
                    <a:pt x="4226" y="9846"/>
                    <a:pt x="4142" y="9862"/>
                    <a:pt x="4061" y="9894"/>
                  </a:cubicBezTo>
                  <a:lnTo>
                    <a:pt x="2846" y="10418"/>
                  </a:lnTo>
                  <a:cubicBezTo>
                    <a:pt x="2804" y="10437"/>
                    <a:pt x="2762" y="10445"/>
                    <a:pt x="2721" y="10445"/>
                  </a:cubicBezTo>
                  <a:cubicBezTo>
                    <a:pt x="2553" y="10445"/>
                    <a:pt x="2411" y="10302"/>
                    <a:pt x="2430" y="10120"/>
                  </a:cubicBezTo>
                  <a:lnTo>
                    <a:pt x="2549" y="8799"/>
                  </a:lnTo>
                  <a:cubicBezTo>
                    <a:pt x="2573" y="8465"/>
                    <a:pt x="2370" y="8192"/>
                    <a:pt x="2037" y="8108"/>
                  </a:cubicBezTo>
                  <a:lnTo>
                    <a:pt x="1727" y="8037"/>
                  </a:lnTo>
                  <a:cubicBezTo>
                    <a:pt x="1719" y="8036"/>
                    <a:pt x="1711" y="8035"/>
                    <a:pt x="1703" y="8035"/>
                  </a:cubicBezTo>
                  <a:cubicBezTo>
                    <a:pt x="1616" y="8035"/>
                    <a:pt x="1535" y="8092"/>
                    <a:pt x="1513" y="8168"/>
                  </a:cubicBezTo>
                  <a:cubicBezTo>
                    <a:pt x="1501" y="8263"/>
                    <a:pt x="1561" y="8370"/>
                    <a:pt x="1656" y="8382"/>
                  </a:cubicBezTo>
                  <a:lnTo>
                    <a:pt x="1965" y="8454"/>
                  </a:lnTo>
                  <a:cubicBezTo>
                    <a:pt x="2108" y="8489"/>
                    <a:pt x="2204" y="8620"/>
                    <a:pt x="2204" y="8763"/>
                  </a:cubicBezTo>
                  <a:lnTo>
                    <a:pt x="2084" y="10097"/>
                  </a:lnTo>
                  <a:cubicBezTo>
                    <a:pt x="2046" y="10493"/>
                    <a:pt x="2361" y="10804"/>
                    <a:pt x="2723" y="10804"/>
                  </a:cubicBezTo>
                  <a:cubicBezTo>
                    <a:pt x="2807" y="10804"/>
                    <a:pt x="2893" y="10787"/>
                    <a:pt x="2977" y="10751"/>
                  </a:cubicBezTo>
                  <a:lnTo>
                    <a:pt x="4192" y="10228"/>
                  </a:lnTo>
                  <a:cubicBezTo>
                    <a:pt x="4230" y="10212"/>
                    <a:pt x="4269" y="10204"/>
                    <a:pt x="4308" y="10204"/>
                  </a:cubicBezTo>
                  <a:cubicBezTo>
                    <a:pt x="4413" y="10204"/>
                    <a:pt x="4512" y="10259"/>
                    <a:pt x="4573" y="10347"/>
                  </a:cubicBezTo>
                  <a:lnTo>
                    <a:pt x="5252" y="11490"/>
                  </a:lnTo>
                  <a:cubicBezTo>
                    <a:pt x="5377" y="11698"/>
                    <a:pt x="5594" y="11802"/>
                    <a:pt x="5810" y="11802"/>
                  </a:cubicBezTo>
                  <a:cubicBezTo>
                    <a:pt x="6025" y="11802"/>
                    <a:pt x="6240" y="11698"/>
                    <a:pt x="6359" y="11490"/>
                  </a:cubicBezTo>
                  <a:lnTo>
                    <a:pt x="7037" y="10347"/>
                  </a:lnTo>
                  <a:cubicBezTo>
                    <a:pt x="7088" y="10253"/>
                    <a:pt x="7188" y="10202"/>
                    <a:pt x="7288" y="10202"/>
                  </a:cubicBezTo>
                  <a:cubicBezTo>
                    <a:pt x="7328" y="10202"/>
                    <a:pt x="7369" y="10211"/>
                    <a:pt x="7407" y="10228"/>
                  </a:cubicBezTo>
                  <a:lnTo>
                    <a:pt x="8633" y="10751"/>
                  </a:lnTo>
                  <a:cubicBezTo>
                    <a:pt x="8715" y="10787"/>
                    <a:pt x="8800" y="10804"/>
                    <a:pt x="8883" y="10804"/>
                  </a:cubicBezTo>
                  <a:cubicBezTo>
                    <a:pt x="9242" y="10804"/>
                    <a:pt x="9565" y="10493"/>
                    <a:pt x="9526" y="10097"/>
                  </a:cubicBezTo>
                  <a:lnTo>
                    <a:pt x="9407" y="8763"/>
                  </a:lnTo>
                  <a:cubicBezTo>
                    <a:pt x="9395" y="8620"/>
                    <a:pt x="9490" y="8489"/>
                    <a:pt x="9645" y="8454"/>
                  </a:cubicBezTo>
                  <a:lnTo>
                    <a:pt x="10943" y="8156"/>
                  </a:lnTo>
                  <a:cubicBezTo>
                    <a:pt x="11419" y="8049"/>
                    <a:pt x="11609" y="7477"/>
                    <a:pt x="11276" y="7096"/>
                  </a:cubicBezTo>
                  <a:lnTo>
                    <a:pt x="10407" y="6084"/>
                  </a:lnTo>
                  <a:cubicBezTo>
                    <a:pt x="10300" y="5965"/>
                    <a:pt x="10300" y="5810"/>
                    <a:pt x="10407" y="5703"/>
                  </a:cubicBezTo>
                  <a:lnTo>
                    <a:pt x="11276" y="4703"/>
                  </a:lnTo>
                  <a:cubicBezTo>
                    <a:pt x="11609" y="4334"/>
                    <a:pt x="11419" y="3751"/>
                    <a:pt x="10943" y="3643"/>
                  </a:cubicBezTo>
                  <a:lnTo>
                    <a:pt x="9645" y="3346"/>
                  </a:lnTo>
                  <a:cubicBezTo>
                    <a:pt x="9490" y="3322"/>
                    <a:pt x="9407" y="3179"/>
                    <a:pt x="9407" y="3036"/>
                  </a:cubicBezTo>
                  <a:lnTo>
                    <a:pt x="9526" y="1715"/>
                  </a:lnTo>
                  <a:cubicBezTo>
                    <a:pt x="9564" y="1312"/>
                    <a:pt x="9248" y="1002"/>
                    <a:pt x="8893" y="1002"/>
                  </a:cubicBezTo>
                  <a:cubicBezTo>
                    <a:pt x="8807" y="1002"/>
                    <a:pt x="8719" y="1020"/>
                    <a:pt x="8633" y="1060"/>
                  </a:cubicBezTo>
                  <a:lnTo>
                    <a:pt x="7407" y="1572"/>
                  </a:lnTo>
                  <a:cubicBezTo>
                    <a:pt x="7371" y="1588"/>
                    <a:pt x="7334" y="1595"/>
                    <a:pt x="7296" y="1595"/>
                  </a:cubicBezTo>
                  <a:cubicBezTo>
                    <a:pt x="7193" y="1595"/>
                    <a:pt x="7090" y="1540"/>
                    <a:pt x="7037" y="1453"/>
                  </a:cubicBezTo>
                  <a:lnTo>
                    <a:pt x="6359" y="310"/>
                  </a:lnTo>
                  <a:cubicBezTo>
                    <a:pt x="6170" y="10"/>
                    <a:pt x="5848" y="0"/>
                    <a:pt x="5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3"/>
          <p:cNvSpPr/>
          <p:nvPr/>
        </p:nvSpPr>
        <p:spPr>
          <a:xfrm>
            <a:off x="1944970" y="1117695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23"/>
          <p:cNvGrpSpPr/>
          <p:nvPr/>
        </p:nvGrpSpPr>
        <p:grpSpPr>
          <a:xfrm>
            <a:off x="5575721" y="453189"/>
            <a:ext cx="336492" cy="336854"/>
            <a:chOff x="3539102" y="2427549"/>
            <a:chExt cx="355099" cy="355481"/>
          </a:xfrm>
        </p:grpSpPr>
        <p:sp>
          <p:nvSpPr>
            <p:cNvPr id="140" name="Google Shape;140;p23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23"/>
          <p:cNvGrpSpPr/>
          <p:nvPr/>
        </p:nvGrpSpPr>
        <p:grpSpPr>
          <a:xfrm>
            <a:off x="3199894" y="439413"/>
            <a:ext cx="402374" cy="362502"/>
            <a:chOff x="3988156" y="3380210"/>
            <a:chExt cx="353954" cy="318880"/>
          </a:xfrm>
        </p:grpSpPr>
        <p:sp>
          <p:nvSpPr>
            <p:cNvPr id="143" name="Google Shape;143;p23"/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23"/>
          <p:cNvGrpSpPr/>
          <p:nvPr/>
        </p:nvGrpSpPr>
        <p:grpSpPr>
          <a:xfrm>
            <a:off x="6826720" y="1136251"/>
            <a:ext cx="336512" cy="335048"/>
            <a:chOff x="3996113" y="4291176"/>
            <a:chExt cx="336512" cy="335048"/>
          </a:xfrm>
        </p:grpSpPr>
        <p:sp>
          <p:nvSpPr>
            <p:cNvPr id="149" name="Google Shape;149;p23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581775" y="129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Web App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145188" y="697097"/>
            <a:ext cx="2458800" cy="2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Urbanist"/>
                <a:ea typeface="Urbanist"/>
                <a:cs typeface="Urbanist"/>
                <a:sym typeface="Urbanist"/>
              </a:rPr>
              <a:t>What the App Does</a:t>
            </a:r>
            <a:endParaRPr b="1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Upload your hotel booking data—</a:t>
            </a: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no coding required</a:t>
            </a:r>
            <a:br>
              <a:rPr lang="en" sz="1100" b="1" dirty="0">
                <a:latin typeface="Urbanist"/>
                <a:ea typeface="Urbanist"/>
                <a:cs typeface="Urbanist"/>
                <a:sym typeface="Urbanist"/>
              </a:rPr>
            </a:br>
            <a:endParaRPr sz="1100" b="1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Automatically </a:t>
            </a: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cleans, analyzes</a:t>
            </a: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, and </a:t>
            </a: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forecasts future bookings</a:t>
            </a:r>
            <a:br>
              <a:rPr lang="en" sz="1100" b="1" dirty="0">
                <a:latin typeface="Urbanist"/>
                <a:ea typeface="Urbanist"/>
                <a:cs typeface="Urbanist"/>
                <a:sym typeface="Urbanist"/>
              </a:rPr>
            </a:br>
            <a:endParaRPr sz="1100" b="1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Supports smarter decisions for </a:t>
            </a: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staffing, pricing, and marketing</a:t>
            </a:r>
            <a:br>
              <a:rPr lang="en" sz="1100" b="1" dirty="0"/>
            </a:br>
            <a:endParaRPr sz="1100" dirty="0"/>
          </a:p>
        </p:txBody>
      </p:sp>
      <p:sp>
        <p:nvSpPr>
          <p:cNvPr id="227" name="Google Shape;227;p32"/>
          <p:cNvSpPr txBox="1"/>
          <p:nvPr/>
        </p:nvSpPr>
        <p:spPr>
          <a:xfrm>
            <a:off x="2894875" y="697097"/>
            <a:ext cx="3000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Urbanist"/>
                <a:ea typeface="Urbanist"/>
                <a:cs typeface="Urbanist"/>
                <a:sym typeface="Urbanist"/>
              </a:rPr>
              <a:t>Why It’s Useful</a:t>
            </a:r>
            <a:endParaRPr b="1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Saves Time</a:t>
            </a: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: No manual cleaning or model building needed</a:t>
            </a:r>
            <a:br>
              <a:rPr lang="en" sz="1100" dirty="0">
                <a:latin typeface="Urbanist"/>
                <a:ea typeface="Urbanist"/>
                <a:cs typeface="Urbanist"/>
                <a:sym typeface="Urbanist"/>
              </a:rPr>
            </a:br>
            <a:endParaRPr sz="1100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Empowers Decision-Making</a:t>
            </a: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: Plan with confidence using real insights</a:t>
            </a:r>
            <a:br>
              <a:rPr lang="en" sz="1100" dirty="0">
                <a:latin typeface="Urbanist"/>
                <a:ea typeface="Urbanist"/>
                <a:cs typeface="Urbanist"/>
                <a:sym typeface="Urbanist"/>
              </a:rPr>
            </a:br>
            <a:endParaRPr sz="1100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Beginner-Friendly</a:t>
            </a: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: Simple, intuitive interface—no data expertise needed</a:t>
            </a:r>
            <a:br>
              <a:rPr lang="en" sz="1100" dirty="0">
                <a:latin typeface="Urbanist"/>
                <a:ea typeface="Urbanist"/>
                <a:cs typeface="Urbanist"/>
                <a:sym typeface="Urbanist"/>
              </a:rPr>
            </a:br>
            <a:endParaRPr sz="1100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Competitive Advantage</a:t>
            </a: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: Stay ahead by forecasting demand more effectively</a:t>
            </a:r>
            <a:endParaRPr dirty="0"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5894875" y="532200"/>
            <a:ext cx="3000000" cy="46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Urbanist"/>
                <a:ea typeface="Urbanist"/>
                <a:cs typeface="Urbanist"/>
                <a:sym typeface="Urbanist"/>
              </a:rPr>
              <a:t>Key Features</a:t>
            </a:r>
            <a:endParaRPr b="1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Automated Data Cleaning</a:t>
            </a:r>
            <a:br>
              <a:rPr lang="en" sz="1100" b="1" dirty="0">
                <a:latin typeface="Urbanist"/>
                <a:ea typeface="Urbanist"/>
                <a:cs typeface="Urbanist"/>
                <a:sym typeface="Urbanist"/>
              </a:rPr>
            </a:b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 Handles missing data and formats everything for reliable analysis</a:t>
            </a:r>
            <a:br>
              <a:rPr lang="en" sz="1100" dirty="0">
                <a:latin typeface="Urbanist"/>
                <a:ea typeface="Urbanist"/>
                <a:cs typeface="Urbanist"/>
                <a:sym typeface="Urbanist"/>
              </a:rPr>
            </a:br>
            <a:endParaRPr sz="1100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Visualize Booking Trends</a:t>
            </a:r>
            <a:br>
              <a:rPr lang="en" sz="1100" b="1" dirty="0">
                <a:latin typeface="Urbanist"/>
                <a:ea typeface="Urbanist"/>
                <a:cs typeface="Urbanist"/>
                <a:sym typeface="Urbanist"/>
              </a:rPr>
            </a:b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 Interactive charts show how bookings change over time and across months</a:t>
            </a:r>
            <a:br>
              <a:rPr lang="en" sz="1100" dirty="0">
                <a:latin typeface="Urbanist"/>
                <a:ea typeface="Urbanist"/>
                <a:cs typeface="Urbanist"/>
                <a:sym typeface="Urbanist"/>
              </a:rPr>
            </a:br>
            <a:endParaRPr sz="1100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Identify Seasonal Patterns</a:t>
            </a:r>
            <a:br>
              <a:rPr lang="en" sz="1100" b="1" dirty="0">
                <a:latin typeface="Urbanist"/>
                <a:ea typeface="Urbanist"/>
                <a:cs typeface="Urbanist"/>
                <a:sym typeface="Urbanist"/>
              </a:rPr>
            </a:b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 Understand peak vs. slow seasons with clear seasonal decomposition</a:t>
            </a:r>
            <a:br>
              <a:rPr lang="en" sz="1100" dirty="0">
                <a:latin typeface="Urbanist"/>
                <a:ea typeface="Urbanist"/>
                <a:cs typeface="Urbanist"/>
                <a:sym typeface="Urbanist"/>
              </a:rPr>
            </a:br>
            <a:endParaRPr sz="1100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Forecast Future Bookings</a:t>
            </a:r>
            <a:br>
              <a:rPr lang="en" sz="1100" b="1" dirty="0">
                <a:latin typeface="Urbanist"/>
                <a:ea typeface="Urbanist"/>
                <a:cs typeface="Urbanist"/>
                <a:sym typeface="Urbanist"/>
              </a:rPr>
            </a:b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 Get accurate occupancy predictions for better planning</a:t>
            </a:r>
            <a:br>
              <a:rPr lang="en" sz="1100" dirty="0">
                <a:latin typeface="Urbanist"/>
                <a:ea typeface="Urbanist"/>
                <a:cs typeface="Urbanist"/>
                <a:sym typeface="Urbanist"/>
              </a:rPr>
            </a:br>
            <a:endParaRPr sz="1100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Performance Metrics</a:t>
            </a:r>
            <a:br>
              <a:rPr lang="en" sz="1100" b="1" dirty="0">
                <a:latin typeface="Urbanist"/>
                <a:ea typeface="Urbanist"/>
                <a:cs typeface="Urbanist"/>
                <a:sym typeface="Urbanist"/>
              </a:rPr>
            </a:b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 Evaluate prediction quality using simple, clear accuracy scores</a:t>
            </a:r>
            <a:br>
              <a:rPr lang="en" sz="1100" dirty="0"/>
            </a:br>
            <a:endParaRPr dirty="0"/>
          </a:p>
        </p:txBody>
      </p:sp>
      <p:grpSp>
        <p:nvGrpSpPr>
          <p:cNvPr id="229" name="Google Shape;229;p32"/>
          <p:cNvGrpSpPr/>
          <p:nvPr/>
        </p:nvGrpSpPr>
        <p:grpSpPr>
          <a:xfrm>
            <a:off x="192110" y="3607697"/>
            <a:ext cx="1767299" cy="1446931"/>
            <a:chOff x="3539102" y="2427549"/>
            <a:chExt cx="355099" cy="355481"/>
          </a:xfrm>
        </p:grpSpPr>
        <p:sp>
          <p:nvSpPr>
            <p:cNvPr id="230" name="Google Shape;230;p32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2"/>
          <p:cNvSpPr/>
          <p:nvPr/>
        </p:nvSpPr>
        <p:spPr>
          <a:xfrm>
            <a:off x="8238622" y="104979"/>
            <a:ext cx="678311" cy="62098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0" y="0"/>
            <a:ext cx="30000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 </a:t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3109800" y="3939075"/>
            <a:ext cx="17673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3249126" y="3939075"/>
            <a:ext cx="2282576" cy="78000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CA" u="sng" dirty="0">
                <a:solidFill>
                  <a:schemeClr val="dk1"/>
                </a:solidFill>
                <a:hlinkClick r:id="rId3"/>
              </a:rPr>
              <a:t>App Demo Video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cxnSp>
        <p:nvCxnSpPr>
          <p:cNvPr id="241" name="Google Shape;241;p33"/>
          <p:cNvCxnSpPr>
            <a:endCxn id="240" idx="0"/>
          </p:cNvCxnSpPr>
          <p:nvPr/>
        </p:nvCxnSpPr>
        <p:spPr>
          <a:xfrm>
            <a:off x="4571988" y="-35700"/>
            <a:ext cx="0" cy="575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33"/>
          <p:cNvCxnSpPr/>
          <p:nvPr/>
        </p:nvCxnSpPr>
        <p:spPr>
          <a:xfrm>
            <a:off x="4572000" y="4614350"/>
            <a:ext cx="0" cy="529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title" idx="2"/>
          </p:nvPr>
        </p:nvSpPr>
        <p:spPr>
          <a:xfrm>
            <a:off x="1618650" y="14625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3"/>
          </p:nvPr>
        </p:nvSpPr>
        <p:spPr>
          <a:xfrm>
            <a:off x="2825250" y="31724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 idx="4"/>
          </p:nvPr>
        </p:nvSpPr>
        <p:spPr>
          <a:xfrm>
            <a:off x="4204650" y="14625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 idx="5"/>
          </p:nvPr>
        </p:nvSpPr>
        <p:spPr>
          <a:xfrm>
            <a:off x="5584050" y="31724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6"/>
          </p:nvPr>
        </p:nvSpPr>
        <p:spPr>
          <a:xfrm>
            <a:off x="6790650" y="14625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973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8"/>
          </p:nvPr>
        </p:nvSpPr>
        <p:spPr>
          <a:xfrm>
            <a:off x="3559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 Overview &amp; Data Preparation</a:t>
            </a:r>
            <a:endParaRPr sz="1800"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9"/>
          </p:nvPr>
        </p:nvSpPr>
        <p:spPr>
          <a:xfrm>
            <a:off x="6145950" y="20352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Decomposition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3"/>
          </p:nvPr>
        </p:nvSpPr>
        <p:spPr>
          <a:xfrm>
            <a:off x="21805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Model Comparison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ubTitle" idx="14"/>
          </p:nvPr>
        </p:nvSpPr>
        <p:spPr>
          <a:xfrm>
            <a:off x="4939350" y="3745100"/>
            <a:ext cx="2024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Demo</a:t>
            </a:r>
            <a:endParaRPr/>
          </a:p>
        </p:txBody>
      </p:sp>
      <p:cxnSp>
        <p:nvCxnSpPr>
          <p:cNvPr id="167" name="Google Shape;167;p24"/>
          <p:cNvCxnSpPr>
            <a:endCxn id="157" idx="1"/>
          </p:cNvCxnSpPr>
          <p:nvPr/>
        </p:nvCxnSpPr>
        <p:spPr>
          <a:xfrm>
            <a:off x="-42150" y="1748850"/>
            <a:ext cx="1660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4"/>
          <p:cNvCxnSpPr>
            <a:stCxn id="169" idx="3"/>
          </p:cNvCxnSpPr>
          <p:nvPr/>
        </p:nvCxnSpPr>
        <p:spPr>
          <a:xfrm>
            <a:off x="7525350" y="3458753"/>
            <a:ext cx="164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2017300" y="1627975"/>
            <a:ext cx="5332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rbanist"/>
                <a:ea typeface="Urbanist"/>
                <a:cs typeface="Urbanist"/>
                <a:sym typeface="Urbanist"/>
              </a:rPr>
              <a:t>Hotels need accurate price forecasts for revenue management and resource planning</a:t>
            </a:r>
            <a:br>
              <a:rPr lang="en" sz="1800">
                <a:latin typeface="Urbanist"/>
                <a:ea typeface="Urbanist"/>
                <a:cs typeface="Urbanist"/>
                <a:sym typeface="Urbanist"/>
              </a:rPr>
            </a:br>
            <a:endParaRPr sz="180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rbanist"/>
                <a:ea typeface="Urbanist"/>
                <a:cs typeface="Urbanist"/>
                <a:sym typeface="Urbanist"/>
              </a:rPr>
              <a:t>Booking prices are influenced by </a:t>
            </a:r>
            <a:r>
              <a:rPr lang="en" sz="1800" b="1">
                <a:latin typeface="Urbanist"/>
                <a:ea typeface="Urbanist"/>
                <a:cs typeface="Urbanist"/>
                <a:sym typeface="Urbanist"/>
              </a:rPr>
              <a:t>seasonality</a:t>
            </a:r>
            <a:r>
              <a:rPr lang="en" sz="1800">
                <a:latin typeface="Urbanist"/>
                <a:ea typeface="Urbanist"/>
                <a:cs typeface="Urbanist"/>
                <a:sym typeface="Urbanist"/>
              </a:rPr>
              <a:t>, </a:t>
            </a:r>
            <a:r>
              <a:rPr lang="en" sz="1800" b="1">
                <a:latin typeface="Urbanist"/>
                <a:ea typeface="Urbanist"/>
                <a:cs typeface="Urbanist"/>
                <a:sym typeface="Urbanist"/>
              </a:rPr>
              <a:t>holidays</a:t>
            </a:r>
            <a:r>
              <a:rPr lang="en" sz="1800">
                <a:latin typeface="Urbanist"/>
                <a:ea typeface="Urbanist"/>
                <a:cs typeface="Urbanist"/>
                <a:sym typeface="Urbanist"/>
              </a:rPr>
              <a:t>, </a:t>
            </a:r>
            <a:r>
              <a:rPr lang="en" sz="1800" b="1">
                <a:latin typeface="Urbanist"/>
                <a:ea typeface="Urbanist"/>
                <a:cs typeface="Urbanist"/>
                <a:sym typeface="Urbanist"/>
              </a:rPr>
              <a:t>guest types</a:t>
            </a:r>
            <a:r>
              <a:rPr lang="en" sz="1800">
                <a:latin typeface="Urbanist"/>
                <a:ea typeface="Urbanist"/>
                <a:cs typeface="Urbanist"/>
                <a:sym typeface="Urbanist"/>
              </a:rPr>
              <a:t>, and </a:t>
            </a:r>
            <a:r>
              <a:rPr lang="en" sz="1800" b="1">
                <a:latin typeface="Urbanist"/>
                <a:ea typeface="Urbanist"/>
                <a:cs typeface="Urbanist"/>
                <a:sym typeface="Urbanist"/>
              </a:rPr>
              <a:t>external events</a:t>
            </a:r>
            <a:br>
              <a:rPr lang="en" sz="1800" b="1">
                <a:latin typeface="Urbanist"/>
                <a:ea typeface="Urbanist"/>
                <a:cs typeface="Urbanist"/>
                <a:sym typeface="Urbanist"/>
              </a:rPr>
            </a:br>
            <a:endParaRPr sz="1800" b="1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rbanist"/>
                <a:ea typeface="Urbanist"/>
                <a:cs typeface="Urbanist"/>
                <a:sym typeface="Urbanist"/>
              </a:rPr>
              <a:t>Goal: Predict future booking prices using historical data</a:t>
            </a:r>
            <a:endParaRPr sz="1800"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2230100" y="295950"/>
            <a:ext cx="4683900" cy="4710300"/>
          </a:xfrm>
          <a:prstGeom prst="ellipse">
            <a:avLst/>
          </a:prstGeom>
          <a:solidFill>
            <a:srgbClr val="146C94">
              <a:alpha val="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1935300" y="1250475"/>
            <a:ext cx="5273400" cy="3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Urbanist"/>
                <a:ea typeface="Urbanist"/>
                <a:cs typeface="Urbanist"/>
                <a:sym typeface="Urbanist"/>
              </a:rPr>
              <a:t>Source: Kaggle hotel bookings dataset (119,390 samples, 32 columns)</a:t>
            </a:r>
            <a:br>
              <a:rPr lang="en" sz="1500">
                <a:latin typeface="Urbanist"/>
                <a:ea typeface="Urbanist"/>
                <a:cs typeface="Urbanist"/>
                <a:sym typeface="Urbanist"/>
              </a:rPr>
            </a:br>
            <a:endParaRPr sz="150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Urbanist"/>
                <a:ea typeface="Urbanist"/>
                <a:cs typeface="Urbanist"/>
                <a:sym typeface="Urbanist"/>
              </a:rPr>
              <a:t>Key features:</a:t>
            </a:r>
            <a:br>
              <a:rPr lang="en" sz="1500">
                <a:latin typeface="Urbanist"/>
                <a:ea typeface="Urbanist"/>
                <a:cs typeface="Urbanist"/>
                <a:sym typeface="Urbanist"/>
              </a:rPr>
            </a:br>
            <a:endParaRPr sz="1500">
              <a:latin typeface="Urbanist"/>
              <a:ea typeface="Urbanist"/>
              <a:cs typeface="Urbanist"/>
              <a:sym typeface="Urbanist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Urbanist"/>
                <a:ea typeface="Urbanist"/>
                <a:cs typeface="Urbanist"/>
                <a:sym typeface="Urbanist"/>
              </a:rPr>
              <a:t>Hotel type, guest demographics, booking info, stay details</a:t>
            </a:r>
            <a:br>
              <a:rPr lang="en" sz="1500">
                <a:latin typeface="Urbanist"/>
                <a:ea typeface="Urbanist"/>
                <a:cs typeface="Urbanist"/>
                <a:sym typeface="Urbanist"/>
              </a:rPr>
            </a:br>
            <a:endParaRPr sz="1500">
              <a:latin typeface="Urbanist"/>
              <a:ea typeface="Urbanist"/>
              <a:cs typeface="Urbanist"/>
              <a:sym typeface="Urbanist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Urbanist"/>
                <a:ea typeface="Urbanist"/>
                <a:cs typeface="Urbanist"/>
                <a:sym typeface="Urbanist"/>
              </a:rPr>
              <a:t>Target variable: </a:t>
            </a:r>
            <a:r>
              <a:rPr lang="en" sz="1500" i="1">
                <a:latin typeface="Urbanist"/>
                <a:ea typeface="Urbanist"/>
                <a:cs typeface="Urbanist"/>
                <a:sym typeface="Urbanist"/>
              </a:rPr>
              <a:t>Booking Price</a:t>
            </a:r>
            <a:r>
              <a:rPr lang="en" sz="1500">
                <a:latin typeface="Urbanist"/>
                <a:ea typeface="Urbanist"/>
                <a:cs typeface="Urbanist"/>
                <a:sym typeface="Urbanist"/>
              </a:rPr>
              <a:t> (ADR × Length of stay)</a:t>
            </a:r>
            <a:br>
              <a:rPr lang="en" sz="1500">
                <a:latin typeface="Urbanist"/>
                <a:ea typeface="Urbanist"/>
                <a:cs typeface="Urbanist"/>
                <a:sym typeface="Urbanist"/>
              </a:rPr>
            </a:br>
            <a:endParaRPr sz="150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Urbanist"/>
                <a:ea typeface="Urbanist"/>
                <a:cs typeface="Urbanist"/>
                <a:sym typeface="Urbanist"/>
              </a:rPr>
              <a:t>Data spans over 25 months</a:t>
            </a:r>
            <a:endParaRPr sz="1500"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2230100" y="295950"/>
            <a:ext cx="4683900" cy="4710300"/>
          </a:xfrm>
          <a:prstGeom prst="ellipse">
            <a:avLst/>
          </a:prstGeom>
          <a:solidFill>
            <a:srgbClr val="146C94">
              <a:alpha val="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661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&amp; Feature Engineering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720000" y="525900"/>
            <a:ext cx="79275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rbanist"/>
                <a:ea typeface="Urbanist"/>
                <a:cs typeface="Urbanist"/>
                <a:sym typeface="Urbanist"/>
              </a:rPr>
              <a:t>Handled missing values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:</a:t>
            </a:r>
            <a:endParaRPr>
              <a:latin typeface="Urbanist"/>
              <a:ea typeface="Urbanist"/>
              <a:cs typeface="Urbanist"/>
              <a:sym typeface="Urbanis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i="1">
                <a:latin typeface="Urbanist"/>
                <a:ea typeface="Urbanist"/>
                <a:cs typeface="Urbanist"/>
                <a:sym typeface="Urbanist"/>
              </a:rPr>
              <a:t>Children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 → filled with </a:t>
            </a:r>
            <a:r>
              <a:rPr lang="en" b="1">
                <a:latin typeface="Urbanist"/>
                <a:ea typeface="Urbanist"/>
                <a:cs typeface="Urbanist"/>
                <a:sym typeface="Urbanist"/>
              </a:rPr>
              <a:t>median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,</a:t>
            </a:r>
            <a:br>
              <a:rPr lang="en">
                <a:latin typeface="Urbanist"/>
                <a:ea typeface="Urbanist"/>
                <a:cs typeface="Urbanist"/>
                <a:sym typeface="Urbanist"/>
              </a:rPr>
            </a:br>
            <a:endParaRPr>
              <a:latin typeface="Urbanist"/>
              <a:ea typeface="Urbanist"/>
              <a:cs typeface="Urbanist"/>
              <a:sym typeface="Urbanis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>
                <a:latin typeface="Urbanist"/>
                <a:ea typeface="Urbanist"/>
                <a:cs typeface="Urbanist"/>
                <a:sym typeface="Urbanist"/>
              </a:rPr>
              <a:t>Country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 → filled with </a:t>
            </a:r>
            <a:r>
              <a:rPr lang="en" b="1">
                <a:latin typeface="Urbanist"/>
                <a:ea typeface="Urbanist"/>
                <a:cs typeface="Urbanist"/>
                <a:sym typeface="Urbanist"/>
              </a:rPr>
              <a:t>mode</a:t>
            </a:r>
            <a:br>
              <a:rPr lang="en" b="1">
                <a:latin typeface="Urbanist"/>
                <a:ea typeface="Urbanist"/>
                <a:cs typeface="Urbanist"/>
                <a:sym typeface="Urbanist"/>
              </a:rPr>
            </a:br>
            <a:endParaRPr b="1">
              <a:latin typeface="Urbanist"/>
              <a:ea typeface="Urbanist"/>
              <a:cs typeface="Urbanist"/>
              <a:sym typeface="Urbanis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>
                <a:latin typeface="Urbanist"/>
                <a:ea typeface="Urbanist"/>
                <a:cs typeface="Urbanist"/>
                <a:sym typeface="Urbanist"/>
              </a:rPr>
              <a:t>Agent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 &amp; </a:t>
            </a:r>
            <a:r>
              <a:rPr lang="en" i="1">
                <a:latin typeface="Urbanist"/>
                <a:ea typeface="Urbanist"/>
                <a:cs typeface="Urbanist"/>
                <a:sym typeface="Urbanist"/>
              </a:rPr>
              <a:t>Company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 → converted to </a:t>
            </a:r>
            <a:r>
              <a:rPr lang="en" b="1">
                <a:latin typeface="Urbanist"/>
                <a:ea typeface="Urbanist"/>
                <a:cs typeface="Urbanist"/>
                <a:sym typeface="Urbanist"/>
              </a:rPr>
              <a:t>binary (present = 1, missing = 0)</a:t>
            </a:r>
            <a:br>
              <a:rPr lang="en" b="1">
                <a:latin typeface="Urbanist"/>
                <a:ea typeface="Urbanist"/>
                <a:cs typeface="Urbanist"/>
                <a:sym typeface="Urbanist"/>
              </a:rPr>
            </a:br>
            <a:endParaRPr b="1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Urbanist"/>
                <a:ea typeface="Urbanist"/>
                <a:cs typeface="Urbanist"/>
                <a:sym typeface="Urbanist"/>
              </a:rPr>
              <a:t>Key transformations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:</a:t>
            </a:r>
            <a:endParaRPr>
              <a:latin typeface="Urbanist"/>
              <a:ea typeface="Urbanist"/>
              <a:cs typeface="Urbanist"/>
              <a:sym typeface="Urbanis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i="1">
                <a:latin typeface="Urbanist"/>
                <a:ea typeface="Urbanist"/>
                <a:cs typeface="Urbanist"/>
                <a:sym typeface="Urbanist"/>
              </a:rPr>
              <a:t>Countries (177)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 grouped into </a:t>
            </a:r>
            <a:r>
              <a:rPr lang="en" b="1">
                <a:latin typeface="Urbanist"/>
                <a:ea typeface="Urbanist"/>
                <a:cs typeface="Urbanist"/>
                <a:sym typeface="Urbanist"/>
              </a:rPr>
              <a:t>7 continents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 → dummy variables</a:t>
            </a:r>
            <a:br>
              <a:rPr lang="en">
                <a:latin typeface="Urbanist"/>
                <a:ea typeface="Urbanist"/>
                <a:cs typeface="Urbanist"/>
                <a:sym typeface="Urbanist"/>
              </a:rPr>
            </a:br>
            <a:endParaRPr>
              <a:latin typeface="Urbanist"/>
              <a:ea typeface="Urbanist"/>
              <a:cs typeface="Urbanist"/>
              <a:sym typeface="Urbanis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rbanist"/>
              <a:buChar char="●"/>
            </a:pPr>
            <a:r>
              <a:rPr lang="en" i="1">
                <a:latin typeface="Urbanist"/>
                <a:ea typeface="Urbanist"/>
                <a:cs typeface="Urbanist"/>
                <a:sym typeface="Urbanist"/>
              </a:rPr>
              <a:t>Agent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, </a:t>
            </a:r>
            <a:r>
              <a:rPr lang="en" i="1">
                <a:latin typeface="Urbanist"/>
                <a:ea typeface="Urbanist"/>
                <a:cs typeface="Urbanist"/>
                <a:sym typeface="Urbanist"/>
              </a:rPr>
              <a:t>Company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, </a:t>
            </a:r>
            <a:r>
              <a:rPr lang="en" i="1">
                <a:latin typeface="Urbanist"/>
                <a:ea typeface="Urbanist"/>
                <a:cs typeface="Urbanist"/>
                <a:sym typeface="Urbanist"/>
              </a:rPr>
              <a:t>Meal Plan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 → converted to numeric/binary</a:t>
            </a:r>
            <a:br>
              <a:rPr lang="en">
                <a:latin typeface="Urbanist"/>
                <a:ea typeface="Urbanist"/>
                <a:cs typeface="Urbanist"/>
                <a:sym typeface="Urbanist"/>
              </a:rPr>
            </a:br>
            <a:endParaRPr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Urbanist"/>
                <a:ea typeface="Urbanist"/>
                <a:cs typeface="Urbanist"/>
                <a:sym typeface="Urbanist"/>
              </a:rPr>
              <a:t>Target Variable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:</a:t>
            </a:r>
            <a:br>
              <a:rPr lang="en">
                <a:latin typeface="Urbanist"/>
                <a:ea typeface="Urbanist"/>
                <a:cs typeface="Urbanist"/>
                <a:sym typeface="Urbanist"/>
              </a:rPr>
            </a:br>
            <a:r>
              <a:rPr lang="en">
                <a:latin typeface="Urbanist"/>
                <a:ea typeface="Urbanist"/>
                <a:cs typeface="Urbanist"/>
                <a:sym typeface="Urbanist"/>
              </a:rPr>
              <a:t>Estimated booking price = </a:t>
            </a:r>
            <a:r>
              <a:rPr lang="en" b="1">
                <a:latin typeface="Urbanist"/>
                <a:ea typeface="Urbanist"/>
                <a:cs typeface="Urbanist"/>
                <a:sym typeface="Urbanist"/>
              </a:rPr>
              <a:t>ADR × Stay Duration</a:t>
            </a:r>
            <a:br>
              <a:rPr lang="en">
                <a:latin typeface="Urbanist"/>
                <a:ea typeface="Urbanist"/>
                <a:cs typeface="Urbanist"/>
                <a:sym typeface="Urbanist"/>
              </a:rPr>
            </a:br>
            <a:endParaRPr>
              <a:latin typeface="Urbanist"/>
              <a:ea typeface="Urbanist"/>
              <a:cs typeface="Urbanist"/>
              <a:sym typeface="Urbanis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Urbanist"/>
              <a:buChar char="●"/>
            </a:pPr>
            <a:r>
              <a:rPr lang="en">
                <a:latin typeface="Urbanist"/>
                <a:ea typeface="Urbanist"/>
                <a:cs typeface="Urbanist"/>
                <a:sym typeface="Urbanist"/>
              </a:rPr>
              <a:t>Applied skew-reducing transformations (Yeo-Johnson) to handle outliers</a:t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4212450" y="134150"/>
            <a:ext cx="480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Decomposition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4212450" y="1334375"/>
            <a:ext cx="4473600" cy="3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rbanist"/>
                <a:ea typeface="Urbanist"/>
                <a:cs typeface="Urbanist"/>
                <a:sym typeface="Urbanist"/>
              </a:rPr>
              <a:t>Decomposed booking price into:</a:t>
            </a:r>
            <a:br>
              <a:rPr lang="en">
                <a:latin typeface="Urbanist"/>
                <a:ea typeface="Urbanist"/>
                <a:cs typeface="Urbanist"/>
                <a:sym typeface="Urbanist"/>
              </a:rPr>
            </a:br>
            <a:endParaRPr>
              <a:latin typeface="Urbanist"/>
              <a:ea typeface="Urbanist"/>
              <a:cs typeface="Urbanist"/>
              <a:sym typeface="Urbanis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Urbanist"/>
                <a:ea typeface="Urbanist"/>
                <a:cs typeface="Urbanist"/>
                <a:sym typeface="Urbanist"/>
              </a:rPr>
              <a:t>Trend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 (steady increase)</a:t>
            </a:r>
            <a:br>
              <a:rPr lang="en">
                <a:latin typeface="Urbanist"/>
                <a:ea typeface="Urbanist"/>
                <a:cs typeface="Urbanist"/>
                <a:sym typeface="Urbanist"/>
              </a:rPr>
            </a:br>
            <a:endParaRPr>
              <a:latin typeface="Urbanist"/>
              <a:ea typeface="Urbanist"/>
              <a:cs typeface="Urbanist"/>
              <a:sym typeface="Urbanis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Urbanist"/>
                <a:ea typeface="Urbanist"/>
                <a:cs typeface="Urbanist"/>
                <a:sym typeface="Urbanist"/>
              </a:rPr>
              <a:t>Seasonality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 (summer peaks, winter dips)</a:t>
            </a:r>
            <a:br>
              <a:rPr lang="en">
                <a:latin typeface="Urbanist"/>
                <a:ea typeface="Urbanist"/>
                <a:cs typeface="Urbanist"/>
                <a:sym typeface="Urbanist"/>
              </a:rPr>
            </a:br>
            <a:endParaRPr>
              <a:latin typeface="Urbanist"/>
              <a:ea typeface="Urbanist"/>
              <a:cs typeface="Urbanist"/>
              <a:sym typeface="Urbanis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Urbanist"/>
                <a:ea typeface="Urbanist"/>
                <a:cs typeface="Urbanist"/>
                <a:sym typeface="Urbanist"/>
              </a:rPr>
              <a:t>Residuals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 (low noise)</a:t>
            </a:r>
            <a:br>
              <a:rPr lang="en">
                <a:latin typeface="Urbanist"/>
                <a:ea typeface="Urbanist"/>
                <a:cs typeface="Urbanist"/>
                <a:sym typeface="Urbanist"/>
              </a:rPr>
            </a:br>
            <a:endParaRPr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Urbanist"/>
                <a:ea typeface="Urbanist"/>
                <a:cs typeface="Urbanist"/>
                <a:sym typeface="Urbanist"/>
              </a:rPr>
              <a:t>Chose </a:t>
            </a:r>
            <a:r>
              <a:rPr lang="en" b="1">
                <a:latin typeface="Urbanist"/>
                <a:ea typeface="Urbanist"/>
                <a:cs typeface="Urbanist"/>
                <a:sym typeface="Urbanist"/>
              </a:rPr>
              <a:t>Multiplicative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 decomposition for better seasonal scaling</a:t>
            </a:r>
            <a:br>
              <a:rPr lang="en">
                <a:latin typeface="Urbanist"/>
                <a:ea typeface="Urbanist"/>
                <a:cs typeface="Urbanist"/>
                <a:sym typeface="Urbanist"/>
              </a:rPr>
            </a:br>
            <a:endParaRPr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rbanist"/>
                <a:ea typeface="Urbanist"/>
                <a:cs typeface="Urbanist"/>
                <a:sym typeface="Urbanist"/>
              </a:rPr>
              <a:t>Insight</a:t>
            </a:r>
            <a:r>
              <a:rPr lang="en">
                <a:latin typeface="Urbanist"/>
                <a:ea typeface="Urbanist"/>
                <a:cs typeface="Urbanist"/>
                <a:sym typeface="Urbanist"/>
              </a:rPr>
              <a:t>: Seasonality and long-term trend strongly influence prices</a:t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30861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638425"/>
            <a:ext cx="3086101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720000" y="138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Model Comparison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00" y="862401"/>
            <a:ext cx="3338000" cy="1761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00" y="2803725"/>
            <a:ext cx="3338000" cy="176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3300" y="862387"/>
            <a:ext cx="3086101" cy="16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3559383" y="2380500"/>
            <a:ext cx="5674500" cy="27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ARIMA, Holt, and Prophet  models </a:t>
            </a: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failed to capture seasonal trends</a:t>
            </a: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 in the data.</a:t>
            </a:r>
            <a:br>
              <a:rPr lang="en" sz="1100" dirty="0">
                <a:latin typeface="Urbanist"/>
                <a:ea typeface="Urbanist"/>
                <a:cs typeface="Urbanist"/>
                <a:sym typeface="Urbanist"/>
              </a:rPr>
            </a:br>
            <a:endParaRPr sz="1100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The </a:t>
            </a: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forecasted lines</a:t>
            </a: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 (green) show only a </a:t>
            </a: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slight upward movement</a:t>
            </a: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, not reflecting monthly or seasonal fluctuations.</a:t>
            </a:r>
            <a:br>
              <a:rPr lang="en" sz="1100" dirty="0">
                <a:latin typeface="Urbanist"/>
                <a:ea typeface="Urbanist"/>
                <a:cs typeface="Urbanist"/>
                <a:sym typeface="Urbanist"/>
              </a:rPr>
            </a:br>
            <a:endParaRPr sz="1100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This is likely due to the </a:t>
            </a: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short time span</a:t>
            </a: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 of the dataset, which captures </a:t>
            </a: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a little over a year’s worth of seasonality</a:t>
            </a: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 in the training set.</a:t>
            </a:r>
            <a:br>
              <a:rPr lang="en" sz="1100" dirty="0">
                <a:latin typeface="Urbanist"/>
                <a:ea typeface="Urbanist"/>
                <a:cs typeface="Urbanist"/>
                <a:sym typeface="Urbanist"/>
              </a:rPr>
            </a:br>
            <a:endParaRPr sz="1100" dirty="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Their performance mainly differs by the </a:t>
            </a:r>
            <a:r>
              <a:rPr lang="en" sz="1100" b="1" dirty="0">
                <a:latin typeface="Urbanist"/>
                <a:ea typeface="Urbanist"/>
                <a:cs typeface="Urbanist"/>
                <a:sym typeface="Urbanist"/>
              </a:rPr>
              <a:t>starting point of the forecast line</a:t>
            </a:r>
            <a:r>
              <a:rPr lang="en" sz="1100" dirty="0">
                <a:latin typeface="Urbanist"/>
                <a:ea typeface="Urbanist"/>
                <a:cs typeface="Urbanist"/>
                <a:sym typeface="Urbanist"/>
              </a:rPr>
              <a:t>, which directly impacts the error metrics.</a:t>
            </a:r>
            <a:br>
              <a:rPr lang="en" sz="1100" dirty="0"/>
            </a:br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465275" y="79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Model Comparison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325" y="852363"/>
            <a:ext cx="5141900" cy="27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554475" y="3845850"/>
            <a:ext cx="8187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rbanist"/>
                <a:ea typeface="Urbanist"/>
                <a:cs typeface="Urbanist"/>
                <a:sym typeface="Urbanist"/>
              </a:rPr>
              <a:t>Performs significantly better in </a:t>
            </a:r>
            <a:r>
              <a:rPr lang="en" sz="1100" b="1">
                <a:latin typeface="Urbanist"/>
                <a:ea typeface="Urbanist"/>
                <a:cs typeface="Urbanist"/>
                <a:sym typeface="Urbanist"/>
              </a:rPr>
              <a:t>short-term forecasting</a:t>
            </a:r>
            <a:r>
              <a:rPr lang="en" sz="1100">
                <a:latin typeface="Urbanist"/>
                <a:ea typeface="Urbanist"/>
                <a:cs typeface="Urbanist"/>
                <a:sym typeface="Urbanist"/>
              </a:rPr>
              <a:t> scenarios.</a:t>
            </a:r>
            <a:br>
              <a:rPr lang="en" sz="1100">
                <a:latin typeface="Urbanist"/>
                <a:ea typeface="Urbanist"/>
                <a:cs typeface="Urbanist"/>
                <a:sym typeface="Urbanist"/>
              </a:rPr>
            </a:br>
            <a:endParaRPr sz="110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rbanist"/>
                <a:ea typeface="Urbanist"/>
                <a:cs typeface="Urbanist"/>
                <a:sym typeface="Urbanist"/>
              </a:rPr>
              <a:t>Visually, the LSTM model </a:t>
            </a:r>
            <a:r>
              <a:rPr lang="en" sz="1100" b="1">
                <a:latin typeface="Urbanist"/>
                <a:ea typeface="Urbanist"/>
                <a:cs typeface="Urbanist"/>
                <a:sym typeface="Urbanist"/>
              </a:rPr>
              <a:t>follows the shape of the test data</a:t>
            </a:r>
            <a:r>
              <a:rPr lang="en" sz="1100">
                <a:latin typeface="Urbanist"/>
                <a:ea typeface="Urbanist"/>
                <a:cs typeface="Urbanist"/>
                <a:sym typeface="Urbanist"/>
              </a:rPr>
              <a:t> more accurately.</a:t>
            </a:r>
            <a:br>
              <a:rPr lang="en" sz="1100">
                <a:latin typeface="Urbanist"/>
                <a:ea typeface="Urbanist"/>
                <a:cs typeface="Urbanist"/>
                <a:sym typeface="Urbanist"/>
              </a:rPr>
            </a:br>
            <a:endParaRPr sz="110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rbanist"/>
                <a:ea typeface="Urbanist"/>
                <a:cs typeface="Urbanist"/>
                <a:sym typeface="Urbanist"/>
              </a:rPr>
              <a:t>It captures fluctuations in behaviour more effectively than the other models, resulting in </a:t>
            </a:r>
            <a:r>
              <a:rPr lang="en" sz="1100" b="1">
                <a:latin typeface="Urbanist"/>
                <a:ea typeface="Urbanist"/>
                <a:cs typeface="Urbanist"/>
                <a:sym typeface="Urbanist"/>
              </a:rPr>
              <a:t>much lower MAE, RMSE, and MAPE</a:t>
            </a:r>
            <a:r>
              <a:rPr lang="en" sz="1100">
                <a:latin typeface="Urbanist"/>
                <a:ea typeface="Urbanist"/>
                <a:cs typeface="Urbanist"/>
                <a:sym typeface="Urbanist"/>
              </a:rPr>
              <a:t> values.</a:t>
            </a:r>
            <a:endParaRPr sz="1100"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720000" y="2798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Model Comparison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5492500" y="1301750"/>
            <a:ext cx="30000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rbanist"/>
                <a:ea typeface="Urbanist"/>
                <a:cs typeface="Urbanist"/>
                <a:sym typeface="Urbanist"/>
              </a:rPr>
              <a:t>LSTM</a:t>
            </a:r>
            <a:r>
              <a:rPr lang="en" sz="1600">
                <a:latin typeface="Urbanist"/>
                <a:ea typeface="Urbanist"/>
                <a:cs typeface="Urbanist"/>
                <a:sym typeface="Urbanist"/>
              </a:rPr>
              <a:t> significantly outperforms the others in all metrics (MAE, RMSE, MAPE).</a:t>
            </a:r>
            <a:br>
              <a:rPr lang="en" sz="1600">
                <a:latin typeface="Urbanist"/>
                <a:ea typeface="Urbanist"/>
                <a:cs typeface="Urbanist"/>
                <a:sym typeface="Urbanist"/>
              </a:rPr>
            </a:br>
            <a:endParaRPr sz="160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rbanist"/>
                <a:ea typeface="Urbanist"/>
                <a:cs typeface="Urbanist"/>
                <a:sym typeface="Urbanist"/>
              </a:rPr>
              <a:t>Prophet</a:t>
            </a:r>
            <a:r>
              <a:rPr lang="en" sz="1600">
                <a:latin typeface="Urbanist"/>
                <a:ea typeface="Urbanist"/>
                <a:cs typeface="Urbanist"/>
                <a:sym typeface="Urbanist"/>
              </a:rPr>
              <a:t> performs second-best, better than Holt and ARIMA.</a:t>
            </a:r>
            <a:br>
              <a:rPr lang="en" sz="1600">
                <a:latin typeface="Urbanist"/>
                <a:ea typeface="Urbanist"/>
                <a:cs typeface="Urbanist"/>
                <a:sym typeface="Urbanist"/>
              </a:rPr>
            </a:br>
            <a:endParaRPr sz="1600">
              <a:latin typeface="Urbanist"/>
              <a:ea typeface="Urbanist"/>
              <a:cs typeface="Urbanist"/>
              <a:sym typeface="Urbanis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Urbanist"/>
                <a:ea typeface="Urbanist"/>
                <a:cs typeface="Urbanist"/>
                <a:sym typeface="Urbanist"/>
              </a:rPr>
              <a:t>ARIMA</a:t>
            </a:r>
            <a:r>
              <a:rPr lang="en" sz="1600">
                <a:latin typeface="Urbanist"/>
                <a:ea typeface="Urbanist"/>
                <a:cs typeface="Urbanist"/>
                <a:sym typeface="Urbanist"/>
              </a:rPr>
              <a:t> and </a:t>
            </a:r>
            <a:r>
              <a:rPr lang="en" sz="1600" b="1">
                <a:latin typeface="Urbanist"/>
                <a:ea typeface="Urbanist"/>
                <a:cs typeface="Urbanist"/>
                <a:sym typeface="Urbanist"/>
              </a:rPr>
              <a:t>Holt </a:t>
            </a:r>
            <a:r>
              <a:rPr lang="en" sz="1600">
                <a:latin typeface="Urbanist"/>
                <a:ea typeface="Urbanist"/>
                <a:cs typeface="Urbanist"/>
                <a:sym typeface="Urbanist"/>
              </a:rPr>
              <a:t>show high errors, with Prophet slightly underperforming Holt but still better than ARIMA.</a:t>
            </a:r>
            <a:endParaRPr sz="1600"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220" name="Google Shape;220;p31" title="Screenshot 2025-04-13 at 7.48.3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0" y="1301750"/>
            <a:ext cx="5187699" cy="3139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icing Strategies Proposal by Slidesgo">
  <a:themeElements>
    <a:clrScheme name="Simple Light">
      <a:dk1>
        <a:srgbClr val="005E88"/>
      </a:dk1>
      <a:lt1>
        <a:srgbClr val="F3F3F3"/>
      </a:lt1>
      <a:dk2>
        <a:srgbClr val="E8E8E8"/>
      </a:dk2>
      <a:lt2>
        <a:srgbClr val="99B5CE"/>
      </a:lt2>
      <a:accent1>
        <a:srgbClr val="297AB8"/>
      </a:accent1>
      <a:accent2>
        <a:srgbClr val="063C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E8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630</Words>
  <Application>Microsoft Office PowerPoint</Application>
  <PresentationFormat>On-screen Show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Anaheim</vt:lpstr>
      <vt:lpstr>PT Sans</vt:lpstr>
      <vt:lpstr>Arial</vt:lpstr>
      <vt:lpstr>Bebas Neue</vt:lpstr>
      <vt:lpstr>Roboto</vt:lpstr>
      <vt:lpstr>Nunito Light</vt:lpstr>
      <vt:lpstr>Urbanist</vt:lpstr>
      <vt:lpstr>Pricing Strategies Proposal by Slidesgo</vt:lpstr>
      <vt:lpstr>Booking Price Forecasting: Smart Models for Revenue Management</vt:lpstr>
      <vt:lpstr>Table of contents</vt:lpstr>
      <vt:lpstr>Problem Statement</vt:lpstr>
      <vt:lpstr>Dataset Overview</vt:lpstr>
      <vt:lpstr>Data Preparation &amp; Feature Engineering</vt:lpstr>
      <vt:lpstr>Time Series Decomposition</vt:lpstr>
      <vt:lpstr>Forecasting Model Comparison</vt:lpstr>
      <vt:lpstr>Forecasting Model Comparison</vt:lpstr>
      <vt:lpstr>Forecasting Model Comparison</vt:lpstr>
      <vt:lpstr>Streamlit Web App</vt:lpstr>
      <vt:lpstr>Thanks!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csaju1998@gmail.com</cp:lastModifiedBy>
  <cp:revision>2</cp:revision>
  <dcterms:modified xsi:type="dcterms:W3CDTF">2025-04-14T02:42:50Z</dcterms:modified>
</cp:coreProperties>
</file>