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Malgun Gothic" panose="020B0503020000020004" pitchFamily="34" charset="-127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N8QEc1O2VRWIUOYEaAIPcLRw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dan Asempour" userId="f85eeb44-82e1-45cf-a822-42f1ad7869ae" providerId="ADAL" clId="{90AAA6B7-7119-44D5-BA0D-CF74D4BE5E35}"/>
    <pc:docChg chg="undo custSel modSld">
      <pc:chgData name="Ladan Asempour" userId="f85eeb44-82e1-45cf-a822-42f1ad7869ae" providerId="ADAL" clId="{90AAA6B7-7119-44D5-BA0D-CF74D4BE5E35}" dt="2025-03-27T00:41:26.925" v="25" actId="108"/>
      <pc:docMkLst>
        <pc:docMk/>
      </pc:docMkLst>
      <pc:sldChg chg="modSp mod">
        <pc:chgData name="Ladan Asempour" userId="f85eeb44-82e1-45cf-a822-42f1ad7869ae" providerId="ADAL" clId="{90AAA6B7-7119-44D5-BA0D-CF74D4BE5E35}" dt="2025-03-27T00:40:23.794" v="18" actId="1076"/>
        <pc:sldMkLst>
          <pc:docMk/>
          <pc:sldMk cId="0" sldId="259"/>
        </pc:sldMkLst>
        <pc:spChg chg="mod">
          <ac:chgData name="Ladan Asempour" userId="f85eeb44-82e1-45cf-a822-42f1ad7869ae" providerId="ADAL" clId="{90AAA6B7-7119-44D5-BA0D-CF74D4BE5E35}" dt="2025-03-27T00:40:23.794" v="18" actId="1076"/>
          <ac:spMkLst>
            <pc:docMk/>
            <pc:sldMk cId="0" sldId="259"/>
            <ac:spMk id="91" creationId="{00000000-0000-0000-0000-000000000000}"/>
          </ac:spMkLst>
        </pc:spChg>
      </pc:sldChg>
      <pc:sldChg chg="modSp mod">
        <pc:chgData name="Ladan Asempour" userId="f85eeb44-82e1-45cf-a822-42f1ad7869ae" providerId="ADAL" clId="{90AAA6B7-7119-44D5-BA0D-CF74D4BE5E35}" dt="2025-03-27T00:37:49.401" v="17" actId="20577"/>
        <pc:sldMkLst>
          <pc:docMk/>
          <pc:sldMk cId="0" sldId="262"/>
        </pc:sldMkLst>
        <pc:spChg chg="mod">
          <ac:chgData name="Ladan Asempour" userId="f85eeb44-82e1-45cf-a822-42f1ad7869ae" providerId="ADAL" clId="{90AAA6B7-7119-44D5-BA0D-CF74D4BE5E35}" dt="2025-03-27T00:37:49.401" v="17" actId="20577"/>
          <ac:spMkLst>
            <pc:docMk/>
            <pc:sldMk cId="0" sldId="262"/>
            <ac:spMk id="112" creationId="{00000000-0000-0000-0000-000000000000}"/>
          </ac:spMkLst>
        </pc:spChg>
      </pc:sldChg>
      <pc:sldChg chg="modSp mod">
        <pc:chgData name="Ladan Asempour" userId="f85eeb44-82e1-45cf-a822-42f1ad7869ae" providerId="ADAL" clId="{90AAA6B7-7119-44D5-BA0D-CF74D4BE5E35}" dt="2025-03-27T00:41:26.925" v="25" actId="108"/>
        <pc:sldMkLst>
          <pc:docMk/>
          <pc:sldMk cId="0" sldId="264"/>
        </pc:sldMkLst>
        <pc:spChg chg="mod">
          <ac:chgData name="Ladan Asempour" userId="f85eeb44-82e1-45cf-a822-42f1ad7869ae" providerId="ADAL" clId="{90AAA6B7-7119-44D5-BA0D-CF74D4BE5E35}" dt="2025-03-27T00:41:26.925" v="25" actId="108"/>
          <ac:spMkLst>
            <pc:docMk/>
            <pc:sldMk cId="0" sldId="264"/>
            <ac:spMk id="1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ecfca387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32ecfca387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32ecfca387d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aefb90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2aefb90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32aefb906c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cfca38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2ecfca387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32ecfca387d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d257c3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d257c3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42d257c354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cfca387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2ecfca387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32ecfca387d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cfca387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2ecfca387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2ecfca387d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9512" y="16934"/>
            <a:ext cx="8729748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1"/>
          </p:nvPr>
        </p:nvSpPr>
        <p:spPr>
          <a:xfrm>
            <a:off x="179512" y="1024467"/>
            <a:ext cx="8509606" cy="501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ctrTitle"/>
          </p:nvPr>
        </p:nvSpPr>
        <p:spPr>
          <a:xfrm>
            <a:off x="539552" y="838434"/>
            <a:ext cx="4283968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rgbClr val="42AB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/>
          </p:nvPr>
        </p:nvSpPr>
        <p:spPr>
          <a:xfrm>
            <a:off x="323528" y="404664"/>
            <a:ext cx="432048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Font typeface="Gulimche"/>
              <a:buNone/>
              <a:defRPr sz="5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179512" y="16934"/>
            <a:ext cx="8729748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3F54"/>
              </a:buClr>
              <a:buSzPts val="2500"/>
              <a:buFont typeface="Calibri"/>
              <a:buNone/>
              <a:defRPr sz="2500" b="1">
                <a:solidFill>
                  <a:srgbClr val="D03F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179512" y="1024467"/>
            <a:ext cx="8509606" cy="501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sz="3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75" y="525750"/>
            <a:ext cx="5856300" cy="43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ctrTitle"/>
          </p:nvPr>
        </p:nvSpPr>
        <p:spPr>
          <a:xfrm>
            <a:off x="381602" y="298759"/>
            <a:ext cx="4284000" cy="23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 b="1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  <a:br>
              <a:rPr lang="en-US" b="1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b="1">
              <a:solidFill>
                <a:srgbClr val="D03F5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 b="1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b="1">
              <a:solidFill>
                <a:srgbClr val="D03F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 rot="-2700000">
            <a:off x="-166450" y="396218"/>
            <a:ext cx="1944216" cy="8469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Calibri"/>
              </a:rPr>
              <a:t>CONTENTS</a:t>
            </a:r>
          </a:p>
        </p:txBody>
      </p:sp>
      <p:grpSp>
        <p:nvGrpSpPr>
          <p:cNvPr id="62" name="Google Shape;62;p2"/>
          <p:cNvGrpSpPr/>
          <p:nvPr/>
        </p:nvGrpSpPr>
        <p:grpSpPr>
          <a:xfrm>
            <a:off x="202399" y="4129895"/>
            <a:ext cx="5010243" cy="1108176"/>
            <a:chOff x="202404" y="4886469"/>
            <a:chExt cx="5010243" cy="2120100"/>
          </a:xfrm>
        </p:grpSpPr>
        <p:sp>
          <p:nvSpPr>
            <p:cNvPr id="63" name="Google Shape;63;p2"/>
            <p:cNvSpPr txBox="1"/>
            <p:nvPr/>
          </p:nvSpPr>
          <p:spPr>
            <a:xfrm>
              <a:off x="1346247" y="4886469"/>
              <a:ext cx="3866400" cy="21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 Design: fit of new design in existing architecture</a:t>
              </a:r>
              <a:endPara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" name="Google Shape;64;p2"/>
            <p:cNvSpPr txBox="1"/>
            <p:nvPr/>
          </p:nvSpPr>
          <p:spPr>
            <a:xfrm>
              <a:off x="1446486" y="4886501"/>
              <a:ext cx="3168600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202404" y="4989530"/>
              <a:ext cx="903300" cy="12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rgbClr val="D03F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  <a:endParaRPr sz="3700" b="1" i="0" u="none" strike="noStrike" cap="none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745779" y="5437863"/>
            <a:ext cx="4070545" cy="1108200"/>
            <a:chOff x="429854" y="4554038"/>
            <a:chExt cx="4070545" cy="1108200"/>
          </a:xfrm>
        </p:grpSpPr>
        <p:sp>
          <p:nvSpPr>
            <p:cNvPr id="67" name="Google Shape;67;p2"/>
            <p:cNvSpPr txBox="1"/>
            <p:nvPr/>
          </p:nvSpPr>
          <p:spPr>
            <a:xfrm>
              <a:off x="1331799" y="4554038"/>
              <a:ext cx="3168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Insights, Impact Analysis and Challenges</a:t>
              </a:r>
              <a:endPara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429854" y="4607900"/>
              <a:ext cx="8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rgbClr val="42AB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  <a:endParaRPr sz="3700" b="1" i="0" u="none" strike="noStrike" cap="none">
                <a:solidFill>
                  <a:srgbClr val="42AB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3501594" y="428017"/>
            <a:ext cx="5035871" cy="1115133"/>
            <a:chOff x="3521990" y="585909"/>
            <a:chExt cx="5085711" cy="2373634"/>
          </a:xfrm>
        </p:grpSpPr>
        <p:sp>
          <p:nvSpPr>
            <p:cNvPr id="70" name="Google Shape;70;p2"/>
            <p:cNvSpPr txBox="1"/>
            <p:nvPr/>
          </p:nvSpPr>
          <p:spPr>
            <a:xfrm>
              <a:off x="4603001" y="600643"/>
              <a:ext cx="4004700" cy="23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Preparation: sources, entities, flows, dictionary</a:t>
              </a:r>
              <a:endPara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3521990" y="585909"/>
              <a:ext cx="895200" cy="14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rgbClr val="42AB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3700" b="1" i="0" u="none" strike="noStrike" cap="none">
                <a:solidFill>
                  <a:srgbClr val="42AB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2460025" y="1633300"/>
            <a:ext cx="4824572" cy="1108200"/>
            <a:chOff x="2460025" y="1633300"/>
            <a:chExt cx="4824572" cy="1108200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3625197" y="1633300"/>
              <a:ext cx="3659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Preparation: cleaning and storage, output and challenges</a:t>
              </a:r>
              <a:endPara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2460025" y="1687153"/>
              <a:ext cx="836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rgbClr val="D03F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3700" b="1" i="0" u="none" strike="noStrike" cap="none">
                <a:solidFill>
                  <a:srgbClr val="D03F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1176505" y="2865414"/>
            <a:ext cx="4931092" cy="1513584"/>
            <a:chOff x="1176505" y="2865414"/>
            <a:chExt cx="4931092" cy="1513584"/>
          </a:xfrm>
        </p:grpSpPr>
        <p:sp>
          <p:nvSpPr>
            <p:cNvPr id="76" name="Google Shape;76;p2"/>
            <p:cNvSpPr txBox="1"/>
            <p:nvPr/>
          </p:nvSpPr>
          <p:spPr>
            <a:xfrm>
              <a:off x="1446486" y="4117398"/>
              <a:ext cx="3168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1176505" y="2865414"/>
              <a:ext cx="903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rgbClr val="42AB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3700" b="1" i="0" u="none" strike="noStrike" cap="none">
                <a:solidFill>
                  <a:srgbClr val="42AB7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2302097" y="2868950"/>
              <a:ext cx="38055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Solution Design: data diagram, IT architecture</a:t>
              </a:r>
              <a:endParaRPr sz="2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2048687" y="9"/>
            <a:ext cx="8729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lang="en-US" sz="3400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179512" y="1024467"/>
            <a:ext cx="8509606" cy="501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Sources</a:t>
            </a: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Traffic Collision Data (2010–Present) from Data.gov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 Codes reference file (manually converted to CSV)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Entities</a:t>
            </a: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Collision incidents (date, time, location, victim details)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 Codes (incident classifications)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Flows</a:t>
            </a: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Raw data stored locally → SQLite database for structured querying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 Codes matched with descriptions using SQL joins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Shortened MO Code descriptions &amp; removed special characters</a:t>
            </a:r>
            <a:b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Cleaned data exported to Pandas for further processing</a:t>
            </a: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i="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ecfca387d_0_27"/>
          <p:cNvSpPr txBox="1">
            <a:spLocks noGrp="1"/>
          </p:cNvSpPr>
          <p:nvPr>
            <p:ph type="title"/>
          </p:nvPr>
        </p:nvSpPr>
        <p:spPr>
          <a:xfrm>
            <a:off x="2009187" y="56409"/>
            <a:ext cx="8729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400"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32ecfca387d_0_27"/>
          <p:cNvSpPr txBox="1">
            <a:spLocks noGrp="1"/>
          </p:cNvSpPr>
          <p:nvPr>
            <p:ph type="body" idx="1"/>
          </p:nvPr>
        </p:nvSpPr>
        <p:spPr>
          <a:xfrm>
            <a:off x="207150" y="997802"/>
            <a:ext cx="8729700" cy="54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Dictionary &amp; Cleaning</a:t>
            </a:r>
            <a:endParaRPr sz="1500"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Standardized date &amp; time formats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Split MO Codes into separate columns for better analysis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Handled missing values: “X” for unknown victim data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 &amp; Output</a:t>
            </a:r>
            <a:endParaRPr sz="1500"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SQLite database used for structured storage &amp; joins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dataset prepared for EDA, predictive modeling, and visualization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1500"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vs. Pandas NULL value inconsistencies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Manual extraction of MO Code descriptions</a:t>
            </a:r>
            <a:b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Missing cross-street data affecting intersection accuracy</a:t>
            </a:r>
            <a:endParaRPr sz="1500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aefb906cc_1_0"/>
          <p:cNvSpPr txBox="1">
            <a:spLocks noGrp="1"/>
          </p:cNvSpPr>
          <p:nvPr>
            <p:ph type="title"/>
          </p:nvPr>
        </p:nvSpPr>
        <p:spPr>
          <a:xfrm>
            <a:off x="2301979" y="0"/>
            <a:ext cx="5770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400">
                <a:latin typeface="Montserrat"/>
                <a:ea typeface="Montserrat"/>
                <a:cs typeface="Montserrat"/>
                <a:sym typeface="Montserrat"/>
              </a:rPr>
              <a:t>Solution Design</a:t>
            </a:r>
            <a:endParaRPr sz="3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32aefb906cc_1_0"/>
          <p:cNvSpPr txBox="1">
            <a:spLocks noGrp="1"/>
          </p:cNvSpPr>
          <p:nvPr>
            <p:ph type="body" idx="1"/>
          </p:nvPr>
        </p:nvSpPr>
        <p:spPr>
          <a:xfrm>
            <a:off x="179500" y="1024500"/>
            <a:ext cx="8231700" cy="58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Diagram</a:t>
            </a: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Sources:</a:t>
            </a: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Traffic Collision Data (Data.gov), MO Codes Reference File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Processing Flow:</a:t>
            </a:r>
            <a:b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downloaded manually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Cleaned and structured using Python &amp; SQLite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 Codes cross-referenced for clarity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dataset prepared for visualization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Architecture</a:t>
            </a:r>
            <a:endParaRPr sz="15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Ingestion:</a:t>
            </a: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Manual downloads → Python processing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Storage:</a:t>
            </a: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SQLite database for structured queries</a:t>
            </a:r>
            <a:b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Security:</a:t>
            </a:r>
            <a:r>
              <a:rPr lang="en-US" sz="15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anonymization &amp; privacy protocols</a:t>
            </a:r>
            <a:endParaRPr sz="15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77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ecfca387d_0_33"/>
          <p:cNvSpPr txBox="1">
            <a:spLocks noGrp="1"/>
          </p:cNvSpPr>
          <p:nvPr>
            <p:ph type="title"/>
          </p:nvPr>
        </p:nvSpPr>
        <p:spPr>
          <a:xfrm>
            <a:off x="1864404" y="0"/>
            <a:ext cx="59151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Solution Design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32ecfca387d_0_33"/>
          <p:cNvSpPr txBox="1">
            <a:spLocks noGrp="1"/>
          </p:cNvSpPr>
          <p:nvPr>
            <p:ph type="body" idx="1"/>
          </p:nvPr>
        </p:nvSpPr>
        <p:spPr>
          <a:xfrm>
            <a:off x="179512" y="1024467"/>
            <a:ext cx="8509500" cy="5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Fit of New Design in Existing Architecture</a:t>
            </a:r>
            <a:endParaRPr sz="20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Seamless Integration</a:t>
            </a:r>
            <a:endParaRPr sz="18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Builds on </a:t>
            </a: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existing data pipeline</a:t>
            </a: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(manual ingestion → processing → visualization)</a:t>
            </a:r>
            <a:b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structured dataset</a:t>
            </a: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enhanced insights</a:t>
            </a:r>
            <a:b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disruption to existing workflow</a:t>
            </a:r>
            <a:b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Enhanced Analysis Capabilities</a:t>
            </a:r>
            <a:endParaRPr sz="18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Adds </a:t>
            </a: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heatmaps, bar charts, demographic breakdowns</a:t>
            </a:r>
            <a:b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</a:t>
            </a:r>
            <a:r>
              <a:rPr lang="en-US" sz="1800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decision-making tools for stakeholders</a:t>
            </a:r>
            <a:endParaRPr sz="1800"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d257c354_0_8"/>
          <p:cNvSpPr txBox="1">
            <a:spLocks noGrp="1"/>
          </p:cNvSpPr>
          <p:nvPr>
            <p:ph type="title"/>
          </p:nvPr>
        </p:nvSpPr>
        <p:spPr>
          <a:xfrm>
            <a:off x="1164253" y="0"/>
            <a:ext cx="6540000" cy="79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 sz="3400">
                <a:latin typeface="Montserrat"/>
                <a:ea typeface="Montserrat"/>
                <a:cs typeface="Montserrat"/>
                <a:sym typeface="Montserrat"/>
              </a:rPr>
              <a:t>Insights</a:t>
            </a:r>
            <a:endParaRPr/>
          </a:p>
        </p:txBody>
      </p:sp>
      <p:sp>
        <p:nvSpPr>
          <p:cNvPr id="112" name="Google Shape;112;g342d257c354_0_8"/>
          <p:cNvSpPr txBox="1">
            <a:spLocks noGrp="1"/>
          </p:cNvSpPr>
          <p:nvPr>
            <p:ph type="body" idx="1"/>
          </p:nvPr>
        </p:nvSpPr>
        <p:spPr>
          <a:xfrm>
            <a:off x="179512" y="1024467"/>
            <a:ext cx="8509500" cy="501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Which locations have the highest density of collisions?</a:t>
            </a:r>
            <a:r>
              <a:rPr lang="en-US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Downtown Los Angeles, North Hollywood, and Burbank</a:t>
            </a: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What time of day and days of the week have the most collisions?</a:t>
            </a:r>
            <a:r>
              <a:rPr lang="en-US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Most incidents occur during nighttime (defined as 7pm-12am) with Friday and Saturday being the days of the week with the highest incident frequency.</a:t>
            </a: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Are certain demographics more frequently involved in traffic collisions?</a:t>
            </a:r>
            <a:r>
              <a:rPr lang="en-US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group with highest incident frequency: 30-45</a:t>
            </a: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Sex: Male at 66.6% compared to female at 28.6%</a:t>
            </a: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Ethnicity: White, Hispanic</a:t>
            </a: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What types of traffic collisions (e.g., vehicle vs. vehicle, vehicle vs. pedestrian, vehicle vs. property) occur most frequently?</a:t>
            </a:r>
            <a:r>
              <a:rPr lang="en-US" b="1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Vehicle collisions appear to be very common, as seen in "Veh vs Veh" (13,137 cases). Hit-and-run cases—both misdemeanor (7,358) and felony (6,934)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cfca387d_0_51"/>
          <p:cNvSpPr txBox="1">
            <a:spLocks noGrp="1"/>
          </p:cNvSpPr>
          <p:nvPr>
            <p:ph type="title"/>
          </p:nvPr>
        </p:nvSpPr>
        <p:spPr>
          <a:xfrm>
            <a:off x="2438805" y="65000"/>
            <a:ext cx="54288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Impact Analysis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32ecfca387d_0_51"/>
          <p:cNvSpPr txBox="1">
            <a:spLocks noGrp="1"/>
          </p:cNvSpPr>
          <p:nvPr>
            <p:ph type="body" idx="1"/>
          </p:nvPr>
        </p:nvSpPr>
        <p:spPr>
          <a:xfrm>
            <a:off x="289612" y="1300892"/>
            <a:ext cx="8509500" cy="5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Identifies High-Risk Areas</a:t>
            </a:r>
            <a:endParaRPr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Heatmaps and tables highlight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collision-dense locations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enabling authorities to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interventions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where they are needed most.</a:t>
            </a:r>
            <a:b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Demographic Insights</a:t>
            </a:r>
            <a:endParaRPr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Breakdown of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age, gender, and ethnicity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collision victims helps design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tailored safety initiatives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such as awareness campaigns for high-risk groups.</a:t>
            </a:r>
            <a:b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Supports Data-Driven Policy Decisions</a:t>
            </a:r>
            <a:endParaRPr b="1" i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 dashboards and reports allow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LADOT, LAPD, and city planners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make </a:t>
            </a:r>
            <a:r>
              <a:rPr lang="en-US" b="1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informed traffic safety improvements</a:t>
            </a:r>
            <a:r>
              <a:rPr lang="en-US" i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based on real data.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ecfca387d_0_39"/>
          <p:cNvSpPr txBox="1">
            <a:spLocks noGrp="1"/>
          </p:cNvSpPr>
          <p:nvPr>
            <p:ph type="title"/>
          </p:nvPr>
        </p:nvSpPr>
        <p:spPr>
          <a:xfrm>
            <a:off x="2945929" y="0"/>
            <a:ext cx="60861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5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32ecfca387d_0_39"/>
          <p:cNvSpPr txBox="1"/>
          <p:nvPr/>
        </p:nvSpPr>
        <p:spPr>
          <a:xfrm>
            <a:off x="111971" y="796800"/>
            <a:ext cx="8602261" cy="615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Incomplete or Missing Data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Location details and victim demographics are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often unreported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limiting the accuracy of some analyses.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biases in data collection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may affect demographic insights.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 Dataset Complexity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Tens of thousands of reported incidents include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contributing factors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making it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challenging to isolate key trends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data volume requires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efficient storage and processing methods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avoid performance issues.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Lack of External Contextual Data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access to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road conditions, weather, or traffic flow data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which are critical for understanding accident causes.</a:t>
            </a:r>
            <a:b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 dirty="0">
                <a:solidFill>
                  <a:schemeClr val="dk1"/>
                </a:solidFill>
                <a:latin typeface="Montserrat"/>
                <a:sym typeface="Montserrat"/>
              </a:rPr>
              <a:t>Future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integration with </a:t>
            </a:r>
            <a:r>
              <a:rPr lang="en-US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city sensors or external databases</a:t>
            </a:r>
            <a:r>
              <a:rPr lang="en-US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could improve analysis quality.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(4:3)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Gulimche</vt:lpstr>
      <vt:lpstr>Arial</vt:lpstr>
      <vt:lpstr>Malgun Gothic</vt:lpstr>
      <vt:lpstr>Calibri</vt:lpstr>
      <vt:lpstr>Office 테마</vt:lpstr>
      <vt:lpstr>PowerPoint Presentation</vt:lpstr>
      <vt:lpstr>PowerPoint Presentation</vt:lpstr>
      <vt:lpstr>Data Preparation</vt:lpstr>
      <vt:lpstr>Data Preparation</vt:lpstr>
      <vt:lpstr>Solution Design</vt:lpstr>
      <vt:lpstr>Solution Design</vt:lpstr>
      <vt:lpstr>Insights</vt:lpstr>
      <vt:lpstr>Impact Analysis</vt:lpstr>
      <vt:lpstr>Challenges</vt:lpstr>
      <vt:lpstr>THANK 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Slide Members by HS.SEO</dc:creator>
  <cp:lastModifiedBy>Ladan Asempour</cp:lastModifiedBy>
  <cp:revision>1</cp:revision>
  <dcterms:created xsi:type="dcterms:W3CDTF">2010-02-01T08:03:16Z</dcterms:created>
  <dcterms:modified xsi:type="dcterms:W3CDTF">2025-03-27T00:41:33Z</dcterms:modified>
</cp:coreProperties>
</file>