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5" d="100"/>
          <a:sy n="65" d="100"/>
        </p:scale>
        <p:origin x="135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00EB69-C3A5-40DE-902F-4B402B68AA9B}" type="datetimeFigureOut">
              <a:rPr lang="en-IN" smtClean="0"/>
              <a:t>27-04-2025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91765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0EB69-C3A5-40DE-902F-4B402B68AA9B}"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300667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00EB69-C3A5-40DE-902F-4B402B68AA9B}" type="datetimeFigureOut">
              <a:rPr lang="en-IN" smtClean="0"/>
              <a:t>27-04-2025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3161521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00EB69-C3A5-40DE-902F-4B402B68AA9B}" type="datetimeFigureOut">
              <a:rPr lang="en-IN" smtClean="0"/>
              <a:t>27-04-2025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612B05F-7FD1-41CA-AF53-6A0F41456E4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7793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00EB69-C3A5-40DE-902F-4B402B68AA9B}" type="datetimeFigureOut">
              <a:rPr lang="en-IN" smtClean="0"/>
              <a:t>27-04-2025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3931400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00EB69-C3A5-40DE-902F-4B402B68AA9B}"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420994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00EB69-C3A5-40DE-902F-4B402B68AA9B}"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1065907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0EB69-C3A5-40DE-902F-4B402B68AA9B}"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344978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A00EB69-C3A5-40DE-902F-4B402B68AA9B}" type="datetimeFigureOut">
              <a:rPr lang="en-IN" smtClean="0"/>
              <a:t>27-04-2025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165296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0EB69-C3A5-40DE-902F-4B402B68AA9B}"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112776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A00EB69-C3A5-40DE-902F-4B402B68AA9B}" type="datetimeFigureOut">
              <a:rPr lang="en-IN" smtClean="0"/>
              <a:t>27-04-2025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382642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0EB69-C3A5-40DE-902F-4B402B68AA9B}"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178633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0EB69-C3A5-40DE-902F-4B402B68AA9B}"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350077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0EB69-C3A5-40DE-902F-4B402B68AA9B}"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420222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0EB69-C3A5-40DE-902F-4B402B68AA9B}"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10896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0EB69-C3A5-40DE-902F-4B402B68AA9B}"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84129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0EB69-C3A5-40DE-902F-4B402B68AA9B}"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2B05F-7FD1-41CA-AF53-6A0F41456E4D}" type="slidenum">
              <a:rPr lang="en-IN" smtClean="0"/>
              <a:t>‹#›</a:t>
            </a:fld>
            <a:endParaRPr lang="en-IN"/>
          </a:p>
        </p:txBody>
      </p:sp>
    </p:spTree>
    <p:extLst>
      <p:ext uri="{BB962C8B-B14F-4D97-AF65-F5344CB8AC3E}">
        <p14:creationId xmlns:p14="http://schemas.microsoft.com/office/powerpoint/2010/main" val="251309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00EB69-C3A5-40DE-902F-4B402B68AA9B}" type="datetimeFigureOut">
              <a:rPr lang="en-IN" smtClean="0"/>
              <a:t>27-04-2025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12B05F-7FD1-41CA-AF53-6A0F41456E4D}" type="slidenum">
              <a:rPr lang="en-IN" smtClean="0"/>
              <a:t>‹#›</a:t>
            </a:fld>
            <a:endParaRPr lang="en-IN"/>
          </a:p>
        </p:txBody>
      </p:sp>
    </p:spTree>
    <p:extLst>
      <p:ext uri="{BB962C8B-B14F-4D97-AF65-F5344CB8AC3E}">
        <p14:creationId xmlns:p14="http://schemas.microsoft.com/office/powerpoint/2010/main" val="18664295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25BD-98E3-7481-8BD1-5D89FDC9FE0A}"/>
              </a:ext>
            </a:extLst>
          </p:cNvPr>
          <p:cNvSpPr>
            <a:spLocks noGrp="1"/>
          </p:cNvSpPr>
          <p:nvPr>
            <p:ph type="ctrTitle"/>
          </p:nvPr>
        </p:nvSpPr>
        <p:spPr/>
        <p:txBody>
          <a:bodyPr>
            <a:normAutofit/>
          </a:bodyPr>
          <a:lstStyle/>
          <a:p>
            <a:r>
              <a:rPr lang="en-US" sz="5400" cap="none" dirty="0">
                <a:solidFill>
                  <a:srgbClr val="FFFF00"/>
                </a:solidFill>
              </a:rPr>
              <a:t>Hospital Queue Management System</a:t>
            </a:r>
            <a:endParaRPr lang="en-IN" sz="5400" cap="none" dirty="0">
              <a:solidFill>
                <a:srgbClr val="FFFF00"/>
              </a:solidFill>
            </a:endParaRPr>
          </a:p>
        </p:txBody>
      </p:sp>
      <p:sp>
        <p:nvSpPr>
          <p:cNvPr id="3" name="Subtitle 2">
            <a:extLst>
              <a:ext uri="{FF2B5EF4-FFF2-40B4-BE49-F238E27FC236}">
                <a16:creationId xmlns:a16="http://schemas.microsoft.com/office/drawing/2014/main" id="{2C66A624-D035-8BD0-32D1-029A5749771E}"/>
              </a:ext>
            </a:extLst>
          </p:cNvPr>
          <p:cNvSpPr>
            <a:spLocks noGrp="1"/>
          </p:cNvSpPr>
          <p:nvPr>
            <p:ph type="subTitle" idx="1"/>
          </p:nvPr>
        </p:nvSpPr>
        <p:spPr>
          <a:xfrm>
            <a:off x="1371599" y="3632200"/>
            <a:ext cx="9620866" cy="1421581"/>
          </a:xfrm>
        </p:spPr>
        <p:txBody>
          <a:bodyPr>
            <a:normAutofit fontScale="92500" lnSpcReduction="10000"/>
          </a:bodyPr>
          <a:lstStyle/>
          <a:p>
            <a:pPr algn="r"/>
            <a:r>
              <a:rPr lang="en-US" dirty="0">
                <a:solidFill>
                  <a:schemeClr val="accent5">
                    <a:lumMod val="40000"/>
                    <a:lumOff val="60000"/>
                  </a:schemeClr>
                </a:solidFill>
              </a:rPr>
              <a:t>By  24KB1A05R3</a:t>
            </a:r>
          </a:p>
          <a:p>
            <a:pPr algn="r"/>
            <a:r>
              <a:rPr lang="en-US" dirty="0">
                <a:solidFill>
                  <a:schemeClr val="accent5">
                    <a:lumMod val="40000"/>
                    <a:lumOff val="60000"/>
                  </a:schemeClr>
                </a:solidFill>
              </a:rPr>
              <a:t>      24KB1A05CE</a:t>
            </a:r>
          </a:p>
          <a:p>
            <a:pPr algn="r"/>
            <a:r>
              <a:rPr lang="en-US" dirty="0">
                <a:solidFill>
                  <a:schemeClr val="accent5">
                    <a:lumMod val="40000"/>
                    <a:lumOff val="60000"/>
                  </a:schemeClr>
                </a:solidFill>
              </a:rPr>
              <a:t>24KB1A05X8 </a:t>
            </a:r>
          </a:p>
          <a:p>
            <a:pPr algn="r"/>
            <a:r>
              <a:rPr lang="en-US" dirty="0">
                <a:solidFill>
                  <a:schemeClr val="accent5">
                    <a:lumMod val="40000"/>
                    <a:lumOff val="60000"/>
                  </a:schemeClr>
                </a:solidFill>
              </a:rPr>
              <a:t>24KB1A05U0</a:t>
            </a:r>
            <a:endParaRPr lang="en-IN" dirty="0">
              <a:solidFill>
                <a:schemeClr val="accent5">
                  <a:lumMod val="40000"/>
                  <a:lumOff val="60000"/>
                </a:schemeClr>
              </a:solidFill>
            </a:endParaRPr>
          </a:p>
        </p:txBody>
      </p:sp>
    </p:spTree>
    <p:extLst>
      <p:ext uri="{BB962C8B-B14F-4D97-AF65-F5344CB8AC3E}">
        <p14:creationId xmlns:p14="http://schemas.microsoft.com/office/powerpoint/2010/main" val="387094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EA14-E343-8655-AAB4-61439BC0B1A7}"/>
              </a:ext>
            </a:extLst>
          </p:cNvPr>
          <p:cNvSpPr>
            <a:spLocks noGrp="1"/>
          </p:cNvSpPr>
          <p:nvPr>
            <p:ph type="title"/>
          </p:nvPr>
        </p:nvSpPr>
        <p:spPr/>
        <p:txBody>
          <a:bodyPr/>
          <a:lstStyle/>
          <a:p>
            <a:pPr algn="l"/>
            <a:r>
              <a:rPr lang="en-US" dirty="0">
                <a:latin typeface="Arial Black" panose="020B0A04020102020204" pitchFamily="34" charset="0"/>
              </a:rPr>
              <a:t>       </a:t>
            </a:r>
            <a:r>
              <a:rPr lang="en-US" dirty="0">
                <a:solidFill>
                  <a:schemeClr val="accent6">
                    <a:lumMod val="75000"/>
                  </a:schemeClr>
                </a:solidFill>
                <a:latin typeface="Arial Black" panose="020B0A04020102020204" pitchFamily="34" charset="0"/>
              </a:rPr>
              <a:t>CONTEXT</a:t>
            </a:r>
            <a:endParaRPr lang="en-IN" dirty="0">
              <a:solidFill>
                <a:schemeClr val="accent6">
                  <a:lumMod val="7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789813E-7196-9D4A-8C19-FCC51508C89B}"/>
              </a:ext>
            </a:extLst>
          </p:cNvPr>
          <p:cNvSpPr>
            <a:spLocks noGrp="1"/>
          </p:cNvSpPr>
          <p:nvPr>
            <p:ph idx="1"/>
          </p:nvPr>
        </p:nvSpPr>
        <p:spPr>
          <a:xfrm>
            <a:off x="461210" y="2162476"/>
            <a:ext cx="10820400" cy="4024125"/>
          </a:xfrm>
        </p:spPr>
        <p:txBody>
          <a:bodyPr>
            <a:normAutofit/>
          </a:bodyPr>
          <a:lstStyle/>
          <a:p>
            <a:pPr marL="0" indent="0">
              <a:buNone/>
            </a:pPr>
            <a:r>
              <a:rPr lang="en-US" dirty="0"/>
              <a:t>Context:-</a:t>
            </a:r>
          </a:p>
          <a:p>
            <a:r>
              <a:rPr lang="en-US" dirty="0"/>
              <a:t>Improve Patient Flow: Streamline patient registration, waiting, and treatment processes- </a:t>
            </a:r>
          </a:p>
          <a:p>
            <a:r>
              <a:rPr lang="en-US" dirty="0"/>
              <a:t>Reduce Wait Times: Minimize patient wait times and enhance overall experience-</a:t>
            </a:r>
          </a:p>
          <a:p>
            <a:r>
              <a:rPr lang="en-US" dirty="0"/>
              <a:t>Enhance Efficiency: Optimize hospital resources and staff productivity- Improve Patient Satisfaction: Provide a better experience for patients and their families</a:t>
            </a:r>
          </a:p>
          <a:p>
            <a:pPr marL="0" indent="0">
              <a:buNone/>
            </a:pPr>
            <a:r>
              <a:rPr lang="en-US" dirty="0"/>
              <a:t> The context provides a brief overview of the Hospital Queue Management Systems purpose and goals.</a:t>
            </a:r>
          </a:p>
        </p:txBody>
      </p:sp>
    </p:spTree>
    <p:extLst>
      <p:ext uri="{BB962C8B-B14F-4D97-AF65-F5344CB8AC3E}">
        <p14:creationId xmlns:p14="http://schemas.microsoft.com/office/powerpoint/2010/main" val="3744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6336-E348-118F-ACFB-FA2BE26498D6}"/>
              </a:ext>
            </a:extLst>
          </p:cNvPr>
          <p:cNvSpPr>
            <a:spLocks noGrp="1"/>
          </p:cNvSpPr>
          <p:nvPr>
            <p:ph type="title"/>
          </p:nvPr>
        </p:nvSpPr>
        <p:spPr>
          <a:xfrm>
            <a:off x="2895600" y="0"/>
            <a:ext cx="8610600" cy="1160585"/>
          </a:xfrm>
        </p:spPr>
        <p:txBody>
          <a:bodyPr/>
          <a:lstStyle/>
          <a:p>
            <a:pPr algn="l"/>
            <a:r>
              <a:rPr lang="en-IN" dirty="0">
                <a:solidFill>
                  <a:srgbClr val="FFC000"/>
                </a:solidFill>
              </a:rPr>
              <a:t>      Key features</a:t>
            </a:r>
          </a:p>
        </p:txBody>
      </p:sp>
      <p:sp>
        <p:nvSpPr>
          <p:cNvPr id="3" name="Content Placeholder 2">
            <a:extLst>
              <a:ext uri="{FF2B5EF4-FFF2-40B4-BE49-F238E27FC236}">
                <a16:creationId xmlns:a16="http://schemas.microsoft.com/office/drawing/2014/main" id="{9A65EB66-1DA7-BD43-6ED5-D0F201758968}"/>
              </a:ext>
            </a:extLst>
          </p:cNvPr>
          <p:cNvSpPr>
            <a:spLocks noGrp="1"/>
          </p:cNvSpPr>
          <p:nvPr>
            <p:ph idx="1"/>
          </p:nvPr>
        </p:nvSpPr>
        <p:spPr>
          <a:xfrm>
            <a:off x="386862" y="1160586"/>
            <a:ext cx="11119338" cy="5076092"/>
          </a:xfrm>
        </p:spPr>
        <p:txBody>
          <a:bodyPr>
            <a:normAutofit/>
          </a:bodyPr>
          <a:lstStyle/>
          <a:p>
            <a:r>
              <a:rPr lang="en-IN" dirty="0"/>
              <a:t>Multiple Department Support(Separate queues for Ortho, Cardio, etc.)</a:t>
            </a:r>
          </a:p>
          <a:p>
            <a:r>
              <a:rPr lang="en-IN" dirty="0"/>
              <a:t>Priority-Based Patient Handling(Critical patients prioritized over normal ones.)</a:t>
            </a:r>
          </a:p>
          <a:p>
            <a:r>
              <a:rPr lang="en-IN" dirty="0"/>
              <a:t>Patient Registration and Processing(Easy registration and automatic queue management.)</a:t>
            </a:r>
          </a:p>
          <a:p>
            <a:r>
              <a:rPr lang="en-IN" dirty="0"/>
              <a:t>Queue Display and Sorting Options(Sort patients by Name or Age.)</a:t>
            </a:r>
          </a:p>
          <a:p>
            <a:r>
              <a:rPr lang="en-IN" dirty="0"/>
              <a:t>Persistent Data Storage(Patient data saved and loaded from a file.)</a:t>
            </a:r>
          </a:p>
          <a:p>
            <a:r>
              <a:rPr lang="en-IN" dirty="0"/>
              <a:t>Efficient Queue Operations(Fast enqueue, dequeue, and search operations.)</a:t>
            </a:r>
          </a:p>
          <a:p>
            <a:r>
              <a:rPr lang="en-IN" dirty="0"/>
              <a:t>User-Friendly Interface(Simple menu-driven navigation.)</a:t>
            </a:r>
          </a:p>
          <a:p>
            <a:r>
              <a:rPr lang="en-IN" dirty="0"/>
              <a:t>Scalable System Design(Easily add new departments or features.)</a:t>
            </a:r>
          </a:p>
        </p:txBody>
      </p:sp>
    </p:spTree>
    <p:extLst>
      <p:ext uri="{BB962C8B-B14F-4D97-AF65-F5344CB8AC3E}">
        <p14:creationId xmlns:p14="http://schemas.microsoft.com/office/powerpoint/2010/main" val="334785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661A-C527-7AAF-C269-5EF611D4A001}"/>
              </a:ext>
            </a:extLst>
          </p:cNvPr>
          <p:cNvSpPr>
            <a:spLocks noGrp="1"/>
          </p:cNvSpPr>
          <p:nvPr>
            <p:ph type="title"/>
          </p:nvPr>
        </p:nvSpPr>
        <p:spPr/>
        <p:txBody>
          <a:bodyPr/>
          <a:lstStyle/>
          <a:p>
            <a:pPr algn="l"/>
            <a:r>
              <a:rPr lang="en-IN" dirty="0"/>
              <a:t>   </a:t>
            </a:r>
            <a:r>
              <a:rPr lang="en-IN" dirty="0">
                <a:solidFill>
                  <a:schemeClr val="accent1">
                    <a:lumMod val="60000"/>
                    <a:lumOff val="40000"/>
                  </a:schemeClr>
                </a:solidFill>
              </a:rPr>
              <a:t>Source code</a:t>
            </a:r>
          </a:p>
        </p:txBody>
      </p:sp>
      <p:sp>
        <p:nvSpPr>
          <p:cNvPr id="3" name="Content Placeholder 2">
            <a:extLst>
              <a:ext uri="{FF2B5EF4-FFF2-40B4-BE49-F238E27FC236}">
                <a16:creationId xmlns:a16="http://schemas.microsoft.com/office/drawing/2014/main" id="{C38247F9-C43F-E9DB-CBA9-A591C9F61108}"/>
              </a:ext>
            </a:extLst>
          </p:cNvPr>
          <p:cNvSpPr>
            <a:spLocks noGrp="1"/>
          </p:cNvSpPr>
          <p:nvPr>
            <p:ph idx="1"/>
          </p:nvPr>
        </p:nvSpPr>
        <p:spPr/>
        <p:txBody>
          <a:bodyPr/>
          <a:lstStyle/>
          <a:p>
            <a:pPr marL="0" indent="0" algn="just">
              <a:buNone/>
            </a:pPr>
            <a:endParaRPr lang="en-IN" dirty="0"/>
          </a:p>
          <a:p>
            <a:pPr marL="0" indent="0" algn="just">
              <a:buNone/>
            </a:pPr>
            <a:r>
              <a:rPr lang="en-IN" dirty="0"/>
              <a:t>    </a:t>
            </a:r>
            <a:r>
              <a:rPr lang="en-IN" sz="3600" dirty="0"/>
              <a:t>https://onlinegdb.com/eJQw_nGAH</a:t>
            </a:r>
          </a:p>
        </p:txBody>
      </p:sp>
    </p:spTree>
    <p:extLst>
      <p:ext uri="{BB962C8B-B14F-4D97-AF65-F5344CB8AC3E}">
        <p14:creationId xmlns:p14="http://schemas.microsoft.com/office/powerpoint/2010/main" val="371145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F3AF-DCD4-5A44-3BF6-CA5A938C0491}"/>
              </a:ext>
            </a:extLst>
          </p:cNvPr>
          <p:cNvSpPr>
            <a:spLocks noGrp="1"/>
          </p:cNvSpPr>
          <p:nvPr>
            <p:ph type="title"/>
          </p:nvPr>
        </p:nvSpPr>
        <p:spPr>
          <a:xfrm>
            <a:off x="2895600" y="-304800"/>
            <a:ext cx="8610600" cy="1699846"/>
          </a:xfrm>
        </p:spPr>
        <p:txBody>
          <a:bodyPr/>
          <a:lstStyle/>
          <a:p>
            <a:pPr algn="l"/>
            <a:r>
              <a:rPr lang="en-IN" dirty="0">
                <a:solidFill>
                  <a:schemeClr val="tx1">
                    <a:lumMod val="75000"/>
                  </a:schemeClr>
                </a:solidFill>
                <a:latin typeface="Arial Black" panose="020B0A04020102020204" pitchFamily="34" charset="0"/>
              </a:rPr>
              <a:t>        algorithm</a:t>
            </a:r>
          </a:p>
        </p:txBody>
      </p:sp>
      <p:sp>
        <p:nvSpPr>
          <p:cNvPr id="3" name="Content Placeholder 2">
            <a:extLst>
              <a:ext uri="{FF2B5EF4-FFF2-40B4-BE49-F238E27FC236}">
                <a16:creationId xmlns:a16="http://schemas.microsoft.com/office/drawing/2014/main" id="{95121F54-2FA9-12FA-9295-B23563ED2BED}"/>
              </a:ext>
            </a:extLst>
          </p:cNvPr>
          <p:cNvSpPr>
            <a:spLocks noGrp="1"/>
          </p:cNvSpPr>
          <p:nvPr>
            <p:ph idx="1"/>
          </p:nvPr>
        </p:nvSpPr>
        <p:spPr>
          <a:xfrm>
            <a:off x="685800" y="1113692"/>
            <a:ext cx="10820400" cy="5462954"/>
          </a:xfrm>
        </p:spPr>
        <p:txBody>
          <a:bodyPr/>
          <a:lstStyle/>
          <a:p>
            <a:r>
              <a:rPr lang="en-IN" dirty="0"/>
              <a:t>Step 1: Start</a:t>
            </a:r>
          </a:p>
          <a:p>
            <a:r>
              <a:rPr lang="en-IN" dirty="0"/>
              <a:t>Step 2: Patient arrives at the hospital</a:t>
            </a:r>
          </a:p>
          <a:p>
            <a:r>
              <a:rPr lang="en-IN" dirty="0"/>
              <a:t>Step 3: Register patient's </a:t>
            </a:r>
            <a:r>
              <a:rPr lang="en-IN" dirty="0" err="1"/>
              <a:t>details:NameAgeSymptomsDepartment</a:t>
            </a:r>
            <a:r>
              <a:rPr lang="en-IN" dirty="0"/>
              <a:t> (e.g., General, Emergency, </a:t>
            </a:r>
            <a:r>
              <a:rPr lang="en-IN" dirty="0" err="1"/>
              <a:t>Pediatrics</a:t>
            </a:r>
            <a:r>
              <a:rPr lang="en-IN" dirty="0"/>
              <a:t>)</a:t>
            </a:r>
          </a:p>
          <a:p>
            <a:r>
              <a:rPr lang="en-IN" dirty="0"/>
              <a:t>Step 4: Assign </a:t>
            </a:r>
            <a:r>
              <a:rPr lang="en-IN" dirty="0" err="1"/>
              <a:t>priority:Emergency</a:t>
            </a:r>
            <a:r>
              <a:rPr lang="en-IN" dirty="0"/>
              <a:t> cases </a:t>
            </a:r>
            <a:r>
              <a:rPr lang="en-IN" dirty="0" err="1"/>
              <a:t>firstScheduled</a:t>
            </a:r>
            <a:r>
              <a:rPr lang="en-IN" dirty="0"/>
              <a:t> appointments </a:t>
            </a:r>
            <a:r>
              <a:rPr lang="en-IN" dirty="0" err="1"/>
              <a:t>nextWalk</a:t>
            </a:r>
            <a:r>
              <a:rPr lang="en-IN" dirty="0"/>
              <a:t>-ins last</a:t>
            </a:r>
          </a:p>
          <a:p>
            <a:r>
              <a:rPr lang="en-IN" dirty="0"/>
              <a:t>Step 5: Add patient to the appropriate queue</a:t>
            </a:r>
          </a:p>
          <a:p>
            <a:r>
              <a:rPr lang="en-IN" dirty="0"/>
              <a:t>Step 6: Continuously monitor </a:t>
            </a:r>
            <a:r>
              <a:rPr lang="en-IN" dirty="0" err="1"/>
              <a:t>queues:Check</a:t>
            </a:r>
            <a:r>
              <a:rPr lang="en-IN" dirty="0"/>
              <a:t> doctor </a:t>
            </a:r>
            <a:r>
              <a:rPr lang="en-IN" dirty="0" err="1"/>
              <a:t>availabilityCall</a:t>
            </a:r>
            <a:r>
              <a:rPr lang="en-IN" dirty="0"/>
              <a:t> next patient from the queue based on priority and arrival time</a:t>
            </a:r>
          </a:p>
          <a:p>
            <a:r>
              <a:rPr lang="en-IN" dirty="0"/>
              <a:t>Step 7: Update </a:t>
            </a:r>
            <a:r>
              <a:rPr lang="en-IN" dirty="0" err="1"/>
              <a:t>status:"Waiting</a:t>
            </a:r>
            <a:r>
              <a:rPr lang="en-IN" dirty="0"/>
              <a:t>", "In consultation", or "Completed“</a:t>
            </a:r>
          </a:p>
          <a:p>
            <a:r>
              <a:rPr lang="en-IN" dirty="0"/>
              <a:t>Step 8: After consultation, update </a:t>
            </a:r>
            <a:r>
              <a:rPr lang="en-IN" dirty="0" err="1"/>
              <a:t>queue:Remove</a:t>
            </a:r>
            <a:r>
              <a:rPr lang="en-IN" dirty="0"/>
              <a:t> patient from active </a:t>
            </a:r>
            <a:r>
              <a:rPr lang="en-IN" dirty="0" err="1"/>
              <a:t>queueStore</a:t>
            </a:r>
            <a:r>
              <a:rPr lang="en-IN" dirty="0"/>
              <a:t> consultation record</a:t>
            </a:r>
          </a:p>
          <a:p>
            <a:r>
              <a:rPr lang="en-IN" dirty="0"/>
              <a:t>Step 9: Repeat Steps 2–8 for each new patient</a:t>
            </a:r>
          </a:p>
          <a:p>
            <a:r>
              <a:rPr lang="en-IN" dirty="0"/>
              <a:t>Step 10: End</a:t>
            </a:r>
          </a:p>
        </p:txBody>
      </p:sp>
    </p:spTree>
    <p:extLst>
      <p:ext uri="{BB962C8B-B14F-4D97-AF65-F5344CB8AC3E}">
        <p14:creationId xmlns:p14="http://schemas.microsoft.com/office/powerpoint/2010/main" val="10396447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3" dur="5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p:cTn id="4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7" dur="5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 calcmode="lin" valueType="num">
                                      <p:cBhvr>
                                        <p:cTn id="6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4" dur="500"/>
                                        <p:tgtEl>
                                          <p:spTgt spid="3">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 calcmode="lin" valueType="num">
                                      <p:cBhvr>
                                        <p:cTn id="6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71" dur="500"/>
                                        <p:tgtEl>
                                          <p:spTgt spid="3">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 calcmode="lin" valueType="num">
                                      <p:cBhvr>
                                        <p:cTn id="76"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7"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5DE2-4213-F4DA-8DF1-D1414E7E6BBA}"/>
              </a:ext>
            </a:extLst>
          </p:cNvPr>
          <p:cNvSpPr>
            <a:spLocks noGrp="1"/>
          </p:cNvSpPr>
          <p:nvPr>
            <p:ph type="title"/>
          </p:nvPr>
        </p:nvSpPr>
        <p:spPr>
          <a:xfrm>
            <a:off x="3581400" y="-7199"/>
            <a:ext cx="8610600" cy="1293028"/>
          </a:xfrm>
        </p:spPr>
        <p:txBody>
          <a:bodyPr/>
          <a:lstStyle/>
          <a:p>
            <a:pPr algn="l"/>
            <a:r>
              <a:rPr lang="en-IN" dirty="0"/>
              <a:t>  </a:t>
            </a:r>
            <a:r>
              <a:rPr lang="en-IN" dirty="0">
                <a:solidFill>
                  <a:schemeClr val="accent1">
                    <a:lumMod val="40000"/>
                    <a:lumOff val="60000"/>
                  </a:schemeClr>
                </a:solidFill>
              </a:rPr>
              <a:t>advantages</a:t>
            </a:r>
          </a:p>
        </p:txBody>
      </p:sp>
      <p:sp>
        <p:nvSpPr>
          <p:cNvPr id="3" name="Content Placeholder 2">
            <a:extLst>
              <a:ext uri="{FF2B5EF4-FFF2-40B4-BE49-F238E27FC236}">
                <a16:creationId xmlns:a16="http://schemas.microsoft.com/office/drawing/2014/main" id="{EA4224A3-5707-CCED-6330-896AF668F606}"/>
              </a:ext>
            </a:extLst>
          </p:cNvPr>
          <p:cNvSpPr>
            <a:spLocks noGrp="1"/>
          </p:cNvSpPr>
          <p:nvPr>
            <p:ph idx="1"/>
          </p:nvPr>
        </p:nvSpPr>
        <p:spPr>
          <a:xfrm>
            <a:off x="474785" y="1139484"/>
            <a:ext cx="10820400" cy="5390270"/>
          </a:xfrm>
        </p:spPr>
        <p:txBody>
          <a:bodyPr>
            <a:normAutofit/>
          </a:bodyPr>
          <a:lstStyle/>
          <a:p>
            <a:r>
              <a:rPr lang="en-US" dirty="0"/>
              <a:t>Reduced Waiting Time: Patients are attended faster through organized queues.</a:t>
            </a:r>
          </a:p>
          <a:p>
            <a:r>
              <a:rPr lang="en-US" dirty="0"/>
              <a:t>Improved Patient Experience: Systematic handling creates a smoother, less stressful experience.</a:t>
            </a:r>
          </a:p>
          <a:p>
            <a:r>
              <a:rPr lang="en-US" dirty="0"/>
              <a:t>Efficient Resource Allocation: Doctors and staff can manage time and patients more effectively.</a:t>
            </a:r>
          </a:p>
          <a:p>
            <a:r>
              <a:rPr lang="en-US" dirty="0"/>
              <a:t>Priority Handling: Critical cases are identified and handled quickly.</a:t>
            </a:r>
          </a:p>
          <a:p>
            <a:r>
              <a:rPr lang="en-US" dirty="0"/>
              <a:t>Real-time Updates: Patients and staff can track queue status instantly.</a:t>
            </a:r>
          </a:p>
          <a:p>
            <a:r>
              <a:rPr lang="en-US" dirty="0"/>
              <a:t>Better Data Management: Patient records and visit history are automatically stored.</a:t>
            </a:r>
          </a:p>
          <a:p>
            <a:r>
              <a:rPr lang="en-US" dirty="0"/>
              <a:t>Transparency: Patients can see their position in the queue, reducing confusion and complaints.</a:t>
            </a:r>
          </a:p>
          <a:p>
            <a:r>
              <a:rPr lang="en-US" dirty="0"/>
              <a:t>Reduced Administrative Work: Automated systems lessen the workload for reception and admin staff.</a:t>
            </a:r>
            <a:endParaRPr lang="en-IN" dirty="0"/>
          </a:p>
        </p:txBody>
      </p:sp>
    </p:spTree>
    <p:extLst>
      <p:ext uri="{BB962C8B-B14F-4D97-AF65-F5344CB8AC3E}">
        <p14:creationId xmlns:p14="http://schemas.microsoft.com/office/powerpoint/2010/main" val="415453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780E-EA1F-DB05-5604-D6E39892A946}"/>
              </a:ext>
            </a:extLst>
          </p:cNvPr>
          <p:cNvSpPr>
            <a:spLocks noGrp="1"/>
          </p:cNvSpPr>
          <p:nvPr>
            <p:ph type="title"/>
          </p:nvPr>
        </p:nvSpPr>
        <p:spPr>
          <a:xfrm>
            <a:off x="3581400" y="-185196"/>
            <a:ext cx="8610600" cy="1293028"/>
          </a:xfrm>
        </p:spPr>
        <p:txBody>
          <a:bodyPr/>
          <a:lstStyle/>
          <a:p>
            <a:pPr algn="l"/>
            <a:r>
              <a:rPr lang="en-IN" dirty="0">
                <a:solidFill>
                  <a:schemeClr val="accent4">
                    <a:lumMod val="60000"/>
                    <a:lumOff val="40000"/>
                  </a:schemeClr>
                </a:solidFill>
              </a:rPr>
              <a:t>disadvantages</a:t>
            </a:r>
          </a:p>
        </p:txBody>
      </p:sp>
      <p:sp>
        <p:nvSpPr>
          <p:cNvPr id="3" name="Content Placeholder 2">
            <a:extLst>
              <a:ext uri="{FF2B5EF4-FFF2-40B4-BE49-F238E27FC236}">
                <a16:creationId xmlns:a16="http://schemas.microsoft.com/office/drawing/2014/main" id="{C04F81CD-89D8-BAA1-2D2F-90AB26327C1A}"/>
              </a:ext>
            </a:extLst>
          </p:cNvPr>
          <p:cNvSpPr>
            <a:spLocks noGrp="1"/>
          </p:cNvSpPr>
          <p:nvPr>
            <p:ph idx="1"/>
          </p:nvPr>
        </p:nvSpPr>
        <p:spPr>
          <a:xfrm>
            <a:off x="556846" y="1107832"/>
            <a:ext cx="11177954" cy="5110853"/>
          </a:xfrm>
        </p:spPr>
        <p:txBody>
          <a:bodyPr/>
          <a:lstStyle/>
          <a:p>
            <a:r>
              <a:rPr lang="en-US" dirty="0"/>
              <a:t>System Downtime: Technical failures can disrupt the entire queue process.</a:t>
            </a:r>
          </a:p>
          <a:p>
            <a:r>
              <a:rPr lang="en-US" dirty="0"/>
              <a:t>Initial Cost: High setup and maintenance costs for software and hardware.</a:t>
            </a:r>
          </a:p>
          <a:p>
            <a:r>
              <a:rPr lang="en-US" dirty="0"/>
              <a:t>Learning Curve: Staff and patients may need time to adapt to the new system.</a:t>
            </a:r>
          </a:p>
          <a:p>
            <a:r>
              <a:rPr lang="en-US" dirty="0"/>
              <a:t>Data Privacy Risks: Patient information must be securely managed to avoid breaches.</a:t>
            </a:r>
          </a:p>
          <a:p>
            <a:r>
              <a:rPr lang="en-US" dirty="0"/>
              <a:t>Priority Conflicts: Disputes may arise if patients feel unfairly prioritized.</a:t>
            </a:r>
          </a:p>
          <a:p>
            <a:r>
              <a:rPr lang="en-US" dirty="0"/>
              <a:t>Dependency on Technology: Manual backup processes are needed in case of system failure.</a:t>
            </a:r>
          </a:p>
          <a:p>
            <a:r>
              <a:rPr lang="en-US" dirty="0"/>
              <a:t>Limited Human Interaction: Automated systems can feel impersonal, reducing patient satisfaction.</a:t>
            </a:r>
            <a:endParaRPr lang="en-IN" dirty="0"/>
          </a:p>
        </p:txBody>
      </p:sp>
    </p:spTree>
    <p:extLst>
      <p:ext uri="{BB962C8B-B14F-4D97-AF65-F5344CB8AC3E}">
        <p14:creationId xmlns:p14="http://schemas.microsoft.com/office/powerpoint/2010/main" val="209563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3AE7-9C07-270E-FF22-A60D72145D97}"/>
              </a:ext>
            </a:extLst>
          </p:cNvPr>
          <p:cNvSpPr>
            <a:spLocks noGrp="1"/>
          </p:cNvSpPr>
          <p:nvPr>
            <p:ph type="title"/>
          </p:nvPr>
        </p:nvSpPr>
        <p:spPr>
          <a:xfrm>
            <a:off x="3839308" y="1069173"/>
            <a:ext cx="8610600" cy="1293028"/>
          </a:xfrm>
        </p:spPr>
        <p:txBody>
          <a:bodyPr/>
          <a:lstStyle/>
          <a:p>
            <a:pPr algn="l"/>
            <a:r>
              <a:rPr lang="en-IN" dirty="0">
                <a:solidFill>
                  <a:schemeClr val="accent6">
                    <a:lumMod val="40000"/>
                    <a:lumOff val="60000"/>
                  </a:schemeClr>
                </a:solidFill>
              </a:rPr>
              <a:t>conclusion</a:t>
            </a:r>
          </a:p>
        </p:txBody>
      </p:sp>
      <p:sp>
        <p:nvSpPr>
          <p:cNvPr id="3" name="Content Placeholder 2">
            <a:extLst>
              <a:ext uri="{FF2B5EF4-FFF2-40B4-BE49-F238E27FC236}">
                <a16:creationId xmlns:a16="http://schemas.microsoft.com/office/drawing/2014/main" id="{64D5330E-6ED8-6E59-7F85-FB1838D6FD82}"/>
              </a:ext>
            </a:extLst>
          </p:cNvPr>
          <p:cNvSpPr>
            <a:spLocks noGrp="1"/>
          </p:cNvSpPr>
          <p:nvPr>
            <p:ph idx="1"/>
          </p:nvPr>
        </p:nvSpPr>
        <p:spPr>
          <a:xfrm>
            <a:off x="899746" y="3429001"/>
            <a:ext cx="10392507" cy="2561492"/>
          </a:xfrm>
        </p:spPr>
        <p:txBody>
          <a:bodyPr/>
          <a:lstStyle/>
          <a:p>
            <a:r>
              <a:rPr lang="en-US" dirty="0"/>
              <a:t>The Hospital Queue Management System improves patient flow, enhances service quality, and optimizes hospital efficiency. While it has some challenges, its advantages in delivering faster, fairer, and more organized healthcare make it an essential tool for modern hospitals.</a:t>
            </a:r>
            <a:endParaRPr lang="en-IN" dirty="0"/>
          </a:p>
        </p:txBody>
      </p:sp>
    </p:spTree>
    <p:extLst>
      <p:ext uri="{BB962C8B-B14F-4D97-AF65-F5344CB8AC3E}">
        <p14:creationId xmlns:p14="http://schemas.microsoft.com/office/powerpoint/2010/main" val="30132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out)">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2BF1-82DD-6EAB-8F8C-1A2379079581}"/>
              </a:ext>
            </a:extLst>
          </p:cNvPr>
          <p:cNvSpPr>
            <a:spLocks noGrp="1"/>
          </p:cNvSpPr>
          <p:nvPr>
            <p:ph type="title"/>
          </p:nvPr>
        </p:nvSpPr>
        <p:spPr>
          <a:xfrm>
            <a:off x="0" y="764373"/>
            <a:ext cx="12192000" cy="4206212"/>
          </a:xfrm>
        </p:spPr>
        <p:txBody>
          <a:bodyPr>
            <a:normAutofit/>
          </a:bodyPr>
          <a:lstStyle/>
          <a:p>
            <a:pPr algn="ctr"/>
            <a:r>
              <a:rPr lang="en-IN" sz="11500" cap="none" dirty="0">
                <a:solidFill>
                  <a:schemeClr val="accent5"/>
                </a:solidFill>
                <a:latin typeface="Bahnschrift Light" panose="020B0502040204020203" pitchFamily="34" charset="0"/>
              </a:rPr>
              <a:t>Thank You</a:t>
            </a:r>
          </a:p>
        </p:txBody>
      </p:sp>
      <p:sp>
        <p:nvSpPr>
          <p:cNvPr id="3" name="Content Placeholder 2">
            <a:extLst>
              <a:ext uri="{FF2B5EF4-FFF2-40B4-BE49-F238E27FC236}">
                <a16:creationId xmlns:a16="http://schemas.microsoft.com/office/drawing/2014/main" id="{01253C02-4D9C-3CE1-1A43-25E3FE1E18A3}"/>
              </a:ext>
            </a:extLst>
          </p:cNvPr>
          <p:cNvSpPr>
            <a:spLocks noGrp="1"/>
          </p:cNvSpPr>
          <p:nvPr>
            <p:ph idx="1"/>
          </p:nvPr>
        </p:nvSpPr>
        <p:spPr>
          <a:xfrm>
            <a:off x="685800" y="5791200"/>
            <a:ext cx="10820400" cy="427485"/>
          </a:xfrm>
        </p:spPr>
        <p:txBody>
          <a:bodyPr/>
          <a:lstStyle/>
          <a:p>
            <a:endParaRPr lang="en-IN" dirty="0"/>
          </a:p>
        </p:txBody>
      </p:sp>
    </p:spTree>
    <p:extLst>
      <p:ext uri="{BB962C8B-B14F-4D97-AF65-F5344CB8AC3E}">
        <p14:creationId xmlns:p14="http://schemas.microsoft.com/office/powerpoint/2010/main" val="172285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99</TotalTime>
  <Words>563</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Bahnschrift Light</vt:lpstr>
      <vt:lpstr>Century Gothic</vt:lpstr>
      <vt:lpstr>Vapor Trail</vt:lpstr>
      <vt:lpstr>Hospital Queue Management System</vt:lpstr>
      <vt:lpstr>       CONTEXT</vt:lpstr>
      <vt:lpstr>      Key features</vt:lpstr>
      <vt:lpstr>   Source code</vt:lpstr>
      <vt:lpstr>        algorithm</vt:lpstr>
      <vt:lpstr>  advantages</vt:lpstr>
      <vt:lpstr>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sathi devi vara prasad reddy</dc:creator>
  <cp:lastModifiedBy>sathi devi vara prasad reddy</cp:lastModifiedBy>
  <cp:revision>1</cp:revision>
  <dcterms:created xsi:type="dcterms:W3CDTF">2025-04-27T11:43:24Z</dcterms:created>
  <dcterms:modified xsi:type="dcterms:W3CDTF">2025-04-27T13:22:33Z</dcterms:modified>
</cp:coreProperties>
</file>