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sldIdLst>
    <p:sldId id="256" r:id="rId5"/>
    <p:sldId id="257" r:id="rId6"/>
    <p:sldId id="258" r:id="rId7"/>
    <p:sldId id="259" r:id="rId8"/>
    <p:sldId id="276" r:id="rId9"/>
    <p:sldId id="261" r:id="rId10"/>
    <p:sldId id="260" r:id="rId11"/>
    <p:sldId id="273" r:id="rId12"/>
    <p:sldId id="277" r:id="rId13"/>
    <p:sldId id="271" r:id="rId14"/>
    <p:sldId id="278" r:id="rId15"/>
    <p:sldId id="269" r:id="rId16"/>
    <p:sldId id="264" r:id="rId17"/>
    <p:sldId id="279" r:id="rId18"/>
    <p:sldId id="270" r:id="rId19"/>
    <p:sldId id="280" r:id="rId20"/>
    <p:sldId id="282" r:id="rId21"/>
    <p:sldId id="283" r:id="rId22"/>
    <p:sldId id="284" r:id="rId23"/>
    <p:sldId id="285" r:id="rId24"/>
    <p:sldId id="286" r:id="rId25"/>
    <p:sldId id="287" r:id="rId26"/>
    <p:sldId id="288" r:id="rId27"/>
    <p:sldId id="289" r:id="rId28"/>
    <p:sldId id="290" r:id="rId29"/>
    <p:sldId id="265" r:id="rId30"/>
    <p:sldId id="266" r:id="rId31"/>
    <p:sldId id="267" r:id="rId32"/>
    <p:sldId id="2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5" d="100"/>
          <a:sy n="85" d="100"/>
        </p:scale>
        <p:origin x="590" y="4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10/3/2022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10/3/2022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10/3/2022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10/3/2022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10/3/2022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10/3/2022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10/3/2022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10/3/2022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10/3/2022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10/3/2022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10/3/2022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041988" y="795752"/>
            <a:ext cx="7096933" cy="3223092"/>
          </a:xfrm>
        </p:spPr>
        <p:txBody>
          <a:bodyPr/>
          <a:lstStyle/>
          <a:p>
            <a:r>
              <a:rPr lang="en-US" dirty="0"/>
              <a:t>Cancellation status of Hotel Booking by using ML Classifiers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4018844"/>
            <a:ext cx="9500507" cy="389869"/>
          </a:xfrm>
        </p:spPr>
        <p:txBody>
          <a:bodyPr/>
          <a:lstStyle/>
          <a:p>
            <a:pPr algn="r"/>
            <a:r>
              <a:rPr lang="en-US" dirty="0"/>
              <a:t>By</a:t>
            </a:r>
          </a:p>
          <a:p>
            <a:pPr algn="r"/>
            <a:r>
              <a:rPr lang="en-US" dirty="0"/>
              <a:t>BH Kushwanth </a:t>
            </a:r>
          </a:p>
          <a:p>
            <a:pPr algn="r"/>
            <a:r>
              <a:rPr lang="en-US" dirty="0"/>
              <a:t>119EC0001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IN" sz="3200" b="0" dirty="0">
                <a:solidFill>
                  <a:srgbClr val="008000"/>
                </a:solidFill>
                <a:latin typeface="Arial" panose="020B0604020202020204" pitchFamily="34" charset="0"/>
                <a:cs typeface="Arial" panose="020B0604020202020204" pitchFamily="34" charset="0"/>
              </a:rPr>
              <a:t>V</a:t>
            </a:r>
            <a:r>
              <a:rPr lang="en-IN" sz="3200" b="0" dirty="0">
                <a:solidFill>
                  <a:srgbClr val="008000"/>
                </a:solidFill>
                <a:effectLst/>
                <a:latin typeface="Arial" panose="020B0604020202020204" pitchFamily="34" charset="0"/>
                <a:cs typeface="Arial" panose="020B0604020202020204" pitchFamily="34" charset="0"/>
              </a:rPr>
              <a:t>isualizing</a:t>
            </a:r>
            <a:r>
              <a:rPr lang="en-IN" sz="3200" b="0" dirty="0">
                <a:solidFill>
                  <a:srgbClr val="008000"/>
                </a:solidFill>
                <a:effectLst/>
                <a:latin typeface="Courier New" panose="02070309020205020404" pitchFamily="49" charset="0"/>
              </a:rPr>
              <a:t> </a:t>
            </a:r>
            <a:r>
              <a:rPr lang="en-IN" sz="3200" b="0" dirty="0">
                <a:solidFill>
                  <a:srgbClr val="008000"/>
                </a:solidFill>
                <a:effectLst/>
                <a:latin typeface="Arial" panose="020B0604020202020204" pitchFamily="34" charset="0"/>
                <a:cs typeface="Arial" panose="020B0604020202020204" pitchFamily="34" charset="0"/>
              </a:rPr>
              <a:t>feature to feature</a:t>
            </a:r>
            <a:r>
              <a:rPr lang="en-IN" sz="3200" b="0" dirty="0">
                <a:solidFill>
                  <a:srgbClr val="008000"/>
                </a:solidFill>
                <a:effectLst/>
                <a:latin typeface="Courier New" panose="02070309020205020404" pitchFamily="49" charset="0"/>
              </a:rPr>
              <a:t>:</a:t>
            </a:r>
            <a:br>
              <a:rPr lang="en-IN" b="0" dirty="0">
                <a:solidFill>
                  <a:srgbClr val="000000"/>
                </a:solidFill>
                <a:effectLst/>
                <a:latin typeface="Courier New" panose="02070309020205020404" pitchFamily="49" charset="0"/>
              </a:rPr>
            </a:br>
            <a:endParaRPr lang="en-US" dirty="0"/>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10/3/2022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119ec0001</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10</a:t>
            </a:fld>
            <a:endParaRPr lang="en-US" dirty="0"/>
          </a:p>
        </p:txBody>
      </p:sp>
      <p:pic>
        <p:nvPicPr>
          <p:cNvPr id="1026" name="Picture 2">
            <a:extLst>
              <a:ext uri="{FF2B5EF4-FFF2-40B4-BE49-F238E27FC236}">
                <a16:creationId xmlns:a16="http://schemas.microsoft.com/office/drawing/2014/main" id="{FB512980-7F5E-63DD-892D-DDFF154A2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40" y="1706563"/>
            <a:ext cx="38195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5E0B9C1-2A8D-C6C0-ABBB-24563C3DA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5122" y="1701801"/>
            <a:ext cx="3762375" cy="2505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9E1A05E-3694-1465-6364-FE3AA259EFC1}"/>
              </a:ext>
            </a:extLst>
          </p:cNvPr>
          <p:cNvSpPr txBox="1"/>
          <p:nvPr/>
        </p:nvSpPr>
        <p:spPr>
          <a:xfrm>
            <a:off x="41040" y="4300538"/>
            <a:ext cx="4076482" cy="646331"/>
          </a:xfrm>
          <a:prstGeom prst="rect">
            <a:avLst/>
          </a:prstGeom>
          <a:noFill/>
        </p:spPr>
        <p:txBody>
          <a:bodyPr wrap="square" rtlCol="0">
            <a:spAutoFit/>
          </a:bodyPr>
          <a:lstStyle/>
          <a:p>
            <a:r>
              <a:rPr lang="en-US" sz="1800" b="1" i="1" dirty="0"/>
              <a:t>figure1</a:t>
            </a:r>
            <a:r>
              <a:rPr lang="en-US" sz="1800" i="1" dirty="0"/>
              <a:t>: </a:t>
            </a:r>
            <a:r>
              <a:rPr lang="en-US" sz="1800" i="1" dirty="0">
                <a:latin typeface="Times New Roman" panose="02020603050405020304" pitchFamily="18" charset="0"/>
                <a:cs typeface="Times New Roman" panose="02020603050405020304" pitchFamily="18" charset="0"/>
              </a:rPr>
              <a:t>Bar chart with </a:t>
            </a:r>
            <a:r>
              <a:rPr lang="en-US" i="1" dirty="0" err="1">
                <a:latin typeface="Times New Roman" panose="02020603050405020304" pitchFamily="18" charset="0"/>
                <a:cs typeface="Times New Roman" panose="02020603050405020304" pitchFamily="18" charset="0"/>
              </a:rPr>
              <a:t>Hotel_</a:t>
            </a:r>
            <a:r>
              <a:rPr lang="en-US" sz="1800" i="1" dirty="0" err="1">
                <a:latin typeface="Times New Roman" panose="02020603050405020304" pitchFamily="18" charset="0"/>
                <a:cs typeface="Times New Roman" panose="02020603050405020304" pitchFamily="18" charset="0"/>
              </a:rPr>
              <a:t>type</a:t>
            </a:r>
            <a:r>
              <a:rPr lang="en-US" sz="1800" i="1" dirty="0">
                <a:latin typeface="Times New Roman" panose="02020603050405020304" pitchFamily="18" charset="0"/>
                <a:cs typeface="Times New Roman" panose="02020603050405020304" pitchFamily="18" charset="0"/>
              </a:rPr>
              <a:t> on x-axis and count of is canceled on y-axis</a:t>
            </a:r>
            <a:endParaRPr lang="en-IN"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74441D3-FBB9-3E7C-4B5F-E3176AC4E684}"/>
              </a:ext>
            </a:extLst>
          </p:cNvPr>
          <p:cNvSpPr txBox="1"/>
          <p:nvPr/>
        </p:nvSpPr>
        <p:spPr>
          <a:xfrm>
            <a:off x="4311016" y="4346704"/>
            <a:ext cx="4841038" cy="923330"/>
          </a:xfrm>
          <a:prstGeom prst="rect">
            <a:avLst/>
          </a:prstGeom>
          <a:noFill/>
        </p:spPr>
        <p:txBody>
          <a:bodyPr wrap="square" rtlCol="0">
            <a:spAutoFit/>
          </a:bodyPr>
          <a:lstStyle/>
          <a:p>
            <a:r>
              <a:rPr lang="en-US" sz="1800" b="1" i="1" dirty="0"/>
              <a:t>figure2</a:t>
            </a:r>
            <a:r>
              <a:rPr lang="en-US" sz="1800" i="1" dirty="0"/>
              <a:t>: </a:t>
            </a:r>
            <a:r>
              <a:rPr lang="en-US" sz="1800" i="1" dirty="0">
                <a:latin typeface="Times New Roman" panose="02020603050405020304" pitchFamily="18" charset="0"/>
                <a:cs typeface="Times New Roman" panose="02020603050405020304" pitchFamily="18" charset="0"/>
              </a:rPr>
              <a:t>Bar chart with </a:t>
            </a:r>
            <a:r>
              <a:rPr lang="en-US" i="1" dirty="0">
                <a:latin typeface="Times New Roman" panose="02020603050405020304" pitchFamily="18" charset="0"/>
                <a:cs typeface="Times New Roman" panose="02020603050405020304" pitchFamily="18" charset="0"/>
              </a:rPr>
              <a:t>arrival date month </a:t>
            </a:r>
            <a:r>
              <a:rPr lang="en-US" sz="1800" i="1" dirty="0">
                <a:latin typeface="Times New Roman" panose="02020603050405020304" pitchFamily="18" charset="0"/>
                <a:cs typeface="Times New Roman" panose="02020603050405020304" pitchFamily="18" charset="0"/>
              </a:rPr>
              <a:t>_type on x-axis and count of is canceled on y-axis</a:t>
            </a:r>
            <a:endParaRPr lang="en-IN" i="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3569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D523-4862-0546-5EBE-1AC5608C9532}"/>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EC1EE56C-2C40-82B2-85BE-6026E36A67EA}"/>
              </a:ext>
            </a:extLst>
          </p:cNvPr>
          <p:cNvSpPr>
            <a:spLocks noGrp="1"/>
          </p:cNvSpPr>
          <p:nvPr>
            <p:ph idx="1"/>
          </p:nvPr>
        </p:nvSpPr>
        <p:spPr/>
        <p:txBody>
          <a:bodyPr/>
          <a:lstStyle/>
          <a:p>
            <a:pPr marL="457200" indent="-457200" algn="just">
              <a:buFont typeface="+mj-lt"/>
              <a:buAutoNum type="arabicPeriod"/>
            </a:pPr>
            <a:r>
              <a:rPr lang="en-US" sz="2400" i="1" dirty="0">
                <a:latin typeface="Times New Roman" panose="02020603050405020304" pitchFamily="18" charset="0"/>
                <a:cs typeface="Times New Roman" panose="02020603050405020304" pitchFamily="18" charset="0"/>
              </a:rPr>
              <a:t>figure1</a:t>
            </a:r>
            <a:r>
              <a:rPr lang="en-US" sz="2400" dirty="0">
                <a:latin typeface="Times New Roman" panose="02020603050405020304" pitchFamily="18" charset="0"/>
                <a:cs typeface="Times New Roman" panose="02020603050405020304" pitchFamily="18" charset="0"/>
              </a:rPr>
              <a:t> represents bar chart between the independent variable Hotel type and target variable </a:t>
            </a:r>
            <a:r>
              <a:rPr lang="en-US" sz="2400" dirty="0" err="1">
                <a:latin typeface="Times New Roman" panose="02020603050405020304" pitchFamily="18" charset="0"/>
                <a:cs typeface="Times New Roman" panose="02020603050405020304" pitchFamily="18" charset="0"/>
              </a:rPr>
              <a:t>is_canceled</a:t>
            </a:r>
            <a:r>
              <a:rPr lang="en-US" sz="2400" dirty="0">
                <a:latin typeface="Times New Roman" panose="02020603050405020304" pitchFamily="18" charset="0"/>
                <a:cs typeface="Times New Roman" panose="02020603050405020304" pitchFamily="18" charset="0"/>
              </a:rPr>
              <a:t>. Inference from this graph is City hotel is more  involved in canceling bookings comparative to Resort hotel.</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i="1" dirty="0">
                <a:latin typeface="Times New Roman" panose="02020603050405020304" pitchFamily="18" charset="0"/>
                <a:cs typeface="Times New Roman" panose="02020603050405020304" pitchFamily="18" charset="0"/>
              </a:rPr>
              <a:t>figure2</a:t>
            </a:r>
            <a:r>
              <a:rPr lang="en-US" sz="2400" dirty="0">
                <a:latin typeface="Times New Roman" panose="02020603050405020304" pitchFamily="18" charset="0"/>
                <a:cs typeface="Times New Roman" panose="02020603050405020304" pitchFamily="18" charset="0"/>
              </a:rPr>
              <a:t> represents bar chart between the independent variable </a:t>
            </a:r>
            <a:r>
              <a:rPr lang="en-US" sz="2400" dirty="0" err="1">
                <a:latin typeface="Times New Roman" panose="02020603050405020304" pitchFamily="18" charset="0"/>
                <a:cs typeface="Times New Roman" panose="02020603050405020304" pitchFamily="18" charset="0"/>
              </a:rPr>
              <a:t>Arrival_Date_Month</a:t>
            </a:r>
            <a:r>
              <a:rPr lang="en-US" sz="2400" dirty="0">
                <a:latin typeface="Times New Roman" panose="02020603050405020304" pitchFamily="18" charset="0"/>
                <a:cs typeface="Times New Roman" panose="02020603050405020304" pitchFamily="18" charset="0"/>
              </a:rPr>
              <a:t>  type and target variable </a:t>
            </a:r>
            <a:r>
              <a:rPr lang="en-US" sz="2400" dirty="0" err="1">
                <a:latin typeface="Times New Roman" panose="02020603050405020304" pitchFamily="18" charset="0"/>
                <a:cs typeface="Times New Roman" panose="02020603050405020304" pitchFamily="18" charset="0"/>
              </a:rPr>
              <a:t>is_canceled</a:t>
            </a:r>
            <a:r>
              <a:rPr lang="en-US" sz="2400" dirty="0">
                <a:latin typeface="Times New Roman" panose="02020603050405020304" pitchFamily="18" charset="0"/>
                <a:cs typeface="Times New Roman" panose="02020603050405020304" pitchFamily="18" charset="0"/>
              </a:rPr>
              <a:t>. Inference from the graph is In the month of august the cancelation of bookings is more  comparative than in the month of January.</a:t>
            </a:r>
          </a:p>
          <a:p>
            <a:endParaRPr lang="en-IN" dirty="0"/>
          </a:p>
        </p:txBody>
      </p:sp>
      <p:sp>
        <p:nvSpPr>
          <p:cNvPr id="4" name="Date Placeholder 3">
            <a:extLst>
              <a:ext uri="{FF2B5EF4-FFF2-40B4-BE49-F238E27FC236}">
                <a16:creationId xmlns:a16="http://schemas.microsoft.com/office/drawing/2014/main" id="{F5813259-3DB9-7902-CA15-6C9FF0358B41}"/>
              </a:ext>
            </a:extLst>
          </p:cNvPr>
          <p:cNvSpPr>
            <a:spLocks noGrp="1"/>
          </p:cNvSpPr>
          <p:nvPr>
            <p:ph type="dt" sz="half" idx="2"/>
          </p:nvPr>
        </p:nvSpPr>
        <p:spPr/>
        <p:txBody>
          <a:bodyPr/>
          <a:lstStyle/>
          <a:p>
            <a:fld id="{DD9C8446-696E-6942-B6C8-CC9CAD0B34E0}" type="datetime1">
              <a:rPr lang="en-US" smtClean="0"/>
              <a:pPr/>
              <a:t>10/3/2022</a:t>
            </a:fld>
            <a:endParaRPr lang="en-US" dirty="0"/>
          </a:p>
        </p:txBody>
      </p:sp>
      <p:sp>
        <p:nvSpPr>
          <p:cNvPr id="5" name="Footer Placeholder 4">
            <a:extLst>
              <a:ext uri="{FF2B5EF4-FFF2-40B4-BE49-F238E27FC236}">
                <a16:creationId xmlns:a16="http://schemas.microsoft.com/office/drawing/2014/main" id="{60AA47A9-AE30-E51E-B5EA-5D1E7DFECB51}"/>
              </a:ext>
            </a:extLst>
          </p:cNvPr>
          <p:cNvSpPr>
            <a:spLocks noGrp="1"/>
          </p:cNvSpPr>
          <p:nvPr>
            <p:ph type="ftr" sz="quarter" idx="3"/>
          </p:nvPr>
        </p:nvSpPr>
        <p:spPr/>
        <p:txBody>
          <a:bodyPr/>
          <a:lstStyle/>
          <a:p>
            <a:r>
              <a:rPr lang="en-US" dirty="0"/>
              <a:t>119ec0001</a:t>
            </a:r>
          </a:p>
        </p:txBody>
      </p:sp>
      <p:sp>
        <p:nvSpPr>
          <p:cNvPr id="6" name="Slide Number Placeholder 5">
            <a:extLst>
              <a:ext uri="{FF2B5EF4-FFF2-40B4-BE49-F238E27FC236}">
                <a16:creationId xmlns:a16="http://schemas.microsoft.com/office/drawing/2014/main" id="{8AE8D24E-C9AA-1409-B938-B84E15C48504}"/>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00491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Pair Plot: </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10/3/2022</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119ec0001</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12</a:t>
            </a:fld>
            <a:endParaRPr lang="en-US" dirty="0"/>
          </a:p>
        </p:txBody>
      </p:sp>
      <p:pic>
        <p:nvPicPr>
          <p:cNvPr id="79" name="Picture 78">
            <a:extLst>
              <a:ext uri="{FF2B5EF4-FFF2-40B4-BE49-F238E27FC236}">
                <a16:creationId xmlns:a16="http://schemas.microsoft.com/office/drawing/2014/main" id="{C0067758-99EB-D08A-BEF8-EC057A8FEFA8}"/>
              </a:ext>
            </a:extLst>
          </p:cNvPr>
          <p:cNvPicPr>
            <a:picLocks noChangeAspect="1"/>
          </p:cNvPicPr>
          <p:nvPr/>
        </p:nvPicPr>
        <p:blipFill>
          <a:blip r:embed="rId2"/>
          <a:stretch>
            <a:fillRect/>
          </a:stretch>
        </p:blipFill>
        <p:spPr>
          <a:xfrm>
            <a:off x="763428" y="1706563"/>
            <a:ext cx="6858000" cy="4649081"/>
          </a:xfrm>
          <a:prstGeom prst="rect">
            <a:avLst/>
          </a:prstGeom>
        </p:spPr>
      </p:pic>
      <p:sp>
        <p:nvSpPr>
          <p:cNvPr id="6" name="TextBox 5">
            <a:extLst>
              <a:ext uri="{FF2B5EF4-FFF2-40B4-BE49-F238E27FC236}">
                <a16:creationId xmlns:a16="http://schemas.microsoft.com/office/drawing/2014/main" id="{F13254F3-CB45-4DE9-9F30-9668FB7D855E}"/>
              </a:ext>
            </a:extLst>
          </p:cNvPr>
          <p:cNvSpPr txBox="1"/>
          <p:nvPr/>
        </p:nvSpPr>
        <p:spPr>
          <a:xfrm>
            <a:off x="8107681" y="2493819"/>
            <a:ext cx="3320891"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Pair plot between all the numerical data type variables. This graph helps us to understand the relation of a variable with all the other variables.</a:t>
            </a:r>
            <a:endParaRPr lang="en-IN" sz="2400" dirty="0"/>
          </a:p>
        </p:txBody>
      </p:sp>
    </p:spTree>
    <p:extLst>
      <p:ext uri="{BB962C8B-B14F-4D97-AF65-F5344CB8AC3E}">
        <p14:creationId xmlns:p14="http://schemas.microsoft.com/office/powerpoint/2010/main" val="3396266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1"/>
            <a:ext cx="9779183" cy="1082040"/>
          </a:xfrm>
        </p:spPr>
        <p:txBody>
          <a:bodyPr>
            <a:normAutofit fontScale="90000"/>
          </a:bodyPr>
          <a:lstStyle/>
          <a:p>
            <a:r>
              <a:rPr lang="en-IN" sz="3600" b="0" dirty="0">
                <a:solidFill>
                  <a:srgbClr val="008000"/>
                </a:solidFill>
                <a:effectLst/>
                <a:latin typeface="Arial" panose="020B0604020202020204" pitchFamily="34" charset="0"/>
                <a:cs typeface="Arial" panose="020B0604020202020204" pitchFamily="34" charset="0"/>
              </a:rPr>
              <a:t>visualizing null values:</a:t>
            </a:r>
            <a:br>
              <a:rPr lang="en-IN" b="0" dirty="0">
                <a:solidFill>
                  <a:srgbClr val="000000"/>
                </a:solidFill>
                <a:effectLst/>
                <a:latin typeface="Courier New" panose="02070309020205020404" pitchFamily="49" charset="0"/>
              </a:rPr>
            </a:br>
            <a:endParaRPr lang="en-US" dirty="0"/>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10/3/2022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119ec0001</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pic>
        <p:nvPicPr>
          <p:cNvPr id="2050" name="Picture 2">
            <a:extLst>
              <a:ext uri="{FF2B5EF4-FFF2-40B4-BE49-F238E27FC236}">
                <a16:creationId xmlns:a16="http://schemas.microsoft.com/office/drawing/2014/main" id="{6F9E9B66-A40A-ACE8-F093-8C5F7960B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81285" y="918876"/>
            <a:ext cx="4904803" cy="49053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455A3B1-A116-CB92-D693-BEB61DE944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956800" y="1248737"/>
            <a:ext cx="5019675" cy="43605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DC1D1D-83DF-E1BB-DFC7-41B234471BD7}"/>
              </a:ext>
            </a:extLst>
          </p:cNvPr>
          <p:cNvSpPr txBox="1"/>
          <p:nvPr/>
        </p:nvSpPr>
        <p:spPr>
          <a:xfrm>
            <a:off x="5855577" y="5823965"/>
            <a:ext cx="5955422"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Figure 4: H</a:t>
            </a:r>
            <a:r>
              <a:rPr lang="en-US" sz="1800" dirty="0">
                <a:latin typeface="Arial" panose="020B0604020202020204" pitchFamily="34" charset="0"/>
                <a:cs typeface="Arial" panose="020B0604020202020204" pitchFamily="34" charset="0"/>
              </a:rPr>
              <a:t>eatmap after filling missing values</a:t>
            </a:r>
            <a:endParaRPr lang="en-US" dirty="0">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9A4FBEA-7279-4569-EDF6-B56770038B19}"/>
              </a:ext>
            </a:extLst>
          </p:cNvPr>
          <p:cNvSpPr txBox="1"/>
          <p:nvPr/>
        </p:nvSpPr>
        <p:spPr>
          <a:xfrm>
            <a:off x="748145" y="5766737"/>
            <a:ext cx="4538229"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Figure 3: </a:t>
            </a:r>
            <a:r>
              <a:rPr lang="en-US" sz="1800" dirty="0">
                <a:latin typeface="Arial" panose="020B0604020202020204" pitchFamily="34" charset="0"/>
                <a:cs typeface="Arial" panose="020B0604020202020204" pitchFamily="34" charset="0"/>
              </a:rPr>
              <a:t>heatmap showing white lines for null values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0209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FAF0-3D41-1EA0-4749-2C9ED88D1BDD}"/>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CD9CC096-DACB-1FB4-ED48-C40165CABC3C}"/>
              </a:ext>
            </a:extLst>
          </p:cNvPr>
          <p:cNvSpPr>
            <a:spLocks noGrp="1"/>
          </p:cNvSpPr>
          <p:nvPr>
            <p:ph idx="1"/>
          </p:nvPr>
        </p:nvSpPr>
        <p:spPr>
          <a:xfrm>
            <a:off x="1167491" y="2017467"/>
            <a:ext cx="9779183" cy="2970169"/>
          </a:xfrm>
        </p:spPr>
        <p:txBody>
          <a:bodyPr/>
          <a:lstStyle/>
          <a:p>
            <a:pPr marL="457200" indent="-457200" algn="just">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figure 3 </a:t>
            </a:r>
            <a:r>
              <a:rPr lang="en-US" sz="2400" dirty="0">
                <a:latin typeface="Times New Roman" panose="02020603050405020304" pitchFamily="18" charset="0"/>
                <a:cs typeface="Times New Roman" panose="02020603050405020304" pitchFamily="18" charset="0"/>
              </a:rPr>
              <a:t>is a heatmap created to find the missing values in the dataset. From the graph, we can analyze that  there are more missing values in the company column. Next, column agent has more null values after company column. Comparatively there are less null values in column country. In column children there are very few null values which cannot be found in the graph and can be found using other commands.</a:t>
            </a:r>
          </a:p>
          <a:p>
            <a:pPr marL="457200" indent="-457200">
              <a:buFont typeface="Arial" panose="020B0604020202020204" pitchFamily="34" charset="0"/>
              <a:buChar char="•"/>
            </a:pPr>
            <a:r>
              <a:rPr lang="en-IN" sz="2400" i="1" dirty="0">
                <a:latin typeface="Times New Roman" panose="02020603050405020304" pitchFamily="18" charset="0"/>
                <a:cs typeface="Times New Roman" panose="02020603050405020304" pitchFamily="18" charset="0"/>
              </a:rPr>
              <a:t>figure 4  </a:t>
            </a:r>
            <a:r>
              <a:rPr lang="en-IN" sz="2400" dirty="0">
                <a:latin typeface="Times New Roman" panose="02020603050405020304" pitchFamily="18" charset="0"/>
                <a:cs typeface="Times New Roman" panose="02020603050405020304" pitchFamily="18" charset="0"/>
              </a:rPr>
              <a:t>Represents heatmap after pre-processing the dataset which means after filling the null values with median and mode values.</a:t>
            </a:r>
            <a:endParaRPr lang="en-IN" sz="2400" i="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B67E84F8-BD03-B7F7-5868-50664D548558}"/>
              </a:ext>
            </a:extLst>
          </p:cNvPr>
          <p:cNvSpPr>
            <a:spLocks noGrp="1"/>
          </p:cNvSpPr>
          <p:nvPr>
            <p:ph type="dt" sz="half" idx="2"/>
          </p:nvPr>
        </p:nvSpPr>
        <p:spPr/>
        <p:txBody>
          <a:bodyPr/>
          <a:lstStyle/>
          <a:p>
            <a:fld id="{DD9C8446-696E-6942-B6C8-CC9CAD0B34E0}" type="datetime1">
              <a:rPr lang="en-US" smtClean="0"/>
              <a:pPr/>
              <a:t>10/3/2022</a:t>
            </a:fld>
            <a:endParaRPr lang="en-US" dirty="0"/>
          </a:p>
        </p:txBody>
      </p:sp>
      <p:sp>
        <p:nvSpPr>
          <p:cNvPr id="5" name="Footer Placeholder 4">
            <a:extLst>
              <a:ext uri="{FF2B5EF4-FFF2-40B4-BE49-F238E27FC236}">
                <a16:creationId xmlns:a16="http://schemas.microsoft.com/office/drawing/2014/main" id="{90FAED3C-9239-B2AD-19B6-FA7870820265}"/>
              </a:ext>
            </a:extLst>
          </p:cNvPr>
          <p:cNvSpPr>
            <a:spLocks noGrp="1"/>
          </p:cNvSpPr>
          <p:nvPr>
            <p:ph type="ftr" sz="quarter" idx="3"/>
          </p:nvPr>
        </p:nvSpPr>
        <p:spPr/>
        <p:txBody>
          <a:bodyPr/>
          <a:lstStyle/>
          <a:p>
            <a:r>
              <a:rPr lang="en-US" dirty="0"/>
              <a:t>119ec0001</a:t>
            </a:r>
          </a:p>
        </p:txBody>
      </p:sp>
      <p:sp>
        <p:nvSpPr>
          <p:cNvPr id="6" name="Slide Number Placeholder 5">
            <a:extLst>
              <a:ext uri="{FF2B5EF4-FFF2-40B4-BE49-F238E27FC236}">
                <a16:creationId xmlns:a16="http://schemas.microsoft.com/office/drawing/2014/main" id="{9F849626-081B-8815-1C3E-89869C9B9A00}"/>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654224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05660" y="0"/>
            <a:ext cx="9779183" cy="1192179"/>
          </a:xfrm>
        </p:spPr>
        <p:txBody>
          <a:bodyPr/>
          <a:lstStyle/>
          <a:p>
            <a:r>
              <a:rPr lang="en-US" dirty="0"/>
              <a:t>Steps we have done: </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10/3/2022</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119ec0001</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15</a:t>
            </a:fld>
            <a:endParaRPr lang="en-US" dirty="0"/>
          </a:p>
        </p:txBody>
      </p:sp>
      <p:sp>
        <p:nvSpPr>
          <p:cNvPr id="8" name="TextBox 7">
            <a:extLst>
              <a:ext uri="{FF2B5EF4-FFF2-40B4-BE49-F238E27FC236}">
                <a16:creationId xmlns:a16="http://schemas.microsoft.com/office/drawing/2014/main" id="{CFB33FBE-AB15-5ECE-4CBC-50C8A808EDBE}"/>
              </a:ext>
            </a:extLst>
          </p:cNvPr>
          <p:cNvSpPr txBox="1"/>
          <p:nvPr/>
        </p:nvSpPr>
        <p:spPr>
          <a:xfrm>
            <a:off x="621061" y="1645920"/>
            <a:ext cx="9779182" cy="3754874"/>
          </a:xfrm>
          <a:prstGeom prst="rect">
            <a:avLst/>
          </a:prstGeom>
          <a:noFill/>
        </p:spPr>
        <p:txBody>
          <a:bodyPr wrap="square">
            <a:spAutoFit/>
          </a:bodyPr>
          <a:lstStyle/>
          <a:p>
            <a:r>
              <a:rPr lang="en-US" sz="2800" b="1" dirty="0">
                <a:solidFill>
                  <a:schemeClr val="bg1"/>
                </a:solidFill>
                <a:latin typeface="Courier New" panose="02070309020205020404" pitchFamily="49" charset="0"/>
              </a:rPr>
              <a:t>Step 1</a:t>
            </a:r>
            <a:r>
              <a:rPr lang="en-US" sz="2400" b="1" dirty="0">
                <a:solidFill>
                  <a:schemeClr val="bg1"/>
                </a:solidFill>
                <a:latin typeface="Courier New" panose="02070309020205020404" pitchFamily="49" charset="0"/>
              </a:rPr>
              <a:t>: Importing Libraries</a:t>
            </a:r>
          </a:p>
          <a:p>
            <a:pPr marL="285750" indent="-285750">
              <a:buFont typeface="Arial" panose="020B0604020202020204" pitchFamily="34" charset="0"/>
              <a:buChar char="•"/>
            </a:pPr>
            <a:endParaRPr lang="en-US" sz="2400" b="0" dirty="0">
              <a:solidFill>
                <a:schemeClr val="bg1"/>
              </a:solidFill>
              <a:effectLst/>
              <a:latin typeface="Courier New" panose="02070309020205020404" pitchFamily="49" charset="0"/>
            </a:endParaRPr>
          </a:p>
          <a:p>
            <a:pPr marL="800100" lvl="1" indent="-342900" algn="just">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First step is to import all the required libraries and models such as pandas, </a:t>
            </a:r>
            <a:r>
              <a:rPr lang="en-IN" sz="2400" dirty="0" err="1">
                <a:solidFill>
                  <a:schemeClr val="bg1"/>
                </a:solidFill>
                <a:latin typeface="Times New Roman" panose="02020603050405020304" pitchFamily="18" charset="0"/>
                <a:cs typeface="Times New Roman" panose="02020603050405020304" pitchFamily="18" charset="0"/>
              </a:rPr>
              <a:t>numpy</a:t>
            </a:r>
            <a:r>
              <a:rPr lang="en-IN" sz="2400" dirty="0">
                <a:solidFill>
                  <a:schemeClr val="bg1"/>
                </a:solidFill>
                <a:latin typeface="Times New Roman" panose="02020603050405020304" pitchFamily="18" charset="0"/>
                <a:cs typeface="Times New Roman" panose="02020603050405020304" pitchFamily="18" charset="0"/>
              </a:rPr>
              <a:t>, matplotlib, seaborn, </a:t>
            </a:r>
            <a:r>
              <a:rPr lang="en-IN" sz="2400" dirty="0" err="1">
                <a:solidFill>
                  <a:schemeClr val="bg1"/>
                </a:solidFill>
                <a:latin typeface="Times New Roman" panose="02020603050405020304" pitchFamily="18" charset="0"/>
                <a:cs typeface="Times New Roman" panose="02020603050405020304" pitchFamily="18" charset="0"/>
              </a:rPr>
              <a:t>sklearn</a:t>
            </a:r>
            <a:r>
              <a:rPr lang="en-IN" sz="2400" dirty="0">
                <a:solidFill>
                  <a:schemeClr val="bg1"/>
                </a:solidFill>
                <a:latin typeface="Times New Roman" panose="02020603050405020304" pitchFamily="18" charset="0"/>
                <a:cs typeface="Times New Roman" panose="02020603050405020304" pitchFamily="18" charset="0"/>
              </a:rPr>
              <a:t>, train _</a:t>
            </a:r>
            <a:r>
              <a:rPr lang="en-IN" sz="2400" dirty="0" err="1">
                <a:solidFill>
                  <a:schemeClr val="bg1"/>
                </a:solidFill>
                <a:latin typeface="Times New Roman" panose="02020603050405020304" pitchFamily="18" charset="0"/>
                <a:cs typeface="Times New Roman" panose="02020603050405020304" pitchFamily="18" charset="0"/>
              </a:rPr>
              <a:t>test_split</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LogesticRegression</a:t>
            </a:r>
            <a:r>
              <a:rPr lang="en-IN" sz="2400" dirty="0">
                <a:solidFill>
                  <a:schemeClr val="bg1"/>
                </a:solidFill>
                <a:latin typeface="Times New Roman" panose="02020603050405020304" pitchFamily="18" charset="0"/>
                <a:cs typeface="Times New Roman" panose="02020603050405020304" pitchFamily="18" charset="0"/>
              </a:rPr>
              <a:t>, K- Nearest </a:t>
            </a:r>
            <a:r>
              <a:rPr lang="en-IN" sz="2400" dirty="0" err="1">
                <a:solidFill>
                  <a:schemeClr val="bg1"/>
                </a:solidFill>
                <a:latin typeface="Times New Roman" panose="02020603050405020304" pitchFamily="18" charset="0"/>
                <a:cs typeface="Times New Roman" panose="02020603050405020304" pitchFamily="18" charset="0"/>
              </a:rPr>
              <a:t>Neighbors</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confusion_matrix</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accuracy_score</a:t>
            </a:r>
            <a:r>
              <a:rPr lang="en-IN" sz="2400" dirty="0">
                <a:solidFill>
                  <a:schemeClr val="bg1"/>
                </a:solidFill>
                <a:latin typeface="Times New Roman" panose="02020603050405020304" pitchFamily="18" charset="0"/>
                <a:cs typeface="Times New Roman" panose="02020603050405020304" pitchFamily="18" charset="0"/>
              </a:rPr>
              <a:t>, Decision Tree classifier , f1_score, </a:t>
            </a:r>
            <a:r>
              <a:rPr lang="en-IN" sz="2400" dirty="0" err="1">
                <a:solidFill>
                  <a:schemeClr val="bg1"/>
                </a:solidFill>
                <a:latin typeface="Times New Roman" panose="02020603050405020304" pitchFamily="18" charset="0"/>
                <a:cs typeface="Times New Roman" panose="02020603050405020304" pitchFamily="18" charset="0"/>
              </a:rPr>
              <a:t>LabelEncoder</a:t>
            </a:r>
            <a:r>
              <a:rPr lang="en-IN" sz="2400" dirty="0">
                <a:solidFill>
                  <a:schemeClr val="bg1"/>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Ignoring warnings using warnings class.</a:t>
            </a:r>
          </a:p>
          <a:p>
            <a:pPr marL="285750" indent="-285750">
              <a:buFont typeface="Arial" panose="020B0604020202020204" pitchFamily="34" charset="0"/>
              <a:buChar char="•"/>
            </a:pPr>
            <a:endParaRPr lang="en-US" sz="2400" b="0" dirty="0">
              <a:solidFill>
                <a:schemeClr val="bg1"/>
              </a:solidFill>
              <a:effectLst/>
              <a:latin typeface="Courier New" panose="02070309020205020404" pitchFamily="49" charset="0"/>
            </a:endParaRPr>
          </a:p>
          <a:p>
            <a:endParaRPr lang="en-IN" b="0" dirty="0">
              <a:solidFill>
                <a:schemeClr val="bg1"/>
              </a:solidFill>
              <a:effectLst/>
              <a:latin typeface="Courier New" panose="02070309020205020404" pitchFamily="49" charset="0"/>
            </a:endParaRPr>
          </a:p>
        </p:txBody>
      </p:sp>
    </p:spTree>
    <p:extLst>
      <p:ext uri="{BB962C8B-B14F-4D97-AF65-F5344CB8AC3E}">
        <p14:creationId xmlns:p14="http://schemas.microsoft.com/office/powerpoint/2010/main" val="93249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939D-A071-BDF4-CDA8-995DAAEBED23}"/>
              </a:ext>
            </a:extLst>
          </p:cNvPr>
          <p:cNvSpPr>
            <a:spLocks noGrp="1"/>
          </p:cNvSpPr>
          <p:nvPr>
            <p:ph type="title"/>
          </p:nvPr>
        </p:nvSpPr>
        <p:spPr/>
        <p:txBody>
          <a:bodyPr/>
          <a:lstStyle/>
          <a:p>
            <a:r>
              <a:rPr lang="en-US" dirty="0"/>
              <a:t>Step 1: Importing Libraries</a:t>
            </a:r>
            <a:endParaRPr lang="en-IN" dirty="0"/>
          </a:p>
        </p:txBody>
      </p:sp>
      <p:sp>
        <p:nvSpPr>
          <p:cNvPr id="27" name="Date Placeholder 26">
            <a:extLst>
              <a:ext uri="{FF2B5EF4-FFF2-40B4-BE49-F238E27FC236}">
                <a16:creationId xmlns:a16="http://schemas.microsoft.com/office/drawing/2014/main" id="{1DEDFF89-BDD6-3FC6-45FE-25A98902CFD7}"/>
              </a:ext>
            </a:extLst>
          </p:cNvPr>
          <p:cNvSpPr>
            <a:spLocks noGrp="1"/>
          </p:cNvSpPr>
          <p:nvPr>
            <p:ph type="dt" sz="half" idx="25"/>
          </p:nvPr>
        </p:nvSpPr>
        <p:spPr/>
        <p:txBody>
          <a:bodyPr/>
          <a:lstStyle/>
          <a:p>
            <a:fld id="{75594855-01E8-5A4B-B2B8-E2ECEF879100}" type="datetime1">
              <a:rPr lang="en-US" smtClean="0"/>
              <a:pPr/>
              <a:t>10/3/2022</a:t>
            </a:fld>
            <a:endParaRPr lang="en-US" dirty="0"/>
          </a:p>
        </p:txBody>
      </p:sp>
      <p:sp>
        <p:nvSpPr>
          <p:cNvPr id="28" name="Footer Placeholder 27">
            <a:extLst>
              <a:ext uri="{FF2B5EF4-FFF2-40B4-BE49-F238E27FC236}">
                <a16:creationId xmlns:a16="http://schemas.microsoft.com/office/drawing/2014/main" id="{9E323DE2-B6E7-080E-2691-AE82F82B4185}"/>
              </a:ext>
            </a:extLst>
          </p:cNvPr>
          <p:cNvSpPr>
            <a:spLocks noGrp="1"/>
          </p:cNvSpPr>
          <p:nvPr>
            <p:ph type="ftr" sz="quarter" idx="26"/>
          </p:nvPr>
        </p:nvSpPr>
        <p:spPr/>
        <p:txBody>
          <a:bodyPr/>
          <a:lstStyle/>
          <a:p>
            <a:r>
              <a:rPr lang="en-US" dirty="0"/>
              <a:t>119ec0001</a:t>
            </a:r>
          </a:p>
        </p:txBody>
      </p:sp>
      <p:sp>
        <p:nvSpPr>
          <p:cNvPr id="29" name="Slide Number Placeholder 28">
            <a:extLst>
              <a:ext uri="{FF2B5EF4-FFF2-40B4-BE49-F238E27FC236}">
                <a16:creationId xmlns:a16="http://schemas.microsoft.com/office/drawing/2014/main" id="{7EE058D4-6F22-E72A-7086-890278734A21}"/>
              </a:ext>
            </a:extLst>
          </p:cNvPr>
          <p:cNvSpPr>
            <a:spLocks noGrp="1"/>
          </p:cNvSpPr>
          <p:nvPr>
            <p:ph type="sldNum" sz="quarter" idx="27"/>
          </p:nvPr>
        </p:nvSpPr>
        <p:spPr/>
        <p:txBody>
          <a:bodyPr/>
          <a:lstStyle/>
          <a:p>
            <a:fld id="{294A09A9-5501-47C1-A89A-A340965A2BE2}" type="slidenum">
              <a:rPr lang="en-US" smtClean="0"/>
              <a:pPr/>
              <a:t>16</a:t>
            </a:fld>
            <a:endParaRPr lang="en-US" dirty="0"/>
          </a:p>
        </p:txBody>
      </p:sp>
      <p:pic>
        <p:nvPicPr>
          <p:cNvPr id="30" name="Content Placeholder 7">
            <a:extLst>
              <a:ext uri="{FF2B5EF4-FFF2-40B4-BE49-F238E27FC236}">
                <a16:creationId xmlns:a16="http://schemas.microsoft.com/office/drawing/2014/main" id="{5EEE43E7-A363-5D1D-AF44-11CE7FADAC67}"/>
              </a:ext>
            </a:extLst>
          </p:cNvPr>
          <p:cNvPicPr>
            <a:picLocks noChangeAspect="1"/>
          </p:cNvPicPr>
          <p:nvPr/>
        </p:nvPicPr>
        <p:blipFill rotWithShape="1">
          <a:blip r:embed="rId2">
            <a:extLst>
              <a:ext uri="{28A0092B-C50C-407E-A947-70E740481C1C}">
                <a14:useLocalDpi xmlns:a14="http://schemas.microsoft.com/office/drawing/2010/main" val="0"/>
              </a:ext>
            </a:extLst>
          </a:blip>
          <a:srcRect b="61684"/>
          <a:stretch/>
        </p:blipFill>
        <p:spPr>
          <a:xfrm>
            <a:off x="750430" y="1995378"/>
            <a:ext cx="9290838" cy="1699629"/>
          </a:xfrm>
          <a:prstGeom prst="rect">
            <a:avLst/>
          </a:prstGeom>
        </p:spPr>
      </p:pic>
      <p:pic>
        <p:nvPicPr>
          <p:cNvPr id="31" name="Content Placeholder 7">
            <a:extLst>
              <a:ext uri="{FF2B5EF4-FFF2-40B4-BE49-F238E27FC236}">
                <a16:creationId xmlns:a16="http://schemas.microsoft.com/office/drawing/2014/main" id="{45F57F67-B066-6E34-1207-47A9DFF5C045}"/>
              </a:ext>
            </a:extLst>
          </p:cNvPr>
          <p:cNvPicPr>
            <a:picLocks noChangeAspect="1"/>
          </p:cNvPicPr>
          <p:nvPr/>
        </p:nvPicPr>
        <p:blipFill rotWithShape="1">
          <a:blip r:embed="rId2">
            <a:extLst>
              <a:ext uri="{28A0092B-C50C-407E-A947-70E740481C1C}">
                <a14:useLocalDpi xmlns:a14="http://schemas.microsoft.com/office/drawing/2010/main" val="0"/>
              </a:ext>
            </a:extLst>
          </a:blip>
          <a:srcRect t="45650"/>
          <a:stretch/>
        </p:blipFill>
        <p:spPr>
          <a:xfrm>
            <a:off x="750430" y="3695007"/>
            <a:ext cx="9290838" cy="2410883"/>
          </a:xfrm>
          <a:prstGeom prst="rect">
            <a:avLst/>
          </a:prstGeom>
        </p:spPr>
      </p:pic>
    </p:spTree>
    <p:extLst>
      <p:ext uri="{BB962C8B-B14F-4D97-AF65-F5344CB8AC3E}">
        <p14:creationId xmlns:p14="http://schemas.microsoft.com/office/powerpoint/2010/main" val="256637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F986-E017-CF06-583B-87E74F1FC093}"/>
              </a:ext>
            </a:extLst>
          </p:cNvPr>
          <p:cNvSpPr>
            <a:spLocks noGrp="1"/>
          </p:cNvSpPr>
          <p:nvPr>
            <p:ph type="title"/>
          </p:nvPr>
        </p:nvSpPr>
        <p:spPr>
          <a:xfrm>
            <a:off x="444431" y="0"/>
            <a:ext cx="9779183" cy="1325563"/>
          </a:xfrm>
        </p:spPr>
        <p:txBody>
          <a:bodyPr/>
          <a:lstStyle/>
          <a:p>
            <a:r>
              <a:rPr lang="en-US" dirty="0"/>
              <a:t>Steps we have done:</a:t>
            </a:r>
            <a:endParaRPr lang="en-IN" dirty="0"/>
          </a:p>
        </p:txBody>
      </p:sp>
      <p:sp>
        <p:nvSpPr>
          <p:cNvPr id="3" name="Content Placeholder 2">
            <a:extLst>
              <a:ext uri="{FF2B5EF4-FFF2-40B4-BE49-F238E27FC236}">
                <a16:creationId xmlns:a16="http://schemas.microsoft.com/office/drawing/2014/main" id="{1D209E16-FEE2-87E3-813E-09D5444B013A}"/>
              </a:ext>
            </a:extLst>
          </p:cNvPr>
          <p:cNvSpPr>
            <a:spLocks noGrp="1"/>
          </p:cNvSpPr>
          <p:nvPr>
            <p:ph idx="1"/>
          </p:nvPr>
        </p:nvSpPr>
        <p:spPr>
          <a:xfrm>
            <a:off x="798022" y="1928553"/>
            <a:ext cx="10148653" cy="3525823"/>
          </a:xfrm>
        </p:spPr>
        <p:txBody>
          <a:bodyPr/>
          <a:lstStyle/>
          <a:p>
            <a:pPr marL="0" indent="0" algn="just">
              <a:buNone/>
            </a:pPr>
            <a:r>
              <a:rPr lang="en-US" b="1" dirty="0">
                <a:latin typeface="Times New Roman" panose="02020603050405020304" pitchFamily="18" charset="0"/>
                <a:cs typeface="Times New Roman" panose="02020603050405020304" pitchFamily="18" charset="0"/>
              </a:rPr>
              <a:t>STEP 2: Loading and Analyzing data </a:t>
            </a:r>
            <a:endParaRPr lang="en-IN" b="1" dirty="0">
              <a:latin typeface="Times New Roman" panose="02020603050405020304" pitchFamily="18" charset="0"/>
              <a:cs typeface="Times New Roman" panose="02020603050405020304" pitchFamily="18" charset="0"/>
            </a:endParaRPr>
          </a:p>
          <a:p>
            <a:pPr marL="457200" lvl="1" indent="0" algn="just">
              <a:buNone/>
            </a:pPr>
            <a:endParaRPr lang="en-IN"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Loading dataset to a variable(</a:t>
            </a: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in the form of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using </a:t>
            </a:r>
            <a:r>
              <a:rPr lang="en-US" b="1" dirty="0" err="1">
                <a:latin typeface="Times New Roman" panose="02020603050405020304" pitchFamily="18" charset="0"/>
                <a:cs typeface="Times New Roman" panose="02020603050405020304" pitchFamily="18" charset="0"/>
              </a:rPr>
              <a:t>pd.read_CSV</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command.</a:t>
            </a:r>
          </a:p>
          <a:p>
            <a:pPr lvl="1" algn="just"/>
            <a:endParaRPr lang="en-US"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 shape, datatypes and statistical information of the dataset using commands such as </a:t>
            </a:r>
            <a:r>
              <a:rPr lang="en-US" b="1" dirty="0" err="1">
                <a:latin typeface="Times New Roman" panose="02020603050405020304" pitchFamily="18" charset="0"/>
                <a:cs typeface="Times New Roman" panose="02020603050405020304" pitchFamily="18" charset="0"/>
              </a:rPr>
              <a:t>data.shape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data.dtypes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data.describe</a:t>
            </a:r>
            <a:r>
              <a:rPr lang="en-US" b="1" dirty="0">
                <a:latin typeface="Times New Roman" panose="02020603050405020304" pitchFamily="18" charset="0"/>
                <a:cs typeface="Times New Roman" panose="02020603050405020304" pitchFamily="18" charset="0"/>
              </a:rPr>
              <a:t>(), data.info().</a:t>
            </a:r>
          </a:p>
          <a:p>
            <a:pPr algn="just"/>
            <a:endParaRPr lang="en-IN" b="1" u="sng" dirty="0"/>
          </a:p>
        </p:txBody>
      </p:sp>
      <p:sp>
        <p:nvSpPr>
          <p:cNvPr id="4" name="Date Placeholder 3">
            <a:extLst>
              <a:ext uri="{FF2B5EF4-FFF2-40B4-BE49-F238E27FC236}">
                <a16:creationId xmlns:a16="http://schemas.microsoft.com/office/drawing/2014/main" id="{596903E7-399A-B549-243E-62F9DDA607C2}"/>
              </a:ext>
            </a:extLst>
          </p:cNvPr>
          <p:cNvSpPr>
            <a:spLocks noGrp="1"/>
          </p:cNvSpPr>
          <p:nvPr>
            <p:ph type="dt" sz="half" idx="2"/>
          </p:nvPr>
        </p:nvSpPr>
        <p:spPr/>
        <p:txBody>
          <a:bodyPr/>
          <a:lstStyle/>
          <a:p>
            <a:fld id="{5F02DCD1-2C6B-F948-9F72-3BB0CF3D512E}" type="datetime1">
              <a:rPr lang="en-US" smtClean="0"/>
              <a:pPr/>
              <a:t>10/3/2022</a:t>
            </a:fld>
            <a:endParaRPr lang="en-US" dirty="0"/>
          </a:p>
        </p:txBody>
      </p:sp>
      <p:sp>
        <p:nvSpPr>
          <p:cNvPr id="5" name="Footer Placeholder 4">
            <a:extLst>
              <a:ext uri="{FF2B5EF4-FFF2-40B4-BE49-F238E27FC236}">
                <a16:creationId xmlns:a16="http://schemas.microsoft.com/office/drawing/2014/main" id="{067D660F-C878-4BF6-21F2-CC71ADFB52DF}"/>
              </a:ext>
            </a:extLst>
          </p:cNvPr>
          <p:cNvSpPr>
            <a:spLocks noGrp="1"/>
          </p:cNvSpPr>
          <p:nvPr>
            <p:ph type="ftr" sz="quarter" idx="3"/>
          </p:nvPr>
        </p:nvSpPr>
        <p:spPr/>
        <p:txBody>
          <a:bodyPr/>
          <a:lstStyle/>
          <a:p>
            <a:r>
              <a:rPr lang="en-US" dirty="0"/>
              <a:t>119ec0001</a:t>
            </a:r>
          </a:p>
        </p:txBody>
      </p:sp>
      <p:sp>
        <p:nvSpPr>
          <p:cNvPr id="6" name="Slide Number Placeholder 5">
            <a:extLst>
              <a:ext uri="{FF2B5EF4-FFF2-40B4-BE49-F238E27FC236}">
                <a16:creationId xmlns:a16="http://schemas.microsoft.com/office/drawing/2014/main" id="{1E3D701D-A388-59ED-CCC0-8FC5CD1ECB40}"/>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142772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69B6C-AC62-D9E1-BD2B-ECD46C8B46E2}"/>
              </a:ext>
            </a:extLst>
          </p:cNvPr>
          <p:cNvSpPr>
            <a:spLocks noGrp="1"/>
          </p:cNvSpPr>
          <p:nvPr>
            <p:ph type="title"/>
          </p:nvPr>
        </p:nvSpPr>
        <p:spPr/>
        <p:txBody>
          <a:bodyPr/>
          <a:lstStyle/>
          <a:p>
            <a:r>
              <a:rPr lang="en-US" dirty="0"/>
              <a:t>Step 2: Analyzing Data</a:t>
            </a:r>
            <a:endParaRPr lang="en-IN" dirty="0"/>
          </a:p>
        </p:txBody>
      </p:sp>
      <p:sp>
        <p:nvSpPr>
          <p:cNvPr id="3" name="Content Placeholder 2">
            <a:extLst>
              <a:ext uri="{FF2B5EF4-FFF2-40B4-BE49-F238E27FC236}">
                <a16:creationId xmlns:a16="http://schemas.microsoft.com/office/drawing/2014/main" id="{4200BFEF-BCB1-50AA-F9FC-03E2C8D2F793}"/>
              </a:ext>
            </a:extLst>
          </p:cNvPr>
          <p:cNvSpPr>
            <a:spLocks noGrp="1"/>
          </p:cNvSpPr>
          <p:nvPr>
            <p:ph idx="1"/>
          </p:nvPr>
        </p:nvSpPr>
        <p:spPr/>
        <p:txBody>
          <a:bodyPr/>
          <a:lstStyle/>
          <a:p>
            <a:endParaRPr lang="en-IN" dirty="0"/>
          </a:p>
        </p:txBody>
      </p:sp>
      <p:sp>
        <p:nvSpPr>
          <p:cNvPr id="4" name="Date Placeholder 3">
            <a:extLst>
              <a:ext uri="{FF2B5EF4-FFF2-40B4-BE49-F238E27FC236}">
                <a16:creationId xmlns:a16="http://schemas.microsoft.com/office/drawing/2014/main" id="{40018C78-3A92-4266-5241-55ED3CA023DA}"/>
              </a:ext>
            </a:extLst>
          </p:cNvPr>
          <p:cNvSpPr>
            <a:spLocks noGrp="1"/>
          </p:cNvSpPr>
          <p:nvPr>
            <p:ph type="dt" sz="half" idx="2"/>
          </p:nvPr>
        </p:nvSpPr>
        <p:spPr/>
        <p:txBody>
          <a:bodyPr/>
          <a:lstStyle/>
          <a:p>
            <a:fld id="{7E7AB22C-8B7E-9B4A-8C65-396C3C874D86}" type="datetime1">
              <a:rPr lang="en-US" smtClean="0"/>
              <a:pPr/>
              <a:t>10/3/2022</a:t>
            </a:fld>
            <a:endParaRPr lang="en-US" dirty="0"/>
          </a:p>
        </p:txBody>
      </p:sp>
      <p:sp>
        <p:nvSpPr>
          <p:cNvPr id="5" name="Footer Placeholder 4">
            <a:extLst>
              <a:ext uri="{FF2B5EF4-FFF2-40B4-BE49-F238E27FC236}">
                <a16:creationId xmlns:a16="http://schemas.microsoft.com/office/drawing/2014/main" id="{47477E46-D455-E20B-5932-343ACC2D4A1E}"/>
              </a:ext>
            </a:extLst>
          </p:cNvPr>
          <p:cNvSpPr>
            <a:spLocks noGrp="1"/>
          </p:cNvSpPr>
          <p:nvPr>
            <p:ph type="ftr" sz="quarter" idx="3"/>
          </p:nvPr>
        </p:nvSpPr>
        <p:spPr/>
        <p:txBody>
          <a:bodyPr/>
          <a:lstStyle/>
          <a:p>
            <a:r>
              <a:rPr lang="en-US" dirty="0"/>
              <a:t>119ec0001</a:t>
            </a:r>
          </a:p>
        </p:txBody>
      </p:sp>
      <p:sp>
        <p:nvSpPr>
          <p:cNvPr id="6" name="Slide Number Placeholder 5">
            <a:extLst>
              <a:ext uri="{FF2B5EF4-FFF2-40B4-BE49-F238E27FC236}">
                <a16:creationId xmlns:a16="http://schemas.microsoft.com/office/drawing/2014/main" id="{792416E6-A73E-DB3B-7F8F-5FADE9AEAD46}"/>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7" name="Content Placeholder 7">
            <a:extLst>
              <a:ext uri="{FF2B5EF4-FFF2-40B4-BE49-F238E27FC236}">
                <a16:creationId xmlns:a16="http://schemas.microsoft.com/office/drawing/2014/main" id="{70F5ACC0-B132-9D47-5352-DFA646871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492" y="1952371"/>
            <a:ext cx="9857015" cy="3637193"/>
          </a:xfrm>
          <a:prstGeom prst="rect">
            <a:avLst/>
          </a:prstGeom>
        </p:spPr>
      </p:pic>
    </p:spTree>
    <p:extLst>
      <p:ext uri="{BB962C8B-B14F-4D97-AF65-F5344CB8AC3E}">
        <p14:creationId xmlns:p14="http://schemas.microsoft.com/office/powerpoint/2010/main" val="2653850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DC0C-CDF6-A9DA-F127-5A70A85F3EEF}"/>
              </a:ext>
            </a:extLst>
          </p:cNvPr>
          <p:cNvSpPr>
            <a:spLocks noGrp="1"/>
          </p:cNvSpPr>
          <p:nvPr>
            <p:ph type="title"/>
          </p:nvPr>
        </p:nvSpPr>
        <p:spPr>
          <a:xfrm>
            <a:off x="735230" y="78061"/>
            <a:ext cx="9779183" cy="1325563"/>
          </a:xfrm>
        </p:spPr>
        <p:txBody>
          <a:bodyPr/>
          <a:lstStyle/>
          <a:p>
            <a:r>
              <a:rPr lang="en-US" dirty="0"/>
              <a:t>Steps we have done:</a:t>
            </a:r>
            <a:endParaRPr lang="en-IN" dirty="0"/>
          </a:p>
        </p:txBody>
      </p:sp>
      <p:sp>
        <p:nvSpPr>
          <p:cNvPr id="3" name="Content Placeholder 2">
            <a:extLst>
              <a:ext uri="{FF2B5EF4-FFF2-40B4-BE49-F238E27FC236}">
                <a16:creationId xmlns:a16="http://schemas.microsoft.com/office/drawing/2014/main" id="{CF06ECCB-F1DD-8597-BF89-18130E23DDF1}"/>
              </a:ext>
            </a:extLst>
          </p:cNvPr>
          <p:cNvSpPr>
            <a:spLocks noGrp="1"/>
          </p:cNvSpPr>
          <p:nvPr>
            <p:ph idx="1"/>
          </p:nvPr>
        </p:nvSpPr>
        <p:spPr>
          <a:xfrm>
            <a:off x="851610" y="1488770"/>
            <a:ext cx="9779182" cy="3366815"/>
          </a:xfrm>
        </p:spPr>
        <p:txBody>
          <a:bodyPr/>
          <a:lstStyle/>
          <a:p>
            <a:pPr marL="0" indent="0">
              <a:buNone/>
            </a:pPr>
            <a:r>
              <a:rPr lang="en-US" b="1" dirty="0">
                <a:latin typeface="Times New Roman" panose="02020603050405020304" pitchFamily="18" charset="0"/>
                <a:cs typeface="Times New Roman" panose="02020603050405020304" pitchFamily="18" charset="0"/>
              </a:rPr>
              <a:t>STEP 3: Data Visualization</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a major step while implementing a model as I have already mentioned in the previous slides. </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we initially plot graph between categorial variables such as </a:t>
            </a:r>
            <a:r>
              <a:rPr lang="en-US" b="1" dirty="0">
                <a:latin typeface="Times New Roman" panose="02020603050405020304" pitchFamily="18" charset="0"/>
                <a:cs typeface="Times New Roman" panose="02020603050405020304" pitchFamily="18" charset="0"/>
              </a:rPr>
              <a:t>Hotel type, Customers Arrival date Month type</a:t>
            </a:r>
            <a:r>
              <a:rPr lang="en-US" dirty="0">
                <a:latin typeface="Times New Roman" panose="02020603050405020304" pitchFamily="18" charset="0"/>
                <a:cs typeface="Times New Roman" panose="02020603050405020304" pitchFamily="18" charset="0"/>
              </a:rPr>
              <a:t> and target variable </a:t>
            </a:r>
            <a:r>
              <a:rPr lang="en-US" b="1" dirty="0" err="1">
                <a:latin typeface="Times New Roman" panose="02020603050405020304" pitchFamily="18" charset="0"/>
                <a:cs typeface="Times New Roman" panose="02020603050405020304" pitchFamily="18" charset="0"/>
              </a:rPr>
              <a:t>is_canceled</a:t>
            </a:r>
            <a:r>
              <a:rPr lang="en-US"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After that we plot a heatmap graph for the correlation matrix of the given dataset to find the variables which are more related to each other. We use </a:t>
            </a:r>
            <a:r>
              <a:rPr lang="en-IN" b="1" dirty="0" err="1">
                <a:latin typeface="Times New Roman" panose="02020603050405020304" pitchFamily="18" charset="0"/>
                <a:cs typeface="Times New Roman" panose="02020603050405020304" pitchFamily="18" charset="0"/>
              </a:rPr>
              <a:t>sns.heatmap</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data.corr</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command for doing this.</a:t>
            </a:r>
          </a:p>
          <a:p>
            <a:pPr marL="800100" lvl="1"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Finally we draw a pair plot to find relation among all the numerical variables in the dataset.</a:t>
            </a:r>
          </a:p>
          <a:p>
            <a:pPr marL="800100" lvl="1"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These visualization steps are taken before the actual implementation in order to analyse the data in detail.</a:t>
            </a:r>
          </a:p>
          <a:p>
            <a:endParaRPr lang="en-IN" dirty="0"/>
          </a:p>
        </p:txBody>
      </p:sp>
      <p:sp>
        <p:nvSpPr>
          <p:cNvPr id="4" name="Date Placeholder 3">
            <a:extLst>
              <a:ext uri="{FF2B5EF4-FFF2-40B4-BE49-F238E27FC236}">
                <a16:creationId xmlns:a16="http://schemas.microsoft.com/office/drawing/2014/main" id="{D8A94D3D-9F16-2BF4-B374-8DBDB2187428}"/>
              </a:ext>
            </a:extLst>
          </p:cNvPr>
          <p:cNvSpPr>
            <a:spLocks noGrp="1"/>
          </p:cNvSpPr>
          <p:nvPr>
            <p:ph type="dt" sz="half" idx="2"/>
          </p:nvPr>
        </p:nvSpPr>
        <p:spPr/>
        <p:txBody>
          <a:bodyPr/>
          <a:lstStyle/>
          <a:p>
            <a:fld id="{5F02DCD1-2C6B-F948-9F72-3BB0CF3D512E}" type="datetime1">
              <a:rPr lang="en-US" smtClean="0"/>
              <a:pPr/>
              <a:t>10/3/2022</a:t>
            </a:fld>
            <a:endParaRPr lang="en-US" dirty="0"/>
          </a:p>
        </p:txBody>
      </p:sp>
      <p:sp>
        <p:nvSpPr>
          <p:cNvPr id="5" name="Footer Placeholder 4">
            <a:extLst>
              <a:ext uri="{FF2B5EF4-FFF2-40B4-BE49-F238E27FC236}">
                <a16:creationId xmlns:a16="http://schemas.microsoft.com/office/drawing/2014/main" id="{232C45DD-79E2-8E8C-949A-475B3D0ACC23}"/>
              </a:ext>
            </a:extLst>
          </p:cNvPr>
          <p:cNvSpPr>
            <a:spLocks noGrp="1"/>
          </p:cNvSpPr>
          <p:nvPr>
            <p:ph type="ftr" sz="quarter" idx="3"/>
          </p:nvPr>
        </p:nvSpPr>
        <p:spPr/>
        <p:txBody>
          <a:bodyPr/>
          <a:lstStyle/>
          <a:p>
            <a:r>
              <a:rPr lang="en-US" dirty="0"/>
              <a:t>119ec0001</a:t>
            </a:r>
          </a:p>
        </p:txBody>
      </p:sp>
      <p:sp>
        <p:nvSpPr>
          <p:cNvPr id="6" name="Slide Number Placeholder 5">
            <a:extLst>
              <a:ext uri="{FF2B5EF4-FFF2-40B4-BE49-F238E27FC236}">
                <a16:creationId xmlns:a16="http://schemas.microsoft.com/office/drawing/2014/main" id="{56C42869-3EC7-BAEA-9786-62A294C2EAFD}"/>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191148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Problem statement</a:t>
            </a:r>
          </a:p>
          <a:p>
            <a:pPr marL="457200" indent="-457200">
              <a:buFont typeface="Arial" panose="020B0604020202020204" pitchFamily="34" charset="0"/>
              <a:buChar char="•"/>
            </a:pPr>
            <a:r>
              <a:rPr lang="en-US" dirty="0"/>
              <a:t>Given data</a:t>
            </a:r>
          </a:p>
          <a:p>
            <a:pPr marL="457200" indent="-457200">
              <a:buFont typeface="Arial" panose="020B0604020202020204" pitchFamily="34" charset="0"/>
              <a:buChar char="•"/>
            </a:pPr>
            <a:r>
              <a:rPr lang="en-US" dirty="0"/>
              <a:t>Visualization</a:t>
            </a:r>
          </a:p>
          <a:p>
            <a:pPr marL="457200" indent="-457200">
              <a:buFont typeface="Arial" panose="020B0604020202020204" pitchFamily="34" charset="0"/>
              <a:buChar char="•"/>
            </a:pPr>
            <a:r>
              <a:rPr lang="en-US" dirty="0"/>
              <a:t>Steps we have done</a:t>
            </a:r>
          </a:p>
          <a:p>
            <a:pPr marL="457200" indent="-457200">
              <a:buFont typeface="Arial" panose="020B0604020202020204" pitchFamily="34" charset="0"/>
              <a:buChar char="•"/>
            </a:pPr>
            <a:r>
              <a:rPr lang="en-US" dirty="0"/>
              <a:t>Choosing best fit Model </a:t>
            </a:r>
          </a:p>
          <a:p>
            <a:pPr marL="457200" indent="-457200">
              <a:buFont typeface="Arial" panose="020B0604020202020204" pitchFamily="34" charset="0"/>
              <a:buChar char="•"/>
            </a:pPr>
            <a:r>
              <a:rPr lang="en-US" dirty="0"/>
              <a:t>Conclusion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10/3/2022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119ec0001</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959D-94A8-7542-DECC-2C52EDE45580}"/>
              </a:ext>
            </a:extLst>
          </p:cNvPr>
          <p:cNvSpPr>
            <a:spLocks noGrp="1"/>
          </p:cNvSpPr>
          <p:nvPr>
            <p:ph type="title"/>
          </p:nvPr>
        </p:nvSpPr>
        <p:spPr/>
        <p:txBody>
          <a:bodyPr/>
          <a:lstStyle/>
          <a:p>
            <a:r>
              <a:rPr lang="en-US" dirty="0"/>
              <a:t>Steps we have done:</a:t>
            </a:r>
            <a:endParaRPr lang="en-IN" dirty="0"/>
          </a:p>
        </p:txBody>
      </p:sp>
      <p:sp>
        <p:nvSpPr>
          <p:cNvPr id="3" name="Content Placeholder 2">
            <a:extLst>
              <a:ext uri="{FF2B5EF4-FFF2-40B4-BE49-F238E27FC236}">
                <a16:creationId xmlns:a16="http://schemas.microsoft.com/office/drawing/2014/main" id="{B16AF41A-83DA-6F3C-C1F9-14DA673AC42E}"/>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STEP 4: Data Pre-processing</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Now before going to implement a model we have to clean the data. Data cleaning process involves handling with missing data, duplicate data, noise and outliers. </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heatmap and </a:t>
            </a:r>
            <a:r>
              <a:rPr lang="en-US" b="1" dirty="0" err="1">
                <a:latin typeface="Times New Roman" panose="02020603050405020304" pitchFamily="18" charset="0"/>
                <a:cs typeface="Times New Roman" panose="02020603050405020304" pitchFamily="18" charset="0"/>
              </a:rPr>
              <a:t>data.isnull</a:t>
            </a:r>
            <a:r>
              <a:rPr lang="en-US" b="1" dirty="0">
                <a:latin typeface="Times New Roman" panose="02020603050405020304" pitchFamily="18" charset="0"/>
                <a:cs typeface="Times New Roman" panose="02020603050405020304" pitchFamily="18" charset="0"/>
              </a:rPr>
              <a:t>().sum() </a:t>
            </a:r>
            <a:r>
              <a:rPr lang="en-US" dirty="0">
                <a:latin typeface="Times New Roman" panose="02020603050405020304" pitchFamily="18" charset="0"/>
                <a:cs typeface="Times New Roman" panose="02020603050405020304" pitchFamily="18" charset="0"/>
              </a:rPr>
              <a:t>command we will find the missing values in the given dataset. After that we will fill the missing values with median for the numerical data and with mode for categorial data. For it we use </a:t>
            </a:r>
            <a:r>
              <a:rPr lang="en-US" b="1" dirty="0" err="1">
                <a:latin typeface="Times New Roman" panose="02020603050405020304" pitchFamily="18" charset="0"/>
                <a:cs typeface="Times New Roman" panose="02020603050405020304" pitchFamily="18" charset="0"/>
              </a:rPr>
              <a:t>fillna</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 </a:t>
            </a:r>
            <a:r>
              <a:rPr lang="en-US" b="1" dirty="0">
                <a:latin typeface="Times New Roman" panose="02020603050405020304" pitchFamily="18" charset="0"/>
                <a:cs typeface="Times New Roman" panose="02020603050405020304" pitchFamily="18" charset="0"/>
              </a:rPr>
              <a:t>replace() </a:t>
            </a:r>
            <a:r>
              <a:rPr lang="en-US" dirty="0">
                <a:latin typeface="Times New Roman" panose="02020603050405020304" pitchFamily="18" charset="0"/>
                <a:cs typeface="Times New Roman" panose="02020603050405020304" pitchFamily="18" charset="0"/>
              </a:rPr>
              <a:t>command. Then we go for removing duplicates and outliers if needed.</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completing the cleaning process we again go for verification of missing values in dataset using heatmap.</a:t>
            </a:r>
          </a:p>
          <a:p>
            <a:endParaRPr lang="en-IN" dirty="0"/>
          </a:p>
        </p:txBody>
      </p:sp>
      <p:sp>
        <p:nvSpPr>
          <p:cNvPr id="4" name="Date Placeholder 3">
            <a:extLst>
              <a:ext uri="{FF2B5EF4-FFF2-40B4-BE49-F238E27FC236}">
                <a16:creationId xmlns:a16="http://schemas.microsoft.com/office/drawing/2014/main" id="{CD4A8509-894C-0E8C-A512-26AD32DC0584}"/>
              </a:ext>
            </a:extLst>
          </p:cNvPr>
          <p:cNvSpPr>
            <a:spLocks noGrp="1"/>
          </p:cNvSpPr>
          <p:nvPr>
            <p:ph type="dt" sz="half" idx="2"/>
          </p:nvPr>
        </p:nvSpPr>
        <p:spPr/>
        <p:txBody>
          <a:bodyPr/>
          <a:lstStyle/>
          <a:p>
            <a:fld id="{5F02DCD1-2C6B-F948-9F72-3BB0CF3D512E}" type="datetime1">
              <a:rPr lang="en-US" smtClean="0"/>
              <a:pPr/>
              <a:t>10/3/2022</a:t>
            </a:fld>
            <a:endParaRPr lang="en-US" dirty="0"/>
          </a:p>
        </p:txBody>
      </p:sp>
      <p:sp>
        <p:nvSpPr>
          <p:cNvPr id="5" name="Footer Placeholder 4">
            <a:extLst>
              <a:ext uri="{FF2B5EF4-FFF2-40B4-BE49-F238E27FC236}">
                <a16:creationId xmlns:a16="http://schemas.microsoft.com/office/drawing/2014/main" id="{1BBE15A3-0515-DAC1-7414-3CA6AB43E5AC}"/>
              </a:ext>
            </a:extLst>
          </p:cNvPr>
          <p:cNvSpPr>
            <a:spLocks noGrp="1"/>
          </p:cNvSpPr>
          <p:nvPr>
            <p:ph type="ftr" sz="quarter" idx="3"/>
          </p:nvPr>
        </p:nvSpPr>
        <p:spPr/>
        <p:txBody>
          <a:bodyPr/>
          <a:lstStyle/>
          <a:p>
            <a:r>
              <a:rPr lang="en-US" dirty="0"/>
              <a:t>119ec0001</a:t>
            </a:r>
          </a:p>
        </p:txBody>
      </p:sp>
      <p:sp>
        <p:nvSpPr>
          <p:cNvPr id="6" name="Slide Number Placeholder 5">
            <a:extLst>
              <a:ext uri="{FF2B5EF4-FFF2-40B4-BE49-F238E27FC236}">
                <a16:creationId xmlns:a16="http://schemas.microsoft.com/office/drawing/2014/main" id="{A0339F07-6974-A1BB-9E29-78BC875E1176}"/>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2398051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C8C7-FCFD-9822-1A50-6233CAA5374D}"/>
              </a:ext>
            </a:extLst>
          </p:cNvPr>
          <p:cNvSpPr>
            <a:spLocks noGrp="1"/>
          </p:cNvSpPr>
          <p:nvPr>
            <p:ph type="title"/>
          </p:nvPr>
        </p:nvSpPr>
        <p:spPr>
          <a:xfrm>
            <a:off x="448195" y="-161925"/>
            <a:ext cx="9779183" cy="1325563"/>
          </a:xfrm>
        </p:spPr>
        <p:txBody>
          <a:bodyPr/>
          <a:lstStyle/>
          <a:p>
            <a:r>
              <a:rPr lang="en-US" dirty="0"/>
              <a:t>Step 4: Data pre processing</a:t>
            </a:r>
            <a:endParaRPr lang="en-IN" dirty="0"/>
          </a:p>
        </p:txBody>
      </p:sp>
      <p:sp>
        <p:nvSpPr>
          <p:cNvPr id="3" name="Content Placeholder 2">
            <a:extLst>
              <a:ext uri="{FF2B5EF4-FFF2-40B4-BE49-F238E27FC236}">
                <a16:creationId xmlns:a16="http://schemas.microsoft.com/office/drawing/2014/main" id="{135FF0FD-EED2-770F-C1BE-BD66D57103FE}"/>
              </a:ext>
            </a:extLst>
          </p:cNvPr>
          <p:cNvSpPr>
            <a:spLocks noGrp="1"/>
          </p:cNvSpPr>
          <p:nvPr>
            <p:ph idx="1"/>
          </p:nvPr>
        </p:nvSpPr>
        <p:spPr>
          <a:xfrm>
            <a:off x="448195" y="1279525"/>
            <a:ext cx="11295610" cy="4960937"/>
          </a:xfrm>
        </p:spPr>
        <p:txBody>
          <a:bodyPr/>
          <a:lstStyle/>
          <a:p>
            <a:r>
              <a:rPr lang="en-IN" sz="1800" b="0" dirty="0">
                <a:solidFill>
                  <a:srgbClr val="008000"/>
                </a:solidFill>
                <a:effectLst/>
                <a:latin typeface="Courier New" panose="02070309020205020404" pitchFamily="49" charset="0"/>
              </a:rPr>
              <a:t>#visualizing null values</a:t>
            </a:r>
            <a:endParaRPr lang="en-IN" sz="1800" b="0" dirty="0">
              <a:solidFill>
                <a:srgbClr val="000000"/>
              </a:solidFill>
              <a:effectLst/>
              <a:latin typeface="Courier New" panose="02070309020205020404" pitchFamily="49" charset="0"/>
            </a:endParaRPr>
          </a:p>
          <a:p>
            <a:r>
              <a:rPr lang="en-IN" sz="1800" b="0" dirty="0" err="1">
                <a:solidFill>
                  <a:srgbClr val="000000"/>
                </a:solidFill>
                <a:effectLst/>
                <a:latin typeface="Courier New" panose="02070309020205020404" pitchFamily="49" charset="0"/>
              </a:rPr>
              <a:t>plt.figure</a:t>
            </a:r>
            <a:r>
              <a:rPr lang="en-IN" sz="1800" b="0" dirty="0">
                <a:solidFill>
                  <a:srgbClr val="000000"/>
                </a:solidFill>
                <a:effectLst/>
                <a:latin typeface="Courier New" panose="02070309020205020404" pitchFamily="49" charset="0"/>
              </a:rPr>
              <a:t>(</a:t>
            </a:r>
            <a:r>
              <a:rPr lang="en-IN" sz="1800" b="0" dirty="0" err="1">
                <a:solidFill>
                  <a:srgbClr val="000000"/>
                </a:solidFill>
                <a:effectLst/>
                <a:latin typeface="Courier New" panose="02070309020205020404" pitchFamily="49" charset="0"/>
              </a:rPr>
              <a:t>figsize</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10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6</a:t>
            </a:r>
            <a:r>
              <a:rPr lang="en-IN" sz="1800" b="0" dirty="0">
                <a:solidFill>
                  <a:srgbClr val="000000"/>
                </a:solidFill>
                <a:effectLst/>
                <a:latin typeface="Courier New" panose="02070309020205020404" pitchFamily="49" charset="0"/>
              </a:rPr>
              <a:t>))</a:t>
            </a:r>
          </a:p>
          <a:p>
            <a:r>
              <a:rPr lang="en-IN" sz="1800" b="0" dirty="0" err="1">
                <a:solidFill>
                  <a:srgbClr val="000000"/>
                </a:solidFill>
                <a:effectLst/>
                <a:latin typeface="Courier New" panose="02070309020205020404" pitchFamily="49" charset="0"/>
              </a:rPr>
              <a:t>sns.heatmap</a:t>
            </a:r>
            <a:r>
              <a:rPr lang="en-IN" sz="1800" b="0" dirty="0">
                <a:solidFill>
                  <a:srgbClr val="000000"/>
                </a:solidFill>
                <a:effectLst/>
                <a:latin typeface="Courier New" panose="02070309020205020404" pitchFamily="49" charset="0"/>
              </a:rPr>
              <a:t>(</a:t>
            </a:r>
            <a:r>
              <a:rPr lang="en-IN" sz="1800" b="0" dirty="0" err="1">
                <a:solidFill>
                  <a:srgbClr val="000000"/>
                </a:solidFill>
                <a:effectLst/>
                <a:latin typeface="Courier New" panose="02070309020205020404" pitchFamily="49" charset="0"/>
              </a:rPr>
              <a:t>data.isnull</a:t>
            </a:r>
            <a:r>
              <a:rPr lang="en-IN" sz="1800" b="0" dirty="0">
                <a:solidFill>
                  <a:srgbClr val="000000"/>
                </a:solidFill>
                <a:effectLst/>
                <a:latin typeface="Courier New" panose="02070309020205020404" pitchFamily="49" charset="0"/>
              </a:rPr>
              <a:t>(),</a:t>
            </a:r>
            <a:r>
              <a:rPr lang="en-IN" sz="1800" b="0" dirty="0" err="1">
                <a:solidFill>
                  <a:srgbClr val="000000"/>
                </a:solidFill>
                <a:effectLst/>
                <a:latin typeface="Courier New" panose="02070309020205020404" pitchFamily="49" charset="0"/>
              </a:rPr>
              <a:t>yticklabels</a:t>
            </a:r>
            <a:r>
              <a:rPr lang="en-IN" sz="1800" b="0" dirty="0">
                <a:solidFill>
                  <a:srgbClr val="000000"/>
                </a:solidFill>
                <a:effectLst/>
                <a:latin typeface="Courier New" panose="02070309020205020404" pitchFamily="49" charset="0"/>
              </a:rPr>
              <a:t>=</a:t>
            </a:r>
            <a:r>
              <a:rPr lang="en-IN" sz="1800" b="0" dirty="0">
                <a:solidFill>
                  <a:srgbClr val="0000FF"/>
                </a:solidFill>
                <a:effectLst/>
                <a:latin typeface="Courier New" panose="02070309020205020404" pitchFamily="49" charset="0"/>
              </a:rPr>
              <a:t>False</a:t>
            </a:r>
            <a:r>
              <a:rPr lang="en-IN" sz="1800" b="0" dirty="0">
                <a:solidFill>
                  <a:srgbClr val="000000"/>
                </a:solidFill>
                <a:effectLst/>
                <a:latin typeface="Courier New" panose="02070309020205020404" pitchFamily="49" charset="0"/>
              </a:rPr>
              <a:t>)</a:t>
            </a:r>
          </a:p>
          <a:p>
            <a:r>
              <a:rPr lang="en-IN" sz="1800" b="0" dirty="0">
                <a:solidFill>
                  <a:srgbClr val="008000"/>
                </a:solidFill>
                <a:effectLst/>
                <a:latin typeface="Courier New" panose="02070309020205020404" pitchFamily="49" charset="0"/>
              </a:rPr>
              <a:t># Replace Null values with median for int and float and mode for object type</a:t>
            </a:r>
            <a:endParaRPr lang="en-IN" sz="1800" b="0" dirty="0">
              <a:solidFill>
                <a:srgbClr val="000000"/>
              </a:solidFill>
              <a:effectLst/>
              <a:latin typeface="Courier New" panose="02070309020205020404" pitchFamily="49" charset="0"/>
            </a:endParaRPr>
          </a:p>
          <a:p>
            <a:r>
              <a:rPr lang="en-IN" sz="1800" b="0" dirty="0">
                <a:solidFill>
                  <a:srgbClr val="000000"/>
                </a:solidFill>
                <a:effectLst/>
                <a:latin typeface="Courier New" panose="02070309020205020404" pitchFamily="49" charset="0"/>
              </a:rPr>
              <a:t>data[</a:t>
            </a:r>
            <a:r>
              <a:rPr lang="en-IN" sz="1800" b="0" dirty="0">
                <a:solidFill>
                  <a:srgbClr val="A31515"/>
                </a:solidFill>
                <a:effectLst/>
                <a:latin typeface="Courier New" panose="02070309020205020404" pitchFamily="49" charset="0"/>
              </a:rPr>
              <a:t>"country"</a:t>
            </a:r>
            <a:r>
              <a:rPr lang="en-IN" sz="1800" b="0" dirty="0">
                <a:solidFill>
                  <a:srgbClr val="000000"/>
                </a:solidFill>
                <a:effectLst/>
                <a:latin typeface="Courier New" panose="02070309020205020404" pitchFamily="49" charset="0"/>
              </a:rPr>
              <a:t>].</a:t>
            </a:r>
            <a:r>
              <a:rPr lang="en-IN" sz="1800" b="0" dirty="0" err="1">
                <a:solidFill>
                  <a:srgbClr val="000000"/>
                </a:solidFill>
                <a:effectLst/>
                <a:latin typeface="Courier New" panose="02070309020205020404" pitchFamily="49" charset="0"/>
              </a:rPr>
              <a:t>fillna</a:t>
            </a:r>
            <a:r>
              <a:rPr lang="en-IN" sz="1800" b="0" dirty="0">
                <a:solidFill>
                  <a:srgbClr val="000000"/>
                </a:solidFill>
                <a:effectLst/>
                <a:latin typeface="Courier New" panose="02070309020205020404" pitchFamily="49" charset="0"/>
              </a:rPr>
              <a:t>(data[</a:t>
            </a:r>
            <a:r>
              <a:rPr lang="en-IN" sz="1800" b="0" dirty="0">
                <a:solidFill>
                  <a:srgbClr val="A31515"/>
                </a:solidFill>
                <a:effectLst/>
                <a:latin typeface="Courier New" panose="02070309020205020404" pitchFamily="49" charset="0"/>
              </a:rPr>
              <a:t>"country"</a:t>
            </a:r>
            <a:r>
              <a:rPr lang="en-IN" sz="1800" b="0" dirty="0">
                <a:solidFill>
                  <a:srgbClr val="000000"/>
                </a:solidFill>
                <a:effectLst/>
                <a:latin typeface="Courier New" panose="02070309020205020404" pitchFamily="49" charset="0"/>
              </a:rPr>
              <a:t>].mode()[</a:t>
            </a:r>
            <a:r>
              <a:rPr lang="en-IN" sz="1800" b="0" dirty="0">
                <a:solidFill>
                  <a:srgbClr val="09885A"/>
                </a:solidFill>
                <a:effectLst/>
                <a:latin typeface="Courier New" panose="02070309020205020404" pitchFamily="49" charset="0"/>
              </a:rPr>
              <a:t>0</a:t>
            </a:r>
            <a:r>
              <a:rPr lang="en-IN" sz="1800" b="0" dirty="0">
                <a:solidFill>
                  <a:srgbClr val="000000"/>
                </a:solidFill>
                <a:effectLst/>
                <a:latin typeface="Courier New" panose="02070309020205020404" pitchFamily="49" charset="0"/>
              </a:rPr>
              <a:t>],</a:t>
            </a:r>
            <a:r>
              <a:rPr lang="en-IN" sz="1800" b="0" dirty="0" err="1">
                <a:solidFill>
                  <a:srgbClr val="000000"/>
                </a:solidFill>
                <a:effectLst/>
                <a:latin typeface="Courier New" panose="02070309020205020404" pitchFamily="49" charset="0"/>
              </a:rPr>
              <a:t>inplace</a:t>
            </a:r>
            <a:r>
              <a:rPr lang="en-IN" sz="1800" b="0" dirty="0">
                <a:solidFill>
                  <a:srgbClr val="000000"/>
                </a:solidFill>
                <a:effectLst/>
                <a:latin typeface="Courier New" panose="02070309020205020404" pitchFamily="49" charset="0"/>
              </a:rPr>
              <a:t>=</a:t>
            </a:r>
            <a:r>
              <a:rPr lang="en-IN" sz="1800" b="0" dirty="0">
                <a:solidFill>
                  <a:srgbClr val="0000FF"/>
                </a:solidFill>
                <a:effectLst/>
                <a:latin typeface="Courier New" panose="02070309020205020404" pitchFamily="49" charset="0"/>
              </a:rPr>
              <a:t>True</a:t>
            </a:r>
            <a:r>
              <a:rPr lang="en-IN" sz="1800" b="0" dirty="0">
                <a:solidFill>
                  <a:srgbClr val="000000"/>
                </a:solidFill>
                <a:effectLst/>
                <a:latin typeface="Courier New" panose="02070309020205020404" pitchFamily="49" charset="0"/>
              </a:rPr>
              <a:t>)</a:t>
            </a:r>
          </a:p>
          <a:p>
            <a:r>
              <a:rPr lang="en-IN" sz="1800" b="0" dirty="0">
                <a:solidFill>
                  <a:srgbClr val="000000"/>
                </a:solidFill>
                <a:effectLst/>
                <a:latin typeface="Courier New" panose="02070309020205020404" pitchFamily="49" charset="0"/>
              </a:rPr>
              <a:t>data[</a:t>
            </a:r>
            <a:r>
              <a:rPr lang="en-IN" sz="1800" b="0" dirty="0">
                <a:solidFill>
                  <a:srgbClr val="A31515"/>
                </a:solidFill>
                <a:effectLst/>
                <a:latin typeface="Courier New" panose="02070309020205020404" pitchFamily="49" charset="0"/>
              </a:rPr>
              <a:t>"agent"</a:t>
            </a:r>
            <a:r>
              <a:rPr lang="en-IN" sz="1800" b="0" dirty="0">
                <a:solidFill>
                  <a:srgbClr val="000000"/>
                </a:solidFill>
                <a:effectLst/>
                <a:latin typeface="Courier New" panose="02070309020205020404" pitchFamily="49" charset="0"/>
              </a:rPr>
              <a:t>].</a:t>
            </a:r>
            <a:r>
              <a:rPr lang="en-IN" sz="1800" b="0" dirty="0" err="1">
                <a:solidFill>
                  <a:srgbClr val="000000"/>
                </a:solidFill>
                <a:effectLst/>
                <a:latin typeface="Courier New" panose="02070309020205020404" pitchFamily="49" charset="0"/>
              </a:rPr>
              <a:t>fillna</a:t>
            </a:r>
            <a:r>
              <a:rPr lang="en-IN" sz="1800" b="0" dirty="0">
                <a:solidFill>
                  <a:srgbClr val="000000"/>
                </a:solidFill>
                <a:effectLst/>
                <a:latin typeface="Courier New" panose="02070309020205020404" pitchFamily="49" charset="0"/>
              </a:rPr>
              <a:t>(data[</a:t>
            </a:r>
            <a:r>
              <a:rPr lang="en-IN" sz="1800" b="0" dirty="0">
                <a:solidFill>
                  <a:srgbClr val="A31515"/>
                </a:solidFill>
                <a:effectLst/>
                <a:latin typeface="Courier New" panose="02070309020205020404" pitchFamily="49" charset="0"/>
              </a:rPr>
              <a:t>"agent"</a:t>
            </a:r>
            <a:r>
              <a:rPr lang="en-IN" sz="1800" b="0" dirty="0">
                <a:solidFill>
                  <a:srgbClr val="000000"/>
                </a:solidFill>
                <a:effectLst/>
                <a:latin typeface="Courier New" panose="02070309020205020404" pitchFamily="49" charset="0"/>
              </a:rPr>
              <a:t>].median(),</a:t>
            </a:r>
            <a:r>
              <a:rPr lang="en-IN" sz="1800" b="0" dirty="0" err="1">
                <a:solidFill>
                  <a:srgbClr val="000000"/>
                </a:solidFill>
                <a:effectLst/>
                <a:latin typeface="Courier New" panose="02070309020205020404" pitchFamily="49" charset="0"/>
              </a:rPr>
              <a:t>inplace</a:t>
            </a:r>
            <a:r>
              <a:rPr lang="en-IN" sz="1800" b="0" dirty="0">
                <a:solidFill>
                  <a:srgbClr val="000000"/>
                </a:solidFill>
                <a:effectLst/>
                <a:latin typeface="Courier New" panose="02070309020205020404" pitchFamily="49" charset="0"/>
              </a:rPr>
              <a:t>=</a:t>
            </a:r>
            <a:r>
              <a:rPr lang="en-IN" sz="1800" b="0" dirty="0">
                <a:solidFill>
                  <a:srgbClr val="0000FF"/>
                </a:solidFill>
                <a:effectLst/>
                <a:latin typeface="Courier New" panose="02070309020205020404" pitchFamily="49" charset="0"/>
              </a:rPr>
              <a:t>True</a:t>
            </a:r>
            <a:r>
              <a:rPr lang="en-IN" sz="1800" b="0" dirty="0">
                <a:solidFill>
                  <a:srgbClr val="000000"/>
                </a:solidFill>
                <a:effectLst/>
                <a:latin typeface="Courier New" panose="02070309020205020404" pitchFamily="49" charset="0"/>
              </a:rPr>
              <a:t>)</a:t>
            </a:r>
          </a:p>
          <a:p>
            <a:r>
              <a:rPr lang="en-IN" sz="1800" b="0" dirty="0">
                <a:solidFill>
                  <a:srgbClr val="000000"/>
                </a:solidFill>
                <a:effectLst/>
                <a:latin typeface="Courier New" panose="02070309020205020404" pitchFamily="49" charset="0"/>
              </a:rPr>
              <a:t>data[</a:t>
            </a:r>
            <a:r>
              <a:rPr lang="en-IN" sz="1800" b="0" dirty="0">
                <a:solidFill>
                  <a:srgbClr val="A31515"/>
                </a:solidFill>
                <a:effectLst/>
                <a:latin typeface="Courier New" panose="02070309020205020404" pitchFamily="49" charset="0"/>
              </a:rPr>
              <a:t>"company"</a:t>
            </a:r>
            <a:r>
              <a:rPr lang="en-IN" sz="1800" b="0" dirty="0">
                <a:solidFill>
                  <a:srgbClr val="000000"/>
                </a:solidFill>
                <a:effectLst/>
                <a:latin typeface="Courier New" panose="02070309020205020404" pitchFamily="49" charset="0"/>
              </a:rPr>
              <a:t>].</a:t>
            </a:r>
            <a:r>
              <a:rPr lang="en-IN" sz="1800" b="0" dirty="0" err="1">
                <a:solidFill>
                  <a:srgbClr val="000000"/>
                </a:solidFill>
                <a:effectLst/>
                <a:latin typeface="Courier New" panose="02070309020205020404" pitchFamily="49" charset="0"/>
              </a:rPr>
              <a:t>fillna</a:t>
            </a:r>
            <a:r>
              <a:rPr lang="en-IN" sz="1800" b="0" dirty="0">
                <a:solidFill>
                  <a:srgbClr val="000000"/>
                </a:solidFill>
                <a:effectLst/>
                <a:latin typeface="Courier New" panose="02070309020205020404" pitchFamily="49" charset="0"/>
              </a:rPr>
              <a:t>(data[</a:t>
            </a:r>
            <a:r>
              <a:rPr lang="en-IN" sz="1800" b="0" dirty="0">
                <a:solidFill>
                  <a:srgbClr val="A31515"/>
                </a:solidFill>
                <a:effectLst/>
                <a:latin typeface="Courier New" panose="02070309020205020404" pitchFamily="49" charset="0"/>
              </a:rPr>
              <a:t>"company"</a:t>
            </a:r>
            <a:r>
              <a:rPr lang="en-IN" sz="1800" b="0" dirty="0">
                <a:solidFill>
                  <a:srgbClr val="000000"/>
                </a:solidFill>
                <a:effectLst/>
                <a:latin typeface="Courier New" panose="02070309020205020404" pitchFamily="49" charset="0"/>
              </a:rPr>
              <a:t>].median(),</a:t>
            </a:r>
            <a:r>
              <a:rPr lang="en-IN" sz="1800" b="0" dirty="0" err="1">
                <a:solidFill>
                  <a:srgbClr val="000000"/>
                </a:solidFill>
                <a:effectLst/>
                <a:latin typeface="Courier New" panose="02070309020205020404" pitchFamily="49" charset="0"/>
              </a:rPr>
              <a:t>inplace</a:t>
            </a:r>
            <a:r>
              <a:rPr lang="en-IN" sz="1800" b="0" dirty="0">
                <a:solidFill>
                  <a:srgbClr val="000000"/>
                </a:solidFill>
                <a:effectLst/>
                <a:latin typeface="Courier New" panose="02070309020205020404" pitchFamily="49" charset="0"/>
              </a:rPr>
              <a:t>=</a:t>
            </a:r>
            <a:r>
              <a:rPr lang="en-IN" sz="1800" b="0" dirty="0">
                <a:solidFill>
                  <a:srgbClr val="0000FF"/>
                </a:solidFill>
                <a:effectLst/>
                <a:latin typeface="Courier New" panose="02070309020205020404" pitchFamily="49" charset="0"/>
              </a:rPr>
              <a:t>True</a:t>
            </a:r>
            <a:r>
              <a:rPr lang="en-IN" sz="1800" b="0" dirty="0">
                <a:solidFill>
                  <a:srgbClr val="000000"/>
                </a:solidFill>
                <a:effectLst/>
                <a:latin typeface="Courier New" panose="02070309020205020404" pitchFamily="49" charset="0"/>
              </a:rPr>
              <a:t>)</a:t>
            </a:r>
          </a:p>
          <a:p>
            <a:r>
              <a:rPr lang="en-IN" sz="1800" b="0" dirty="0">
                <a:solidFill>
                  <a:srgbClr val="000000"/>
                </a:solidFill>
                <a:effectLst/>
                <a:latin typeface="Courier New" panose="02070309020205020404" pitchFamily="49" charset="0"/>
              </a:rPr>
              <a:t>data[</a:t>
            </a:r>
            <a:r>
              <a:rPr lang="en-IN" sz="1800" b="0" dirty="0">
                <a:solidFill>
                  <a:srgbClr val="A31515"/>
                </a:solidFill>
                <a:effectLst/>
                <a:latin typeface="Courier New" panose="02070309020205020404" pitchFamily="49" charset="0"/>
              </a:rPr>
              <a:t>"children"</a:t>
            </a:r>
            <a:r>
              <a:rPr lang="en-IN" sz="1800" b="0" dirty="0">
                <a:solidFill>
                  <a:srgbClr val="000000"/>
                </a:solidFill>
                <a:effectLst/>
                <a:latin typeface="Courier New" panose="02070309020205020404" pitchFamily="49" charset="0"/>
              </a:rPr>
              <a:t>].</a:t>
            </a:r>
            <a:r>
              <a:rPr lang="en-IN" sz="1800" b="0" dirty="0" err="1">
                <a:solidFill>
                  <a:srgbClr val="000000"/>
                </a:solidFill>
                <a:effectLst/>
                <a:latin typeface="Courier New" panose="02070309020205020404" pitchFamily="49" charset="0"/>
              </a:rPr>
              <a:t>fillna</a:t>
            </a:r>
            <a:r>
              <a:rPr lang="en-IN" sz="1800" b="0" dirty="0">
                <a:solidFill>
                  <a:srgbClr val="000000"/>
                </a:solidFill>
                <a:effectLst/>
                <a:latin typeface="Courier New" panose="02070309020205020404" pitchFamily="49" charset="0"/>
              </a:rPr>
              <a:t>(data[</a:t>
            </a:r>
            <a:r>
              <a:rPr lang="en-IN" sz="1800" b="0" dirty="0">
                <a:solidFill>
                  <a:srgbClr val="A31515"/>
                </a:solidFill>
                <a:effectLst/>
                <a:latin typeface="Courier New" panose="02070309020205020404" pitchFamily="49" charset="0"/>
              </a:rPr>
              <a:t>"children"</a:t>
            </a:r>
            <a:r>
              <a:rPr lang="en-IN" sz="1800" b="0" dirty="0">
                <a:solidFill>
                  <a:srgbClr val="000000"/>
                </a:solidFill>
                <a:effectLst/>
                <a:latin typeface="Courier New" panose="02070309020205020404" pitchFamily="49" charset="0"/>
              </a:rPr>
              <a:t>].median(),</a:t>
            </a:r>
            <a:r>
              <a:rPr lang="en-IN" sz="1800" b="0" dirty="0" err="1">
                <a:solidFill>
                  <a:srgbClr val="000000"/>
                </a:solidFill>
                <a:effectLst/>
                <a:latin typeface="Courier New" panose="02070309020205020404" pitchFamily="49" charset="0"/>
              </a:rPr>
              <a:t>inplace</a:t>
            </a:r>
            <a:r>
              <a:rPr lang="en-IN" sz="1800" b="0" dirty="0">
                <a:solidFill>
                  <a:srgbClr val="000000"/>
                </a:solidFill>
                <a:effectLst/>
                <a:latin typeface="Courier New" panose="02070309020205020404" pitchFamily="49" charset="0"/>
              </a:rPr>
              <a:t>=</a:t>
            </a:r>
            <a:r>
              <a:rPr lang="en-IN" sz="1800" b="0" dirty="0">
                <a:solidFill>
                  <a:srgbClr val="0000FF"/>
                </a:solidFill>
                <a:effectLst/>
                <a:latin typeface="Courier New" panose="02070309020205020404" pitchFamily="49" charset="0"/>
              </a:rPr>
              <a:t>True</a:t>
            </a:r>
            <a:r>
              <a:rPr lang="en-IN" sz="1800" b="0" dirty="0">
                <a:solidFill>
                  <a:srgbClr val="000000"/>
                </a:solidFill>
                <a:effectLst/>
                <a:latin typeface="Courier New" panose="02070309020205020404" pitchFamily="49" charset="0"/>
              </a:rPr>
              <a:t>)</a:t>
            </a:r>
          </a:p>
          <a:p>
            <a:br>
              <a:rPr lang="en-IN" sz="1800" b="0" dirty="0">
                <a:solidFill>
                  <a:srgbClr val="000000"/>
                </a:solidFill>
                <a:effectLst/>
                <a:latin typeface="Courier New" panose="02070309020205020404" pitchFamily="49" charset="0"/>
              </a:rPr>
            </a:br>
            <a:r>
              <a:rPr lang="en-IN" sz="1800" b="0" dirty="0">
                <a:solidFill>
                  <a:srgbClr val="008000"/>
                </a:solidFill>
                <a:effectLst/>
                <a:latin typeface="Courier New" panose="02070309020205020404" pitchFamily="49" charset="0"/>
              </a:rPr>
              <a:t>#veryfing the null values</a:t>
            </a:r>
            <a:endParaRPr lang="en-IN" sz="1800" b="0" dirty="0">
              <a:solidFill>
                <a:srgbClr val="000000"/>
              </a:solidFill>
              <a:effectLst/>
              <a:latin typeface="Courier New" panose="02070309020205020404" pitchFamily="49" charset="0"/>
            </a:endParaRPr>
          </a:p>
          <a:p>
            <a:r>
              <a:rPr lang="en-IN" sz="1800" b="0" dirty="0">
                <a:solidFill>
                  <a:srgbClr val="795E26"/>
                </a:solidFill>
                <a:effectLst/>
                <a:latin typeface="Courier New" panose="02070309020205020404" pitchFamily="49" charset="0"/>
              </a:rPr>
              <a:t>print</a:t>
            </a:r>
            <a:r>
              <a:rPr lang="en-IN" sz="1800" b="0" dirty="0">
                <a:solidFill>
                  <a:srgbClr val="000000"/>
                </a:solidFill>
                <a:effectLst/>
                <a:latin typeface="Courier New" panose="02070309020205020404" pitchFamily="49" charset="0"/>
              </a:rPr>
              <a:t>(</a:t>
            </a:r>
            <a:r>
              <a:rPr lang="en-IN" sz="1800" b="0" dirty="0" err="1">
                <a:solidFill>
                  <a:srgbClr val="000000"/>
                </a:solidFill>
                <a:effectLst/>
                <a:latin typeface="Courier New" panose="02070309020205020404" pitchFamily="49" charset="0"/>
              </a:rPr>
              <a:t>data.isnull</a:t>
            </a:r>
            <a:r>
              <a:rPr lang="en-IN" sz="1800" b="0" dirty="0">
                <a:solidFill>
                  <a:srgbClr val="000000"/>
                </a:solidFill>
                <a:effectLst/>
                <a:latin typeface="Courier New" panose="02070309020205020404" pitchFamily="49" charset="0"/>
              </a:rPr>
              <a:t>().</a:t>
            </a:r>
            <a:r>
              <a:rPr lang="en-IN" sz="1800" b="0" dirty="0">
                <a:solidFill>
                  <a:srgbClr val="795E26"/>
                </a:solidFill>
                <a:effectLst/>
                <a:latin typeface="Courier New" panose="02070309020205020404" pitchFamily="49" charset="0"/>
              </a:rPr>
              <a:t>sum</a:t>
            </a:r>
            <a:r>
              <a:rPr lang="en-IN" sz="1800" b="0" dirty="0">
                <a:solidFill>
                  <a:srgbClr val="000000"/>
                </a:solidFill>
                <a:effectLst/>
                <a:latin typeface="Courier New" panose="02070309020205020404" pitchFamily="49" charset="0"/>
              </a:rPr>
              <a:t>())</a:t>
            </a:r>
          </a:p>
          <a:p>
            <a:r>
              <a:rPr lang="en-IN" sz="1800" b="0" dirty="0">
                <a:solidFill>
                  <a:srgbClr val="008000"/>
                </a:solidFill>
                <a:effectLst/>
                <a:latin typeface="Courier New" panose="02070309020205020404" pitchFamily="49" charset="0"/>
              </a:rPr>
              <a:t>#visualizing null values</a:t>
            </a:r>
            <a:endParaRPr lang="en-IN" sz="1800" b="0" dirty="0">
              <a:solidFill>
                <a:srgbClr val="000000"/>
              </a:solidFill>
              <a:effectLst/>
              <a:latin typeface="Courier New" panose="02070309020205020404" pitchFamily="49" charset="0"/>
            </a:endParaRPr>
          </a:p>
          <a:p>
            <a:r>
              <a:rPr lang="en-IN" sz="1800" b="0" dirty="0" err="1">
                <a:solidFill>
                  <a:srgbClr val="000000"/>
                </a:solidFill>
                <a:effectLst/>
                <a:latin typeface="Courier New" panose="02070309020205020404" pitchFamily="49" charset="0"/>
              </a:rPr>
              <a:t>plt.figure</a:t>
            </a:r>
            <a:r>
              <a:rPr lang="en-IN" sz="1800" b="0" dirty="0">
                <a:solidFill>
                  <a:srgbClr val="000000"/>
                </a:solidFill>
                <a:effectLst/>
                <a:latin typeface="Courier New" panose="02070309020205020404" pitchFamily="49" charset="0"/>
              </a:rPr>
              <a:t>(</a:t>
            </a:r>
            <a:r>
              <a:rPr lang="en-IN" sz="1800" b="0" dirty="0" err="1">
                <a:solidFill>
                  <a:srgbClr val="000000"/>
                </a:solidFill>
                <a:effectLst/>
                <a:latin typeface="Courier New" panose="02070309020205020404" pitchFamily="49" charset="0"/>
              </a:rPr>
              <a:t>figsize</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10</a:t>
            </a:r>
            <a:r>
              <a:rPr lang="en-IN" sz="1800" b="0" dirty="0">
                <a:solidFill>
                  <a:srgbClr val="000000"/>
                </a:solidFill>
                <a:effectLst/>
                <a:latin typeface="Courier New" panose="02070309020205020404" pitchFamily="49" charset="0"/>
              </a:rPr>
              <a:t>,</a:t>
            </a:r>
            <a:r>
              <a:rPr lang="en-IN" sz="1800" b="0" dirty="0">
                <a:solidFill>
                  <a:srgbClr val="09885A"/>
                </a:solidFill>
                <a:effectLst/>
                <a:latin typeface="Courier New" panose="02070309020205020404" pitchFamily="49" charset="0"/>
              </a:rPr>
              <a:t>6</a:t>
            </a:r>
            <a:r>
              <a:rPr lang="en-IN" sz="1800" b="0" dirty="0">
                <a:solidFill>
                  <a:srgbClr val="000000"/>
                </a:solidFill>
                <a:effectLst/>
                <a:latin typeface="Courier New" panose="02070309020205020404" pitchFamily="49" charset="0"/>
              </a:rPr>
              <a:t>))</a:t>
            </a:r>
          </a:p>
          <a:p>
            <a:r>
              <a:rPr lang="en-IN" sz="1800" b="0" dirty="0" err="1">
                <a:solidFill>
                  <a:srgbClr val="000000"/>
                </a:solidFill>
                <a:effectLst/>
                <a:latin typeface="Courier New" panose="02070309020205020404" pitchFamily="49" charset="0"/>
              </a:rPr>
              <a:t>sns.heatmap</a:t>
            </a:r>
            <a:r>
              <a:rPr lang="en-IN" sz="1800" b="0" dirty="0">
                <a:solidFill>
                  <a:srgbClr val="000000"/>
                </a:solidFill>
                <a:effectLst/>
                <a:latin typeface="Courier New" panose="02070309020205020404" pitchFamily="49" charset="0"/>
              </a:rPr>
              <a:t>(</a:t>
            </a:r>
            <a:r>
              <a:rPr lang="en-IN" sz="1800" b="0" dirty="0" err="1">
                <a:solidFill>
                  <a:srgbClr val="000000"/>
                </a:solidFill>
                <a:effectLst/>
                <a:latin typeface="Courier New" panose="02070309020205020404" pitchFamily="49" charset="0"/>
              </a:rPr>
              <a:t>data.isnull</a:t>
            </a:r>
            <a:r>
              <a:rPr lang="en-IN" sz="1800" b="0" dirty="0">
                <a:solidFill>
                  <a:srgbClr val="000000"/>
                </a:solidFill>
                <a:effectLst/>
                <a:latin typeface="Courier New" panose="02070309020205020404" pitchFamily="49" charset="0"/>
              </a:rPr>
              <a:t>())</a:t>
            </a:r>
          </a:p>
          <a:p>
            <a:endParaRPr lang="en-IN" sz="1800" b="0" dirty="0">
              <a:solidFill>
                <a:srgbClr val="000000"/>
              </a:solidFill>
              <a:effectLst/>
              <a:latin typeface="Courier New" panose="02070309020205020404" pitchFamily="49" charset="0"/>
            </a:endParaRPr>
          </a:p>
          <a:p>
            <a:endParaRPr lang="en-IN" dirty="0"/>
          </a:p>
        </p:txBody>
      </p:sp>
      <p:sp>
        <p:nvSpPr>
          <p:cNvPr id="4" name="Date Placeholder 3">
            <a:extLst>
              <a:ext uri="{FF2B5EF4-FFF2-40B4-BE49-F238E27FC236}">
                <a16:creationId xmlns:a16="http://schemas.microsoft.com/office/drawing/2014/main" id="{2ADA9649-AA03-60A5-6D92-EE2A1028E792}"/>
              </a:ext>
            </a:extLst>
          </p:cNvPr>
          <p:cNvSpPr>
            <a:spLocks noGrp="1"/>
          </p:cNvSpPr>
          <p:nvPr>
            <p:ph type="dt" sz="half" idx="2"/>
          </p:nvPr>
        </p:nvSpPr>
        <p:spPr/>
        <p:txBody>
          <a:bodyPr/>
          <a:lstStyle/>
          <a:p>
            <a:fld id="{8CE9AC2A-20AD-8C48-B5EB-B5322BDBCDEE}" type="datetime1">
              <a:rPr lang="en-US" smtClean="0"/>
              <a:pPr/>
              <a:t>10/3/2022</a:t>
            </a:fld>
            <a:endParaRPr lang="en-US" dirty="0"/>
          </a:p>
        </p:txBody>
      </p:sp>
      <p:sp>
        <p:nvSpPr>
          <p:cNvPr id="5" name="Footer Placeholder 4">
            <a:extLst>
              <a:ext uri="{FF2B5EF4-FFF2-40B4-BE49-F238E27FC236}">
                <a16:creationId xmlns:a16="http://schemas.microsoft.com/office/drawing/2014/main" id="{7019D80A-7CA0-D222-D147-2CA9278CE1FE}"/>
              </a:ext>
            </a:extLst>
          </p:cNvPr>
          <p:cNvSpPr>
            <a:spLocks noGrp="1"/>
          </p:cNvSpPr>
          <p:nvPr>
            <p:ph type="ftr" sz="quarter" idx="3"/>
          </p:nvPr>
        </p:nvSpPr>
        <p:spPr/>
        <p:txBody>
          <a:bodyPr/>
          <a:lstStyle/>
          <a:p>
            <a:r>
              <a:rPr lang="en-US" dirty="0"/>
              <a:t>119ec0001</a:t>
            </a:r>
          </a:p>
        </p:txBody>
      </p:sp>
      <p:sp>
        <p:nvSpPr>
          <p:cNvPr id="6" name="Slide Number Placeholder 5">
            <a:extLst>
              <a:ext uri="{FF2B5EF4-FFF2-40B4-BE49-F238E27FC236}">
                <a16:creationId xmlns:a16="http://schemas.microsoft.com/office/drawing/2014/main" id="{0731DC9A-4C55-B061-AC9F-B4CE92C3C0B8}"/>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2496919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51F6-38CE-7CDB-C920-21EB9C1E6746}"/>
              </a:ext>
            </a:extLst>
          </p:cNvPr>
          <p:cNvSpPr>
            <a:spLocks noGrp="1"/>
          </p:cNvSpPr>
          <p:nvPr>
            <p:ph type="title"/>
          </p:nvPr>
        </p:nvSpPr>
        <p:spPr/>
        <p:txBody>
          <a:bodyPr/>
          <a:lstStyle/>
          <a:p>
            <a:r>
              <a:rPr lang="en-US" dirty="0"/>
              <a:t>Steps we have done:</a:t>
            </a:r>
            <a:endParaRPr lang="en-IN" dirty="0"/>
          </a:p>
        </p:txBody>
      </p:sp>
      <p:sp>
        <p:nvSpPr>
          <p:cNvPr id="3" name="Content Placeholder 2">
            <a:extLst>
              <a:ext uri="{FF2B5EF4-FFF2-40B4-BE49-F238E27FC236}">
                <a16:creationId xmlns:a16="http://schemas.microsoft.com/office/drawing/2014/main" id="{C437FFE0-4544-A34E-732C-8866065F853D}"/>
              </a:ext>
            </a:extLst>
          </p:cNvPr>
          <p:cNvSpPr>
            <a:spLocks noGrp="1"/>
          </p:cNvSpPr>
          <p:nvPr>
            <p:ph idx="1"/>
          </p:nvPr>
        </p:nvSpPr>
        <p:spPr>
          <a:xfrm>
            <a:off x="1167493" y="2087561"/>
            <a:ext cx="9779182" cy="3714723"/>
          </a:xfrm>
        </p:spPr>
        <p:txBody>
          <a:bodyPr/>
          <a:lstStyle/>
          <a:p>
            <a:pPr marL="0" indent="0" algn="just">
              <a:buNone/>
            </a:pPr>
            <a:r>
              <a:rPr lang="en-US" b="1" dirty="0">
                <a:latin typeface="Times New Roman" panose="02020603050405020304" pitchFamily="18" charset="0"/>
                <a:cs typeface="Times New Roman" panose="02020603050405020304" pitchFamily="18" charset="0"/>
              </a:rPr>
              <a:t>STEP 5: Encoding Categorial Data</a:t>
            </a:r>
          </a:p>
          <a:p>
            <a:pPr marL="0" indent="0" algn="just">
              <a:buNone/>
            </a:pPr>
            <a:endParaRPr lang="en-US"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data pre-processing data, next step is to create dummies for categorial data using </a:t>
            </a:r>
            <a:r>
              <a:rPr lang="en-US" b="1" dirty="0" err="1">
                <a:latin typeface="Times New Roman" panose="02020603050405020304" pitchFamily="18" charset="0"/>
                <a:cs typeface="Times New Roman" panose="02020603050405020304" pitchFamily="18" charset="0"/>
              </a:rPr>
              <a:t>fit.transform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command.</a:t>
            </a:r>
          </a:p>
          <a:p>
            <a:pPr lvl="1" algn="just"/>
            <a:endParaRPr lang="en-US"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step enables the model to perform more accurately by including categorial data.</a:t>
            </a:r>
          </a:p>
          <a:p>
            <a:pPr lvl="1" algn="just"/>
            <a:endParaRPr lang="en-US"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an also use </a:t>
            </a:r>
            <a:r>
              <a:rPr lang="en-US" b="1" dirty="0" err="1">
                <a:latin typeface="Times New Roman" panose="02020603050405020304" pitchFamily="18" charset="0"/>
                <a:cs typeface="Times New Roman" panose="02020603050405020304" pitchFamily="18" charset="0"/>
              </a:rPr>
              <a:t>pd.get_dummies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command for the same purpose.</a:t>
            </a:r>
          </a:p>
          <a:p>
            <a:endParaRPr lang="en-IN" dirty="0"/>
          </a:p>
        </p:txBody>
      </p:sp>
      <p:sp>
        <p:nvSpPr>
          <p:cNvPr id="4" name="Date Placeholder 3">
            <a:extLst>
              <a:ext uri="{FF2B5EF4-FFF2-40B4-BE49-F238E27FC236}">
                <a16:creationId xmlns:a16="http://schemas.microsoft.com/office/drawing/2014/main" id="{0067DE2C-BD88-675F-27E3-1A7DF63E9B36}"/>
              </a:ext>
            </a:extLst>
          </p:cNvPr>
          <p:cNvSpPr>
            <a:spLocks noGrp="1"/>
          </p:cNvSpPr>
          <p:nvPr>
            <p:ph type="dt" sz="half" idx="2"/>
          </p:nvPr>
        </p:nvSpPr>
        <p:spPr/>
        <p:txBody>
          <a:bodyPr/>
          <a:lstStyle/>
          <a:p>
            <a:fld id="{5F02DCD1-2C6B-F948-9F72-3BB0CF3D512E}" type="datetime1">
              <a:rPr lang="en-US" smtClean="0"/>
              <a:pPr/>
              <a:t>10/3/2022</a:t>
            </a:fld>
            <a:endParaRPr lang="en-US" dirty="0"/>
          </a:p>
        </p:txBody>
      </p:sp>
      <p:sp>
        <p:nvSpPr>
          <p:cNvPr id="5" name="Footer Placeholder 4">
            <a:extLst>
              <a:ext uri="{FF2B5EF4-FFF2-40B4-BE49-F238E27FC236}">
                <a16:creationId xmlns:a16="http://schemas.microsoft.com/office/drawing/2014/main" id="{A5E57064-1E93-A4FC-0F1B-0A2E273B2234}"/>
              </a:ext>
            </a:extLst>
          </p:cNvPr>
          <p:cNvSpPr>
            <a:spLocks noGrp="1"/>
          </p:cNvSpPr>
          <p:nvPr>
            <p:ph type="ftr" sz="quarter" idx="3"/>
          </p:nvPr>
        </p:nvSpPr>
        <p:spPr/>
        <p:txBody>
          <a:bodyPr/>
          <a:lstStyle/>
          <a:p>
            <a:r>
              <a:rPr lang="en-US" dirty="0"/>
              <a:t>119ec0001</a:t>
            </a:r>
          </a:p>
        </p:txBody>
      </p:sp>
      <p:sp>
        <p:nvSpPr>
          <p:cNvPr id="6" name="Slide Number Placeholder 5">
            <a:extLst>
              <a:ext uri="{FF2B5EF4-FFF2-40B4-BE49-F238E27FC236}">
                <a16:creationId xmlns:a16="http://schemas.microsoft.com/office/drawing/2014/main" id="{95F84C76-3E07-26AF-B570-457BE9F96634}"/>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462004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4503-21E5-3964-F367-A0804706B0F4}"/>
              </a:ext>
            </a:extLst>
          </p:cNvPr>
          <p:cNvSpPr>
            <a:spLocks noGrp="1"/>
          </p:cNvSpPr>
          <p:nvPr>
            <p:ph type="title"/>
          </p:nvPr>
        </p:nvSpPr>
        <p:spPr>
          <a:xfrm>
            <a:off x="381000" y="381000"/>
            <a:ext cx="8771054" cy="1325563"/>
          </a:xfrm>
        </p:spPr>
        <p:txBody>
          <a:bodyPr/>
          <a:lstStyle/>
          <a:p>
            <a:r>
              <a:rPr lang="en-US" dirty="0"/>
              <a:t>Step 5: Encoding Categorial Data</a:t>
            </a:r>
            <a:endParaRPr lang="en-IN" dirty="0"/>
          </a:p>
        </p:txBody>
      </p:sp>
      <p:sp>
        <p:nvSpPr>
          <p:cNvPr id="15" name="Date Placeholder 14">
            <a:extLst>
              <a:ext uri="{FF2B5EF4-FFF2-40B4-BE49-F238E27FC236}">
                <a16:creationId xmlns:a16="http://schemas.microsoft.com/office/drawing/2014/main" id="{EAA91207-DF9B-F971-B448-858C1BEFBDEF}"/>
              </a:ext>
            </a:extLst>
          </p:cNvPr>
          <p:cNvSpPr>
            <a:spLocks noGrp="1"/>
          </p:cNvSpPr>
          <p:nvPr>
            <p:ph type="dt" sz="half" idx="10"/>
          </p:nvPr>
        </p:nvSpPr>
        <p:spPr/>
        <p:txBody>
          <a:bodyPr/>
          <a:lstStyle/>
          <a:p>
            <a:fld id="{9A85C5CA-AE29-AB4C-8F85-0373C72001D8}" type="datetime1">
              <a:rPr lang="en-US" smtClean="0"/>
              <a:pPr/>
              <a:t>10/3/2022</a:t>
            </a:fld>
            <a:endParaRPr lang="en-US" dirty="0"/>
          </a:p>
        </p:txBody>
      </p:sp>
      <p:sp>
        <p:nvSpPr>
          <p:cNvPr id="16" name="Footer Placeholder 15">
            <a:extLst>
              <a:ext uri="{FF2B5EF4-FFF2-40B4-BE49-F238E27FC236}">
                <a16:creationId xmlns:a16="http://schemas.microsoft.com/office/drawing/2014/main" id="{9ABA3D4A-6BEE-530E-09EF-CBF6D309541D}"/>
              </a:ext>
            </a:extLst>
          </p:cNvPr>
          <p:cNvSpPr>
            <a:spLocks noGrp="1"/>
          </p:cNvSpPr>
          <p:nvPr>
            <p:ph type="ftr" sz="quarter" idx="11"/>
          </p:nvPr>
        </p:nvSpPr>
        <p:spPr/>
        <p:txBody>
          <a:bodyPr/>
          <a:lstStyle/>
          <a:p>
            <a:r>
              <a:rPr lang="en-US" dirty="0"/>
              <a:t>119ec0001</a:t>
            </a:r>
          </a:p>
        </p:txBody>
      </p:sp>
      <p:sp>
        <p:nvSpPr>
          <p:cNvPr id="17" name="Slide Number Placeholder 16">
            <a:extLst>
              <a:ext uri="{FF2B5EF4-FFF2-40B4-BE49-F238E27FC236}">
                <a16:creationId xmlns:a16="http://schemas.microsoft.com/office/drawing/2014/main" id="{F549151B-DA17-6BA9-C4F8-438D1A3221DD}"/>
              </a:ext>
            </a:extLst>
          </p:cNvPr>
          <p:cNvSpPr>
            <a:spLocks noGrp="1"/>
          </p:cNvSpPr>
          <p:nvPr>
            <p:ph type="sldNum" sz="quarter" idx="12"/>
          </p:nvPr>
        </p:nvSpPr>
        <p:spPr/>
        <p:txBody>
          <a:bodyPr/>
          <a:lstStyle/>
          <a:p>
            <a:fld id="{294A09A9-5501-47C1-A89A-A340965A2BE2}" type="slidenum">
              <a:rPr lang="en-US" smtClean="0"/>
              <a:pPr/>
              <a:t>23</a:t>
            </a:fld>
            <a:endParaRPr lang="en-US" dirty="0"/>
          </a:p>
        </p:txBody>
      </p:sp>
      <p:pic>
        <p:nvPicPr>
          <p:cNvPr id="18" name="Picture 17">
            <a:extLst>
              <a:ext uri="{FF2B5EF4-FFF2-40B4-BE49-F238E27FC236}">
                <a16:creationId xmlns:a16="http://schemas.microsoft.com/office/drawing/2014/main" id="{5ADB1BC5-0BC7-56E2-05F7-163387053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1" y="1971058"/>
            <a:ext cx="9683669" cy="3470954"/>
          </a:xfrm>
          <a:prstGeom prst="rect">
            <a:avLst/>
          </a:prstGeom>
        </p:spPr>
      </p:pic>
    </p:spTree>
    <p:extLst>
      <p:ext uri="{BB962C8B-B14F-4D97-AF65-F5344CB8AC3E}">
        <p14:creationId xmlns:p14="http://schemas.microsoft.com/office/powerpoint/2010/main" val="2479770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8369-B0F9-F010-AEBB-562B882C20A3}"/>
              </a:ext>
            </a:extLst>
          </p:cNvPr>
          <p:cNvSpPr>
            <a:spLocks noGrp="1"/>
          </p:cNvSpPr>
          <p:nvPr>
            <p:ph type="title"/>
          </p:nvPr>
        </p:nvSpPr>
        <p:spPr>
          <a:xfrm>
            <a:off x="685353" y="217311"/>
            <a:ext cx="9779183" cy="1325563"/>
          </a:xfrm>
        </p:spPr>
        <p:txBody>
          <a:bodyPr/>
          <a:lstStyle/>
          <a:p>
            <a:r>
              <a:rPr lang="en-US" dirty="0"/>
              <a:t>Steps we have done:</a:t>
            </a:r>
            <a:endParaRPr lang="en-IN" dirty="0"/>
          </a:p>
        </p:txBody>
      </p:sp>
      <p:sp>
        <p:nvSpPr>
          <p:cNvPr id="3" name="Content Placeholder 2">
            <a:extLst>
              <a:ext uri="{FF2B5EF4-FFF2-40B4-BE49-F238E27FC236}">
                <a16:creationId xmlns:a16="http://schemas.microsoft.com/office/drawing/2014/main" id="{9E51404A-A84C-A38F-77CA-AE8126A8F7FA}"/>
              </a:ext>
            </a:extLst>
          </p:cNvPr>
          <p:cNvSpPr>
            <a:spLocks noGrp="1"/>
          </p:cNvSpPr>
          <p:nvPr>
            <p:ph idx="1"/>
          </p:nvPr>
        </p:nvSpPr>
        <p:spPr>
          <a:xfrm>
            <a:off x="1071576" y="1721801"/>
            <a:ext cx="9779182" cy="2617443"/>
          </a:xfrm>
        </p:spPr>
        <p:txBody>
          <a:bodyPr/>
          <a:lstStyle/>
          <a:p>
            <a:pPr marL="0" indent="0" algn="just">
              <a:buNone/>
            </a:pPr>
            <a:r>
              <a:rPr lang="en-US" b="1" dirty="0">
                <a:latin typeface="Times New Roman" panose="02020603050405020304" pitchFamily="18" charset="0"/>
                <a:cs typeface="Times New Roman" panose="02020603050405020304" pitchFamily="18" charset="0"/>
              </a:rPr>
              <a:t>STEP 6: Splitting Data into Input X Variable and Target y variables</a:t>
            </a:r>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Now we have to split the data as per the problem statement. For this problem statement we should split ‘</a:t>
            </a:r>
            <a:r>
              <a:rPr lang="en-IN" b="1" dirty="0" err="1">
                <a:latin typeface="Times New Roman" panose="02020603050405020304" pitchFamily="18" charset="0"/>
                <a:cs typeface="Times New Roman" panose="02020603050405020304" pitchFamily="18" charset="0"/>
              </a:rPr>
              <a:t>is_canceled</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as target variable/dependent </a:t>
            </a:r>
            <a:r>
              <a:rPr lang="en-IN" b="1" dirty="0">
                <a:latin typeface="Times New Roman" panose="02020603050405020304" pitchFamily="18" charset="0"/>
                <a:cs typeface="Times New Roman" panose="02020603050405020304" pitchFamily="18" charset="0"/>
              </a:rPr>
              <a:t>y</a:t>
            </a:r>
            <a:r>
              <a:rPr lang="en-IN" dirty="0">
                <a:latin typeface="Times New Roman" panose="02020603050405020304" pitchFamily="18" charset="0"/>
                <a:cs typeface="Times New Roman" panose="02020603050405020304" pitchFamily="18" charset="0"/>
              </a:rPr>
              <a:t> variable and other independent variables as Input </a:t>
            </a:r>
            <a:r>
              <a:rPr lang="en-IN" b="1"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 variable .</a:t>
            </a:r>
          </a:p>
          <a:p>
            <a:pPr marL="0" indent="0" algn="just">
              <a:buFont typeface="Arial" panose="020B0604020202020204" pitchFamily="34" charset="0"/>
              <a:buNone/>
            </a:pPr>
            <a:r>
              <a:rPr lang="en-US" b="1" dirty="0">
                <a:latin typeface="Times New Roman" panose="02020603050405020304" pitchFamily="18" charset="0"/>
                <a:cs typeface="Times New Roman" panose="02020603050405020304" pitchFamily="18" charset="0"/>
              </a:rPr>
              <a:t> STEP 7: Implementing Model</a:t>
            </a:r>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Finally after completion of all the other processes we have to implement the classifier models and should choose the best fit model by using </a:t>
            </a:r>
            <a:r>
              <a:rPr lang="en-IN" b="1" dirty="0">
                <a:latin typeface="Times New Roman" panose="02020603050405020304" pitchFamily="18" charset="0"/>
                <a:cs typeface="Times New Roman" panose="02020603050405020304" pitchFamily="18" charset="0"/>
              </a:rPr>
              <a:t>score</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accuracy</a:t>
            </a:r>
            <a:r>
              <a:rPr lang="en-IN" dirty="0">
                <a:latin typeface="Times New Roman" panose="02020603050405020304" pitchFamily="18" charset="0"/>
                <a:cs typeface="Times New Roman" panose="02020603050405020304" pitchFamily="18" charset="0"/>
              </a:rPr>
              <a:t> parameter. </a:t>
            </a:r>
          </a:p>
          <a:p>
            <a:endParaRPr lang="en-IN" dirty="0"/>
          </a:p>
        </p:txBody>
      </p:sp>
      <p:sp>
        <p:nvSpPr>
          <p:cNvPr id="4" name="Date Placeholder 3">
            <a:extLst>
              <a:ext uri="{FF2B5EF4-FFF2-40B4-BE49-F238E27FC236}">
                <a16:creationId xmlns:a16="http://schemas.microsoft.com/office/drawing/2014/main" id="{DD569C44-5631-4257-460D-AADD1C418293}"/>
              </a:ext>
            </a:extLst>
          </p:cNvPr>
          <p:cNvSpPr>
            <a:spLocks noGrp="1"/>
          </p:cNvSpPr>
          <p:nvPr>
            <p:ph type="dt" sz="half" idx="2"/>
          </p:nvPr>
        </p:nvSpPr>
        <p:spPr/>
        <p:txBody>
          <a:bodyPr/>
          <a:lstStyle/>
          <a:p>
            <a:fld id="{5F02DCD1-2C6B-F948-9F72-3BB0CF3D512E}" type="datetime1">
              <a:rPr lang="en-US" smtClean="0"/>
              <a:pPr/>
              <a:t>10/3/2022</a:t>
            </a:fld>
            <a:endParaRPr lang="en-US" dirty="0"/>
          </a:p>
        </p:txBody>
      </p:sp>
      <p:sp>
        <p:nvSpPr>
          <p:cNvPr id="5" name="Footer Placeholder 4">
            <a:extLst>
              <a:ext uri="{FF2B5EF4-FFF2-40B4-BE49-F238E27FC236}">
                <a16:creationId xmlns:a16="http://schemas.microsoft.com/office/drawing/2014/main" id="{D38DC7E6-A5CC-7AE7-DF08-66198E70C634}"/>
              </a:ext>
            </a:extLst>
          </p:cNvPr>
          <p:cNvSpPr>
            <a:spLocks noGrp="1"/>
          </p:cNvSpPr>
          <p:nvPr>
            <p:ph type="ftr" sz="quarter" idx="3"/>
          </p:nvPr>
        </p:nvSpPr>
        <p:spPr/>
        <p:txBody>
          <a:bodyPr/>
          <a:lstStyle/>
          <a:p>
            <a:r>
              <a:rPr lang="en-US" dirty="0"/>
              <a:t>119ec0001</a:t>
            </a:r>
          </a:p>
        </p:txBody>
      </p:sp>
      <p:sp>
        <p:nvSpPr>
          <p:cNvPr id="6" name="Slide Number Placeholder 5">
            <a:extLst>
              <a:ext uri="{FF2B5EF4-FFF2-40B4-BE49-F238E27FC236}">
                <a16:creationId xmlns:a16="http://schemas.microsoft.com/office/drawing/2014/main" id="{CA9C1C60-83C8-56B3-E7DD-104BF2D1DDBF}"/>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96116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D2C6-B327-2208-8A2E-3E48486A7E8F}"/>
              </a:ext>
            </a:extLst>
          </p:cNvPr>
          <p:cNvSpPr>
            <a:spLocks noGrp="1"/>
          </p:cNvSpPr>
          <p:nvPr>
            <p:ph type="title"/>
          </p:nvPr>
        </p:nvSpPr>
        <p:spPr/>
        <p:txBody>
          <a:bodyPr/>
          <a:lstStyle/>
          <a:p>
            <a:r>
              <a:rPr lang="en-US" dirty="0"/>
              <a:t>Steps 6 &amp; 7: Splitting and Creating model </a:t>
            </a:r>
            <a:endParaRPr lang="en-IN" dirty="0"/>
          </a:p>
        </p:txBody>
      </p:sp>
      <p:sp>
        <p:nvSpPr>
          <p:cNvPr id="4" name="Date Placeholder 3">
            <a:extLst>
              <a:ext uri="{FF2B5EF4-FFF2-40B4-BE49-F238E27FC236}">
                <a16:creationId xmlns:a16="http://schemas.microsoft.com/office/drawing/2014/main" id="{2717ADA0-F771-B18F-8610-B5FA7B617145}"/>
              </a:ext>
            </a:extLst>
          </p:cNvPr>
          <p:cNvSpPr>
            <a:spLocks noGrp="1"/>
          </p:cNvSpPr>
          <p:nvPr>
            <p:ph type="dt" sz="half" idx="2"/>
          </p:nvPr>
        </p:nvSpPr>
        <p:spPr/>
        <p:txBody>
          <a:bodyPr/>
          <a:lstStyle/>
          <a:p>
            <a:fld id="{8CE9AC2A-20AD-8C48-B5EB-B5322BDBCDEE}" type="datetime1">
              <a:rPr lang="en-US" smtClean="0"/>
              <a:pPr/>
              <a:t>10/3/2022</a:t>
            </a:fld>
            <a:endParaRPr lang="en-US" dirty="0"/>
          </a:p>
        </p:txBody>
      </p:sp>
      <p:sp>
        <p:nvSpPr>
          <p:cNvPr id="5" name="Footer Placeholder 4">
            <a:extLst>
              <a:ext uri="{FF2B5EF4-FFF2-40B4-BE49-F238E27FC236}">
                <a16:creationId xmlns:a16="http://schemas.microsoft.com/office/drawing/2014/main" id="{8BF1D265-EEB2-7026-86C6-BC99E8A4F794}"/>
              </a:ext>
            </a:extLst>
          </p:cNvPr>
          <p:cNvSpPr>
            <a:spLocks noGrp="1"/>
          </p:cNvSpPr>
          <p:nvPr>
            <p:ph type="ftr" sz="quarter" idx="3"/>
          </p:nvPr>
        </p:nvSpPr>
        <p:spPr/>
        <p:txBody>
          <a:bodyPr/>
          <a:lstStyle/>
          <a:p>
            <a:r>
              <a:rPr lang="en-US" dirty="0"/>
              <a:t>119ec0001</a:t>
            </a:r>
          </a:p>
        </p:txBody>
      </p:sp>
      <p:sp>
        <p:nvSpPr>
          <p:cNvPr id="6" name="Slide Number Placeholder 5">
            <a:extLst>
              <a:ext uri="{FF2B5EF4-FFF2-40B4-BE49-F238E27FC236}">
                <a16:creationId xmlns:a16="http://schemas.microsoft.com/office/drawing/2014/main" id="{5DD22E46-629C-1ED8-2D5C-00F2173C95ED}"/>
              </a:ext>
            </a:extLst>
          </p:cNvPr>
          <p:cNvSpPr>
            <a:spLocks noGrp="1"/>
          </p:cNvSpPr>
          <p:nvPr>
            <p:ph type="sldNum" sz="quarter" idx="4"/>
          </p:nvPr>
        </p:nvSpPr>
        <p:spPr/>
        <p:txBody>
          <a:bodyPr/>
          <a:lstStyle/>
          <a:p>
            <a:fld id="{294A09A9-5501-47C1-A89A-A340965A2BE2}" type="slidenum">
              <a:rPr lang="en-US" smtClean="0"/>
              <a:pPr/>
              <a:t>25</a:t>
            </a:fld>
            <a:endParaRPr lang="en-US" dirty="0"/>
          </a:p>
        </p:txBody>
      </p:sp>
      <p:pic>
        <p:nvPicPr>
          <p:cNvPr id="7" name="Content Placeholder 8">
            <a:extLst>
              <a:ext uri="{FF2B5EF4-FFF2-40B4-BE49-F238E27FC236}">
                <a16:creationId xmlns:a16="http://schemas.microsoft.com/office/drawing/2014/main" id="{F9F1F186-A0EC-8B5C-CACE-C680AE2A4D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081" y="1940203"/>
            <a:ext cx="9018362" cy="3762328"/>
          </a:xfrm>
        </p:spPr>
      </p:pic>
    </p:spTree>
    <p:extLst>
      <p:ext uri="{BB962C8B-B14F-4D97-AF65-F5344CB8AC3E}">
        <p14:creationId xmlns:p14="http://schemas.microsoft.com/office/powerpoint/2010/main" val="851902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Choosing Best Model: </a:t>
            </a:r>
            <a:r>
              <a:rPr lang="en-US" dirty="0">
                <a:solidFill>
                  <a:srgbClr val="00B050"/>
                </a:solidFill>
              </a:rPr>
              <a:t>Decision Tree</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393643" y="2395185"/>
            <a:ext cx="4663440" cy="522514"/>
          </a:xfrm>
        </p:spPr>
        <p:txBody>
          <a:bodyPr/>
          <a:lstStyle/>
          <a:p>
            <a:r>
              <a:rPr lang="en-US" sz="3200" dirty="0"/>
              <a:t>Why?</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10/3/2022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119ec0001</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dirty="0"/>
          </a:p>
        </p:txBody>
      </p:sp>
      <p:sp>
        <p:nvSpPr>
          <p:cNvPr id="10" name="TextBox 9">
            <a:extLst>
              <a:ext uri="{FF2B5EF4-FFF2-40B4-BE49-F238E27FC236}">
                <a16:creationId xmlns:a16="http://schemas.microsoft.com/office/drawing/2014/main" id="{150928B9-BDA2-C703-F0BB-3425D7514EBD}"/>
              </a:ext>
            </a:extLst>
          </p:cNvPr>
          <p:cNvSpPr txBox="1"/>
          <p:nvPr/>
        </p:nvSpPr>
        <p:spPr>
          <a:xfrm flipH="1">
            <a:off x="1502267" y="3175403"/>
            <a:ext cx="843223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Here I tried Three of the Machine Learning Algorithms such as Logistic Regression, K-Nearest Neighbors &amp; Decision Tree Algorithms.</a:t>
            </a:r>
          </a:p>
          <a:p>
            <a:pPr marL="285750" indent="-285750">
              <a:buFont typeface="Arial" panose="020B0604020202020204" pitchFamily="34" charset="0"/>
              <a:buChar char="•"/>
            </a:pPr>
            <a:r>
              <a:rPr lang="en-US" dirty="0"/>
              <a:t>But Finally I have chosen Decision tree model because the accuracy rate of this algorithm is 100%  </a:t>
            </a:r>
            <a:endParaRPr lang="en-IN" dirty="0"/>
          </a:p>
        </p:txBody>
      </p:sp>
    </p:spTree>
    <p:extLst>
      <p:ext uri="{BB962C8B-B14F-4D97-AF65-F5344CB8AC3E}">
        <p14:creationId xmlns:p14="http://schemas.microsoft.com/office/powerpoint/2010/main" val="2563119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Confusion Matrices of Classifiers:</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Logistic Regression</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0" y="2887327"/>
            <a:ext cx="3218688" cy="2828613"/>
          </a:xfrm>
        </p:spPr>
        <p:txBody>
          <a:bodyPr vert="horz" lIns="91440" tIns="45720" rIns="91440" bIns="45720" rtlCol="0" anchor="t">
            <a:noAutofit/>
          </a:bodyPr>
          <a:lstStyle/>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K-Nearest Neighbors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5112765" y="3009211"/>
            <a:ext cx="3173279" cy="2828613"/>
          </a:xfrm>
        </p:spPr>
        <p:txBody>
          <a:bodyPr vert="horz" lIns="91440" tIns="45720" rIns="91440" bIns="45720" rtlCol="0" anchor="t">
            <a:normAutofit/>
          </a:bodyPr>
          <a:lstStyle/>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Decision Tree</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10/3/2022</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119ec0001</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27</a:t>
            </a:fld>
            <a:endParaRPr lang="en-US" dirty="0"/>
          </a:p>
        </p:txBody>
      </p:sp>
      <p:pic>
        <p:nvPicPr>
          <p:cNvPr id="3074" name="Picture 2">
            <a:extLst>
              <a:ext uri="{FF2B5EF4-FFF2-40B4-BE49-F238E27FC236}">
                <a16:creationId xmlns:a16="http://schemas.microsoft.com/office/drawing/2014/main" id="{0E46A527-938F-78B0-676F-0FE2828A5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33" y="2468855"/>
            <a:ext cx="3952875" cy="2886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CF0B9FD-75CF-6BC6-43DF-477A94AB4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989" y="2468854"/>
            <a:ext cx="3952875" cy="2886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B97EF4D-9720-0797-B24E-68CF19626DE5}"/>
              </a:ext>
            </a:extLst>
          </p:cNvPr>
          <p:cNvPicPr>
            <a:picLocks noGrp="1" noChangeAspect="1" noChangeArrowheads="1"/>
          </p:cNvPicPr>
          <p:nvPr>
            <p:ph idx="13"/>
          </p:nvPr>
        </p:nvPicPr>
        <p:blipFill>
          <a:blip r:embed="rId4">
            <a:extLst>
              <a:ext uri="{28A0092B-C50C-407E-A947-70E740481C1C}">
                <a14:useLocalDpi xmlns:a14="http://schemas.microsoft.com/office/drawing/2010/main" val="0"/>
              </a:ext>
            </a:extLst>
          </a:blip>
          <a:srcRect/>
          <a:stretch>
            <a:fillRect/>
          </a:stretch>
        </p:blipFill>
        <p:spPr bwMode="auto">
          <a:xfrm>
            <a:off x="8199949" y="2526319"/>
            <a:ext cx="3173412" cy="282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508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endParaRPr lang="en-US" dirty="0"/>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10/3/2022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119ec0001</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28</a:t>
            </a:fld>
            <a:endParaRPr lang="en-US" dirty="0"/>
          </a:p>
        </p:txBody>
      </p:sp>
      <p:sp>
        <p:nvSpPr>
          <p:cNvPr id="8" name="TextBox 7">
            <a:extLst>
              <a:ext uri="{FF2B5EF4-FFF2-40B4-BE49-F238E27FC236}">
                <a16:creationId xmlns:a16="http://schemas.microsoft.com/office/drawing/2014/main" id="{AC04A679-091C-F204-99A3-D8088FAFF2F6}"/>
              </a:ext>
            </a:extLst>
          </p:cNvPr>
          <p:cNvSpPr txBox="1"/>
          <p:nvPr/>
        </p:nvSpPr>
        <p:spPr>
          <a:xfrm>
            <a:off x="1167492" y="2258715"/>
            <a:ext cx="8604037" cy="498598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In this project we used three Machine learning classification algorithms to know the cancellation status of hotel rooms by using given data set.</a:t>
            </a:r>
          </a:p>
          <a:p>
            <a:pPr marL="285750" indent="-285750">
              <a:buFont typeface="Arial" panose="020B0604020202020204" pitchFamily="34" charset="0"/>
              <a:buChar char="•"/>
            </a:pPr>
            <a:r>
              <a:rPr lang="en-US" dirty="0">
                <a:solidFill>
                  <a:schemeClr val="bg1"/>
                </a:solidFill>
              </a:rPr>
              <a:t>After the visualization of features in the data set by using training data and testing data we come to know among the three algorithms the accuracy rate &amp; precision is different they are – </a:t>
            </a:r>
          </a:p>
          <a:p>
            <a:pPr marL="342900" indent="-342900">
              <a:buFont typeface="+mj-lt"/>
              <a:buAutoNum type="arabicPeriod"/>
            </a:pPr>
            <a:r>
              <a:rPr lang="en-US" dirty="0">
                <a:solidFill>
                  <a:schemeClr val="bg1"/>
                </a:solidFill>
              </a:rPr>
              <a:t>Logistic regression: </a:t>
            </a:r>
          </a:p>
          <a:p>
            <a:r>
              <a:rPr lang="en-US" dirty="0">
                <a:solidFill>
                  <a:schemeClr val="bg1"/>
                </a:solidFill>
              </a:rPr>
              <a:t>       </a:t>
            </a:r>
            <a:r>
              <a:rPr lang="en-US" dirty="0">
                <a:solidFill>
                  <a:schemeClr val="bg1"/>
                </a:solidFill>
                <a:latin typeface="Arial" panose="020B0604020202020204" pitchFamily="34" charset="0"/>
                <a:cs typeface="Arial" panose="020B0604020202020204" pitchFamily="34" charset="0"/>
              </a:rPr>
              <a:t>Training Data: </a:t>
            </a:r>
            <a:r>
              <a:rPr lang="en-IN" b="0" i="0" dirty="0">
                <a:solidFill>
                  <a:schemeClr val="bg1"/>
                </a:solidFill>
                <a:effectLst/>
                <a:latin typeface="Arial" panose="020B0604020202020204" pitchFamily="34" charset="0"/>
                <a:cs typeface="Arial" panose="020B0604020202020204" pitchFamily="34" charset="0"/>
              </a:rPr>
              <a:t>0.9899823546492149 </a:t>
            </a:r>
          </a:p>
          <a:p>
            <a:r>
              <a:rPr lang="en-IN" dirty="0">
                <a:solidFill>
                  <a:schemeClr val="bg1"/>
                </a:solidFill>
                <a:latin typeface="Arial" panose="020B0604020202020204" pitchFamily="34" charset="0"/>
                <a:cs typeface="Arial" panose="020B0604020202020204" pitchFamily="34" charset="0"/>
              </a:rPr>
              <a:t>       Testing data:</a:t>
            </a:r>
            <a:r>
              <a:rPr lang="en-IN" b="0" i="0" dirty="0">
                <a:solidFill>
                  <a:schemeClr val="bg1"/>
                </a:solidFill>
                <a:effectLst/>
                <a:latin typeface="Arial" panose="020B0604020202020204" pitchFamily="34" charset="0"/>
                <a:cs typeface="Arial" panose="020B0604020202020204" pitchFamily="34" charset="0"/>
              </a:rPr>
              <a:t>0.9890444920932726</a:t>
            </a:r>
          </a:p>
          <a:p>
            <a:pPr marL="342900" indent="-342900">
              <a:buAutoNum type="arabicPeriod" startAt="2"/>
            </a:pPr>
            <a:r>
              <a:rPr lang="en-US" sz="1700" dirty="0">
                <a:solidFill>
                  <a:schemeClr val="bg1"/>
                </a:solidFill>
                <a:latin typeface="Arial" panose="020B0604020202020204" pitchFamily="34" charset="0"/>
                <a:cs typeface="Arial" panose="020B0604020202020204" pitchFamily="34" charset="0"/>
              </a:rPr>
              <a:t>KNN:</a:t>
            </a:r>
          </a:p>
          <a:p>
            <a:r>
              <a:rPr lang="en-US" sz="1700" dirty="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rPr>
              <a:t>Training Data:</a:t>
            </a:r>
            <a:r>
              <a:rPr lang="en-IN" b="0" i="0" dirty="0">
                <a:solidFill>
                  <a:schemeClr val="bg1"/>
                </a:solidFill>
                <a:effectLst/>
                <a:latin typeface="Arial" panose="020B0604020202020204" pitchFamily="34" charset="0"/>
                <a:cs typeface="Arial" panose="020B0604020202020204" pitchFamily="34" charset="0"/>
              </a:rPr>
              <a:t>0.9209979674342766</a:t>
            </a:r>
          </a:p>
          <a:p>
            <a:r>
              <a:rPr lang="en-IN" sz="1600" dirty="0">
                <a:solidFill>
                  <a:schemeClr val="bg1"/>
                </a:solidFill>
                <a:latin typeface="Arial" panose="020B0604020202020204" pitchFamily="34" charset="0"/>
                <a:cs typeface="Arial" panose="020B0604020202020204" pitchFamily="34" charset="0"/>
              </a:rPr>
              <a:t>        Testing data:</a:t>
            </a:r>
            <a:r>
              <a:rPr lang="en-IN" b="0" i="0" dirty="0">
                <a:solidFill>
                  <a:schemeClr val="bg1"/>
                </a:solidFill>
                <a:effectLst/>
                <a:latin typeface="Arial" panose="020B0604020202020204" pitchFamily="34" charset="0"/>
                <a:cs typeface="Arial" panose="020B0604020202020204" pitchFamily="34" charset="0"/>
              </a:rPr>
              <a:t>0.881935138032699</a:t>
            </a:r>
            <a:endParaRPr lang="en-US" dirty="0">
              <a:solidFill>
                <a:schemeClr val="bg1"/>
              </a:solidFill>
              <a:latin typeface="Arial" panose="020B0604020202020204" pitchFamily="34" charset="0"/>
              <a:cs typeface="Arial" panose="020B0604020202020204" pitchFamily="34" charset="0"/>
            </a:endParaRPr>
          </a:p>
          <a:p>
            <a:pPr marL="342900" indent="-342900">
              <a:buAutoNum type="arabicPeriod" startAt="2"/>
            </a:pPr>
            <a:r>
              <a:rPr lang="en-US" sz="1700" dirty="0">
                <a:solidFill>
                  <a:schemeClr val="bg1"/>
                </a:solidFill>
                <a:latin typeface="Arial" panose="020B0604020202020204" pitchFamily="34" charset="0"/>
                <a:cs typeface="Arial" panose="020B0604020202020204" pitchFamily="34" charset="0"/>
              </a:rPr>
              <a:t>  Decision Tree:</a:t>
            </a:r>
          </a:p>
          <a:p>
            <a:r>
              <a:rPr lang="en-US" sz="1700" dirty="0">
                <a:solidFill>
                  <a:schemeClr val="bg1"/>
                </a:solidFill>
                <a:latin typeface="Arial" panose="020B0604020202020204" pitchFamily="34" charset="0"/>
                <a:cs typeface="Arial" panose="020B0604020202020204" pitchFamily="34" charset="0"/>
              </a:rPr>
              <a:t>        Training Data: 1.0</a:t>
            </a:r>
          </a:p>
          <a:p>
            <a:r>
              <a:rPr lang="en-US" sz="1700" dirty="0">
                <a:solidFill>
                  <a:schemeClr val="bg1"/>
                </a:solidFill>
                <a:latin typeface="Arial" panose="020B0604020202020204" pitchFamily="34" charset="0"/>
                <a:cs typeface="Arial" panose="020B0604020202020204" pitchFamily="34" charset="0"/>
              </a:rPr>
              <a:t>        Testing Data: 1.0</a:t>
            </a:r>
          </a:p>
          <a:p>
            <a:pPr marL="285750" indent="-285750">
              <a:buFont typeface="Arial" panose="020B0604020202020204" pitchFamily="34" charset="0"/>
              <a:buChar char="•"/>
            </a:pPr>
            <a:r>
              <a:rPr lang="en-US" sz="1700" dirty="0">
                <a:solidFill>
                  <a:schemeClr val="bg1"/>
                </a:solidFill>
                <a:latin typeface="Arial" panose="020B0604020202020204" pitchFamily="34" charset="0"/>
                <a:cs typeface="Arial" panose="020B0604020202020204" pitchFamily="34" charset="0"/>
              </a:rPr>
              <a:t>So, we come to know that Decision Tree model classifier is working more accurate in booking of services from Hotel.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45070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BH. Kushwanth</a:t>
            </a:r>
          </a:p>
          <a:p>
            <a:r>
              <a:rPr lang="en-US" dirty="0"/>
              <a:t>119EC0001</a:t>
            </a:r>
          </a:p>
          <a:p>
            <a:endParaRPr lang="en-US" dirty="0"/>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20000"/>
          </a:bodyPr>
          <a:lstStyle/>
          <a:p>
            <a:r>
              <a:rPr lang="en-US" b="1" u="sng" dirty="0">
                <a:latin typeface="Arial" panose="020B0604020202020204" pitchFamily="34" charset="0"/>
                <a:cs typeface="Arial" panose="020B0604020202020204" pitchFamily="34" charset="0"/>
              </a:rPr>
              <a:t>Hotel Booking </a:t>
            </a:r>
            <a:r>
              <a:rPr lang="en-IN" b="1" u="sng" dirty="0">
                <a:latin typeface="Arial" panose="020B0604020202020204" pitchFamily="34" charset="0"/>
                <a:cs typeface="Arial" panose="020B0604020202020204" pitchFamily="34" charset="0"/>
              </a:rPr>
              <a:t>Cancelation p</a:t>
            </a:r>
            <a:r>
              <a:rPr lang="en-IN" b="1" i="0" u="sng" dirty="0">
                <a:effectLst/>
                <a:latin typeface="Arial" panose="020B0604020202020204" pitchFamily="34" charset="0"/>
                <a:cs typeface="Arial" panose="020B0604020202020204" pitchFamily="34" charset="0"/>
              </a:rPr>
              <a:t>rediction Problem</a:t>
            </a:r>
          </a:p>
          <a:p>
            <a:pPr algn="just"/>
            <a:r>
              <a:rPr lang="en-US" b="0" i="0" dirty="0">
                <a:effectLst/>
                <a:latin typeface="Roboto" panose="02000000000000000000" pitchFamily="2" charset="0"/>
              </a:rPr>
              <a:t>Type: Binary Classification Hotel booking cancelation prediction is classic problem to learn and apply lots of data analysis techniques to create best Classification model.</a:t>
            </a:r>
          </a:p>
          <a:p>
            <a:pPr algn="just"/>
            <a:r>
              <a:rPr lang="en-US" b="0" i="0" dirty="0">
                <a:effectLst/>
                <a:latin typeface="Roboto" panose="02000000000000000000" pitchFamily="2" charset="0"/>
              </a:rPr>
              <a:t>Given with the dataset consisting of details of applicants for hotel booking and status whether the booking application is approved or not. Basis on the a binary classification model is to be created with maximum accuracy.</a:t>
            </a:r>
          </a:p>
          <a:p>
            <a:endParaRPr lang="en-IN" b="0" i="0" dirty="0">
              <a:effectLst/>
              <a:latin typeface="Arial" panose="020B0604020202020204"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10/3/2022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119ec0001</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Given Data:</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lnSpcReduction="10000"/>
          </a:bodyPr>
          <a:lstStyle/>
          <a:p>
            <a:r>
              <a:rPr lang="en-US" dirty="0"/>
              <a:t>Number of hotels booking Cancelled (Data Set) and Data types.</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F6C3-C9A9-9CEE-B3F9-995A063227B9}"/>
              </a:ext>
            </a:extLst>
          </p:cNvPr>
          <p:cNvSpPr>
            <a:spLocks noGrp="1"/>
          </p:cNvSpPr>
          <p:nvPr>
            <p:ph type="title"/>
          </p:nvPr>
        </p:nvSpPr>
        <p:spPr/>
        <p:txBody>
          <a:bodyPr/>
          <a:lstStyle/>
          <a:p>
            <a:r>
              <a:rPr lang="en-US" dirty="0"/>
              <a:t>Data Set Details:</a:t>
            </a:r>
            <a:endParaRPr lang="en-IN" dirty="0"/>
          </a:p>
        </p:txBody>
      </p:sp>
      <p:sp>
        <p:nvSpPr>
          <p:cNvPr id="3" name="Content Placeholder 2">
            <a:extLst>
              <a:ext uri="{FF2B5EF4-FFF2-40B4-BE49-F238E27FC236}">
                <a16:creationId xmlns:a16="http://schemas.microsoft.com/office/drawing/2014/main" id="{E83E173C-70C3-0F6B-93AE-62B0B5202B1B}"/>
              </a:ext>
            </a:extLst>
          </p:cNvPr>
          <p:cNvSpPr>
            <a:spLocks noGrp="1"/>
          </p:cNvSpPr>
          <p:nvPr>
            <p:ph idx="1"/>
          </p:nvPr>
        </p:nvSpPr>
        <p:spPr/>
        <p:txBody>
          <a:bodyPr/>
          <a:lstStyle/>
          <a:p>
            <a:pPr marL="0" indent="0">
              <a:buNone/>
            </a:pPr>
            <a:r>
              <a:rPr lang="en-US" sz="1800" dirty="0">
                <a:latin typeface="Times New Roman" panose="02020603050405020304" pitchFamily="18" charset="0"/>
                <a:cs typeface="Times New Roman" panose="02020603050405020304" pitchFamily="18" charset="0"/>
              </a:rPr>
              <a:t>Dataset that we use in this problem is “</a:t>
            </a:r>
            <a:r>
              <a:rPr lang="en-US" sz="1800" dirty="0" err="1">
                <a:latin typeface="Times New Roman" panose="02020603050405020304" pitchFamily="18" charset="0"/>
                <a:cs typeface="Times New Roman" panose="02020603050405020304" pitchFamily="18" charset="0"/>
              </a:rPr>
              <a:t>hotel_bookings</a:t>
            </a:r>
            <a:r>
              <a:rPr lang="en-US" sz="1800" dirty="0">
                <a:latin typeface="Times New Roman" panose="02020603050405020304" pitchFamily="18" charset="0"/>
                <a:cs typeface="Times New Roman" panose="02020603050405020304" pitchFamily="18" charset="0"/>
              </a:rPr>
              <a:t>”. In this dataset there are vast number of observations and features/variables. Size of the dataset is 1,19,390*32. These are of different datatypes. Variables are classified as follows.</a:t>
            </a:r>
          </a:p>
          <a:p>
            <a:pPr marL="0" indent="0">
              <a:buNone/>
            </a:pPr>
            <a:endParaRPr lang="en-US" sz="18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object</a:t>
            </a:r>
            <a:r>
              <a:rPr lang="en-US" sz="1800" dirty="0">
                <a:latin typeface="Times New Roman" panose="02020603050405020304" pitchFamily="18" charset="0"/>
                <a:cs typeface="Times New Roman" panose="02020603050405020304" pitchFamily="18" charset="0"/>
              </a:rPr>
              <a:t> – hotel, </a:t>
            </a:r>
            <a:r>
              <a:rPr lang="en-US" sz="1800" dirty="0" err="1">
                <a:latin typeface="Times New Roman" panose="02020603050405020304" pitchFamily="18" charset="0"/>
                <a:cs typeface="Times New Roman" panose="02020603050405020304" pitchFamily="18" charset="0"/>
              </a:rPr>
              <a:t>arrival_date_month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meal,country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market_segment,distribution_channel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reserved_room_type,assigned_room_type</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deposit_type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customer_type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reservation_status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reservation_status_date</a:t>
            </a:r>
            <a:r>
              <a:rPr lang="en-US" sz="1800"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float – </a:t>
            </a:r>
            <a:r>
              <a:rPr lang="en-US" sz="1800" dirty="0" err="1">
                <a:latin typeface="Times New Roman" panose="02020603050405020304" pitchFamily="18" charset="0"/>
                <a:cs typeface="Times New Roman" panose="02020603050405020304" pitchFamily="18" charset="0"/>
              </a:rPr>
              <a:t>adr</a:t>
            </a:r>
            <a:r>
              <a:rPr lang="en-US" sz="1800" dirty="0">
                <a:latin typeface="Times New Roman" panose="02020603050405020304" pitchFamily="18" charset="0"/>
                <a:cs typeface="Times New Roman" panose="02020603050405020304" pitchFamily="18" charset="0"/>
              </a:rPr>
              <a:t>, agent, company, </a:t>
            </a:r>
            <a:r>
              <a:rPr lang="en-US" sz="1800" dirty="0" err="1">
                <a:latin typeface="Times New Roman" panose="02020603050405020304" pitchFamily="18" charset="0"/>
                <a:cs typeface="Times New Roman" panose="02020603050405020304" pitchFamily="18" charset="0"/>
              </a:rPr>
              <a:t>chidren</a:t>
            </a:r>
            <a:endParaRPr lang="en-US" sz="1800"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is_canceled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lead_time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arrival_date_year</a:t>
            </a:r>
            <a:r>
              <a:rPr lang="en-US" sz="1800" dirty="0">
                <a:latin typeface="Times New Roman" panose="02020603050405020304" pitchFamily="18" charset="0"/>
                <a:cs typeface="Times New Roman" panose="02020603050405020304" pitchFamily="18" charset="0"/>
              </a:rPr>
              <a:t>, babies, </a:t>
            </a:r>
            <a:r>
              <a:rPr lang="en-US" sz="1800" dirty="0" err="1">
                <a:latin typeface="Times New Roman" panose="02020603050405020304" pitchFamily="18" charset="0"/>
                <a:cs typeface="Times New Roman" panose="02020603050405020304" pitchFamily="18" charset="0"/>
              </a:rPr>
              <a:t>is_repeated_guest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previous_cancellations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previous_bookings_not_canceled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booking_changes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days_in_waiting_list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required_car_parking_spaces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total_of_special_requests</a:t>
            </a:r>
            <a:r>
              <a:rPr lang="en-US" sz="1800" dirty="0">
                <a:latin typeface="Times New Roman" panose="02020603050405020304" pitchFamily="18" charset="0"/>
                <a:cs typeface="Times New Roman" panose="02020603050405020304" pitchFamily="18" charset="0"/>
              </a:rPr>
              <a:t>. </a:t>
            </a:r>
          </a:p>
          <a:p>
            <a:endParaRPr lang="en-IN" dirty="0"/>
          </a:p>
        </p:txBody>
      </p:sp>
      <p:sp>
        <p:nvSpPr>
          <p:cNvPr id="4" name="Date Placeholder 3">
            <a:extLst>
              <a:ext uri="{FF2B5EF4-FFF2-40B4-BE49-F238E27FC236}">
                <a16:creationId xmlns:a16="http://schemas.microsoft.com/office/drawing/2014/main" id="{6A19172E-AA0D-D0B4-BBA3-9B456053FE1D}"/>
              </a:ext>
            </a:extLst>
          </p:cNvPr>
          <p:cNvSpPr>
            <a:spLocks noGrp="1"/>
          </p:cNvSpPr>
          <p:nvPr>
            <p:ph type="dt" sz="half" idx="2"/>
          </p:nvPr>
        </p:nvSpPr>
        <p:spPr/>
        <p:txBody>
          <a:bodyPr/>
          <a:lstStyle/>
          <a:p>
            <a:fld id="{DD9C8446-696E-6942-B6C8-CC9CAD0B34E0}" type="datetime1">
              <a:rPr lang="en-US" smtClean="0"/>
              <a:pPr/>
              <a:t>10/3/2022</a:t>
            </a:fld>
            <a:endParaRPr lang="en-US" dirty="0"/>
          </a:p>
        </p:txBody>
      </p:sp>
      <p:sp>
        <p:nvSpPr>
          <p:cNvPr id="5" name="Footer Placeholder 4">
            <a:extLst>
              <a:ext uri="{FF2B5EF4-FFF2-40B4-BE49-F238E27FC236}">
                <a16:creationId xmlns:a16="http://schemas.microsoft.com/office/drawing/2014/main" id="{4685EB0A-DE4A-D4FB-D8C0-FA4286BD1025}"/>
              </a:ext>
            </a:extLst>
          </p:cNvPr>
          <p:cNvSpPr>
            <a:spLocks noGrp="1"/>
          </p:cNvSpPr>
          <p:nvPr>
            <p:ph type="ftr" sz="quarter" idx="3"/>
          </p:nvPr>
        </p:nvSpPr>
        <p:spPr/>
        <p:txBody>
          <a:bodyPr/>
          <a:lstStyle/>
          <a:p>
            <a:r>
              <a:rPr lang="en-US" dirty="0"/>
              <a:t>119ec0001</a:t>
            </a:r>
          </a:p>
        </p:txBody>
      </p:sp>
      <p:sp>
        <p:nvSpPr>
          <p:cNvPr id="6" name="Slide Number Placeholder 5">
            <a:extLst>
              <a:ext uri="{FF2B5EF4-FFF2-40B4-BE49-F238E27FC236}">
                <a16:creationId xmlns:a16="http://schemas.microsoft.com/office/drawing/2014/main" id="{42F093D2-9656-3C7C-DB19-7FACF21E593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734703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Data set Table: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10/3/2022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119ec0001</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14" name="Content Placeholder 13">
            <a:extLst>
              <a:ext uri="{FF2B5EF4-FFF2-40B4-BE49-F238E27FC236}">
                <a16:creationId xmlns:a16="http://schemas.microsoft.com/office/drawing/2014/main" id="{8563CA63-7B9E-6CB7-5A2D-2800957BDAC3}"/>
              </a:ext>
            </a:extLst>
          </p:cNvPr>
          <p:cNvPicPr>
            <a:picLocks noGrp="1" noChangeAspect="1"/>
          </p:cNvPicPr>
          <p:nvPr>
            <p:ph idx="1"/>
          </p:nvPr>
        </p:nvPicPr>
        <p:blipFill rotWithShape="1">
          <a:blip r:embed="rId2"/>
          <a:srcRect b="33590"/>
          <a:stretch/>
        </p:blipFill>
        <p:spPr>
          <a:xfrm>
            <a:off x="0" y="1864043"/>
            <a:ext cx="6127608" cy="3197782"/>
          </a:xfrm>
        </p:spPr>
      </p:pic>
      <p:pic>
        <p:nvPicPr>
          <p:cNvPr id="16" name="Picture 15">
            <a:extLst>
              <a:ext uri="{FF2B5EF4-FFF2-40B4-BE49-F238E27FC236}">
                <a16:creationId xmlns:a16="http://schemas.microsoft.com/office/drawing/2014/main" id="{E46EC0EA-177C-E822-FD1F-62D1EABB718D}"/>
              </a:ext>
            </a:extLst>
          </p:cNvPr>
          <p:cNvPicPr>
            <a:picLocks noChangeAspect="1"/>
          </p:cNvPicPr>
          <p:nvPr/>
        </p:nvPicPr>
        <p:blipFill rotWithShape="1">
          <a:blip r:embed="rId3"/>
          <a:srcRect l="-86560" t="-28166" r="-19655" b="48491"/>
          <a:stretch/>
        </p:blipFill>
        <p:spPr>
          <a:xfrm>
            <a:off x="1464168" y="453508"/>
            <a:ext cx="11245992" cy="3957320"/>
          </a:xfrm>
          <a:prstGeom prst="rect">
            <a:avLst/>
          </a:prstGeom>
        </p:spPr>
      </p:pic>
      <p:sp>
        <p:nvSpPr>
          <p:cNvPr id="17" name="TextBox 16">
            <a:extLst>
              <a:ext uri="{FF2B5EF4-FFF2-40B4-BE49-F238E27FC236}">
                <a16:creationId xmlns:a16="http://schemas.microsoft.com/office/drawing/2014/main" id="{885B2107-F27A-D828-F49F-59560D97759E}"/>
              </a:ext>
            </a:extLst>
          </p:cNvPr>
          <p:cNvSpPr txBox="1"/>
          <p:nvPr/>
        </p:nvSpPr>
        <p:spPr>
          <a:xfrm flipH="1">
            <a:off x="1928421" y="5481162"/>
            <a:ext cx="8851338" cy="923330"/>
          </a:xfrm>
          <a:prstGeom prst="rect">
            <a:avLst/>
          </a:prstGeom>
          <a:noFill/>
        </p:spPr>
        <p:txBody>
          <a:bodyPr wrap="square" rtlCol="0">
            <a:spAutoFit/>
          </a:bodyPr>
          <a:lstStyle/>
          <a:p>
            <a:r>
              <a:rPr lang="en-US" dirty="0"/>
              <a:t>Link : </a:t>
            </a:r>
            <a:r>
              <a:rPr lang="en-IN" b="0" dirty="0">
                <a:solidFill>
                  <a:srgbClr val="A31515"/>
                </a:solidFill>
                <a:effectLst/>
                <a:latin typeface="Courier New" panose="02070309020205020404" pitchFamily="49" charset="0"/>
              </a:rPr>
              <a:t>"https://raw.githubusercontent.com/</a:t>
            </a:r>
            <a:r>
              <a:rPr lang="en-IN" b="0" dirty="0" err="1">
                <a:solidFill>
                  <a:srgbClr val="A31515"/>
                </a:solidFill>
                <a:effectLst/>
                <a:latin typeface="Courier New" panose="02070309020205020404" pitchFamily="49" charset="0"/>
              </a:rPr>
              <a:t>Premalatha</a:t>
            </a:r>
            <a:r>
              <a:rPr lang="en-IN" b="0" dirty="0">
                <a:solidFill>
                  <a:srgbClr val="A31515"/>
                </a:solidFill>
                <a:effectLst/>
                <a:latin typeface="Courier New" panose="02070309020205020404" pitchFamily="49" charset="0"/>
              </a:rPr>
              <a:t>-success/Datasets/main/hotel_bookings.csv"</a:t>
            </a:r>
            <a:endParaRPr lang="en-IN" b="0" dirty="0">
              <a:solidFill>
                <a:srgbClr val="000000"/>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Data Types: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10/3/2022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119ec0001</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10" name="Content Placeholder 9">
            <a:extLst>
              <a:ext uri="{FF2B5EF4-FFF2-40B4-BE49-F238E27FC236}">
                <a16:creationId xmlns:a16="http://schemas.microsoft.com/office/drawing/2014/main" id="{B3431B65-9CF0-0809-E910-6A42739AA63E}"/>
              </a:ext>
            </a:extLst>
          </p:cNvPr>
          <p:cNvPicPr>
            <a:picLocks noGrp="1" noChangeAspect="1"/>
          </p:cNvPicPr>
          <p:nvPr>
            <p:ph idx="1"/>
          </p:nvPr>
        </p:nvPicPr>
        <p:blipFill rotWithShape="1">
          <a:blip r:embed="rId2"/>
          <a:srcRect l="3294" t="18868" r="66833" b="9618"/>
          <a:stretch/>
        </p:blipFill>
        <p:spPr>
          <a:xfrm>
            <a:off x="3261360" y="1838960"/>
            <a:ext cx="5953760" cy="4517390"/>
          </a:xfrm>
        </p:spPr>
      </p:pic>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Visualization With Inference</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endParaRPr lang="en-US" dirty="0"/>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10/3/2022</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119ec0001</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F86C-502F-95B0-6C65-43437F58D3EC}"/>
              </a:ext>
            </a:extLst>
          </p:cNvPr>
          <p:cNvSpPr>
            <a:spLocks noGrp="1"/>
          </p:cNvSpPr>
          <p:nvPr>
            <p:ph type="title"/>
          </p:nvPr>
        </p:nvSpPr>
        <p:spPr/>
        <p:txBody>
          <a:bodyPr/>
          <a:lstStyle/>
          <a:p>
            <a:r>
              <a:rPr lang="en-US" dirty="0"/>
              <a:t>Data Visualization:</a:t>
            </a:r>
            <a:endParaRPr lang="en-IN" dirty="0"/>
          </a:p>
        </p:txBody>
      </p:sp>
      <p:sp>
        <p:nvSpPr>
          <p:cNvPr id="3" name="Text Placeholder 2">
            <a:extLst>
              <a:ext uri="{FF2B5EF4-FFF2-40B4-BE49-F238E27FC236}">
                <a16:creationId xmlns:a16="http://schemas.microsoft.com/office/drawing/2014/main" id="{DC6F048F-8CAA-8065-FA10-FEBC8CDC5EA8}"/>
              </a:ext>
            </a:extLst>
          </p:cNvPr>
          <p:cNvSpPr>
            <a:spLocks noGrp="1"/>
          </p:cNvSpPr>
          <p:nvPr>
            <p:ph type="body" idx="1"/>
          </p:nvPr>
        </p:nvSpPr>
        <p:spPr>
          <a:xfrm>
            <a:off x="568975" y="2171028"/>
            <a:ext cx="9779183" cy="3436483"/>
          </a:xfrm>
        </p:spPr>
        <p: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By visualizing data we can explore data in more detailed way. Data can be visualized in various formats such as bar graphs, scatterplot, plotting, pie charts, histograms, boxplots, heatmaps.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In this project we visualize data using heatmaps, bar charts and scatterplots in order to get details of different variables.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Heatmaps </a:t>
            </a:r>
            <a:r>
              <a:rPr lang="en-US" sz="1800" dirty="0">
                <a:latin typeface="Times New Roman" panose="02020603050405020304" pitchFamily="18" charset="0"/>
                <a:cs typeface="Times New Roman" panose="02020603050405020304" pitchFamily="18" charset="0"/>
              </a:rPr>
              <a:t>are used to find the null values in the data set. In other words, to find columns which contains null values. From this graph we could able to remove the columns easily which have more null values. Heatmaps are also used for showing confusion matrices and correlation matrix.</a:t>
            </a: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Scatter plot </a:t>
            </a:r>
            <a:r>
              <a:rPr lang="en-US" sz="1800" dirty="0">
                <a:latin typeface="Times New Roman" panose="02020603050405020304" pitchFamily="18" charset="0"/>
                <a:cs typeface="Times New Roman" panose="02020603050405020304" pitchFamily="18" charset="0"/>
              </a:rPr>
              <a:t>helps to show the relation between 2 variables. </a:t>
            </a:r>
          </a:p>
          <a:p>
            <a:pPr algn="just"/>
            <a:r>
              <a:rPr lang="en-IN" sz="1800" b="1" dirty="0">
                <a:latin typeface="Times New Roman" panose="02020603050405020304" pitchFamily="18" charset="0"/>
                <a:cs typeface="Times New Roman" panose="02020603050405020304" pitchFamily="18" charset="0"/>
              </a:rPr>
              <a:t>     Bar charts</a:t>
            </a:r>
            <a:r>
              <a:rPr lang="en-IN" sz="1800" dirty="0">
                <a:latin typeface="Times New Roman" panose="02020603050405020304" pitchFamily="18" charset="0"/>
                <a:cs typeface="Times New Roman" panose="02020603050405020304" pitchFamily="18" charset="0"/>
              </a:rPr>
              <a:t> are used to visualize the dependent variable with respect to categorial data in data frame.</a:t>
            </a:r>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737FD0BC-F092-C284-463D-9119E2B8A10F}"/>
              </a:ext>
            </a:extLst>
          </p:cNvPr>
          <p:cNvSpPr>
            <a:spLocks noGrp="1"/>
          </p:cNvSpPr>
          <p:nvPr>
            <p:ph type="dt" sz="half" idx="10"/>
          </p:nvPr>
        </p:nvSpPr>
        <p:spPr/>
        <p:txBody>
          <a:bodyPr/>
          <a:lstStyle/>
          <a:p>
            <a:fld id="{F5592931-05C6-8543-8B6E-A8BD29BD5C2B}" type="datetime1">
              <a:rPr lang="en-US" smtClean="0"/>
              <a:pPr/>
              <a:t>10/3/2022</a:t>
            </a:fld>
            <a:endParaRPr lang="en-US" dirty="0"/>
          </a:p>
        </p:txBody>
      </p:sp>
      <p:sp>
        <p:nvSpPr>
          <p:cNvPr id="5" name="Footer Placeholder 4">
            <a:extLst>
              <a:ext uri="{FF2B5EF4-FFF2-40B4-BE49-F238E27FC236}">
                <a16:creationId xmlns:a16="http://schemas.microsoft.com/office/drawing/2014/main" id="{2E5150DE-4F4A-D823-BD67-DE789FD02494}"/>
              </a:ext>
            </a:extLst>
          </p:cNvPr>
          <p:cNvSpPr>
            <a:spLocks noGrp="1"/>
          </p:cNvSpPr>
          <p:nvPr>
            <p:ph type="ftr" sz="quarter" idx="11"/>
          </p:nvPr>
        </p:nvSpPr>
        <p:spPr/>
        <p:txBody>
          <a:bodyPr/>
          <a:lstStyle/>
          <a:p>
            <a:r>
              <a:rPr lang="en-US" dirty="0"/>
              <a:t>119ec0001</a:t>
            </a:r>
          </a:p>
        </p:txBody>
      </p:sp>
      <p:sp>
        <p:nvSpPr>
          <p:cNvPr id="6" name="Slide Number Placeholder 5">
            <a:extLst>
              <a:ext uri="{FF2B5EF4-FFF2-40B4-BE49-F238E27FC236}">
                <a16:creationId xmlns:a16="http://schemas.microsoft.com/office/drawing/2014/main" id="{766C6537-9783-7AD4-2EBA-8DD08C63E967}"/>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60930789"/>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232</TotalTime>
  <Words>1733</Words>
  <Application>Microsoft Office PowerPoint</Application>
  <PresentationFormat>Widescreen</PresentationFormat>
  <Paragraphs>209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Courier New</vt:lpstr>
      <vt:lpstr>Roboto</vt:lpstr>
      <vt:lpstr>Tenorite</vt:lpstr>
      <vt:lpstr>Times New Roman</vt:lpstr>
      <vt:lpstr>Office Theme</vt:lpstr>
      <vt:lpstr>Cancellation status of Hotel Booking by using ML Classifiers</vt:lpstr>
      <vt:lpstr>Agenda</vt:lpstr>
      <vt:lpstr>Problem statement:</vt:lpstr>
      <vt:lpstr>Given Data:</vt:lpstr>
      <vt:lpstr>Data Set Details:</vt:lpstr>
      <vt:lpstr>Data set Table:</vt:lpstr>
      <vt:lpstr>Data Types:</vt:lpstr>
      <vt:lpstr>Visualization With Inference</vt:lpstr>
      <vt:lpstr>Data Visualization:</vt:lpstr>
      <vt:lpstr>Visualizing feature to feature: </vt:lpstr>
      <vt:lpstr>Data Visualization:</vt:lpstr>
      <vt:lpstr>The Pair Plot: </vt:lpstr>
      <vt:lpstr>visualizing null values: </vt:lpstr>
      <vt:lpstr>Data Visualization:</vt:lpstr>
      <vt:lpstr>Steps we have done: </vt:lpstr>
      <vt:lpstr>Step 1: Importing Libraries</vt:lpstr>
      <vt:lpstr>Steps we have done:</vt:lpstr>
      <vt:lpstr>Step 2: Analyzing Data</vt:lpstr>
      <vt:lpstr>Steps we have done:</vt:lpstr>
      <vt:lpstr>Steps we have done:</vt:lpstr>
      <vt:lpstr>Step 4: Data pre processing</vt:lpstr>
      <vt:lpstr>Steps we have done:</vt:lpstr>
      <vt:lpstr>Step 5: Encoding Categorial Data</vt:lpstr>
      <vt:lpstr>Steps we have done:</vt:lpstr>
      <vt:lpstr>Steps 6 &amp; 7: Splitting and Creating model </vt:lpstr>
      <vt:lpstr>Choosing Best Model: Decision Tree</vt:lpstr>
      <vt:lpstr>Confusion Matrices of Classifiers: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Cancellation status of Hotel Booking by using ML Algorithms</dc:title>
  <dc:creator>Kushwanth BH</dc:creator>
  <cp:lastModifiedBy>Kushwanth BH</cp:lastModifiedBy>
  <cp:revision>7</cp:revision>
  <dcterms:created xsi:type="dcterms:W3CDTF">2022-10-02T15:48:15Z</dcterms:created>
  <dcterms:modified xsi:type="dcterms:W3CDTF">2022-10-03T05:47:44Z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