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2" r:id="rId5"/>
    <p:sldId id="306" r:id="rId6"/>
    <p:sldId id="308" r:id="rId7"/>
    <p:sldId id="309" r:id="rId8"/>
    <p:sldId id="313" r:id="rId9"/>
    <p:sldId id="315" r:id="rId10"/>
    <p:sldId id="316" r:id="rId11"/>
    <p:sldId id="317" r:id="rId12"/>
    <p:sldId id="318" r:id="rId13"/>
    <p:sldId id="319" r:id="rId14"/>
    <p:sldId id="312" r:id="rId15"/>
    <p:sldId id="31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91B-64FA-44C2-A5B0-95DDADA6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EBA9-1144-4C18-892B-59236BE31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DDB0-6171-4855-99FE-08951375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7535-9864-418A-9EAD-60506B5A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6B99-D442-4313-A7C2-810D3255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0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2E2F-1C27-4616-9676-E68FC54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95491-FAD0-4DC6-B193-4456D648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F241-067B-45CD-88F8-BE07B6FD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A355-8607-4FA2-B656-839C5EBB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084D-5B15-40B7-B941-38671F3F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7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E473-EC98-4711-9021-B7B901BC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2D-CF23-487F-B99A-DFC318B9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081E-DCD9-4681-9550-7EB5F85B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C3C7-3F2B-4665-B8D9-B8801A9B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F09E-B5DB-42AE-A640-A0E79FC8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33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5D32-77B0-435F-9F4A-A9E3E85C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F582-5008-4007-9CF4-98D0B49E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C195-5B35-4C18-B797-EDDF6D7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2E07-20D6-4D19-AF81-F7164AE3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383D-373B-4743-8D34-2B1A298C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89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64D0-6FD4-4DFF-8D4F-B3B4FC47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EB22-0E4C-40D8-90D1-462D0AC4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041F-101D-4794-9557-D0CFECEF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B70A-44CD-4C6A-8777-1B18BE8B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67B8-CA5A-4451-AD1E-E46030B1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8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58CC-D511-4D63-A241-08E12F73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2029-6992-457C-A5B9-C2B5C890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B7CD-436B-4925-A7FF-954E511A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4B39-970F-4AFA-9658-80C5E853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8141-70D8-4A54-9A5B-7BFE343C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5EB2-ED27-4124-AF00-8952465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0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ED70-79A8-429F-AEFC-762DA7EA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A459-32CA-4BBE-8052-1B4C6B27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05852-CF35-45A8-BFAB-855E7553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80BD-1128-4EA3-BF9D-A725E00A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E60F-FBBA-4D8C-9B2F-E62BC6A08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C3024-F550-4DC7-8DFD-9133E2FE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7228A-2731-4736-8869-B85B2ECB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6186B-EA4B-48EA-B31A-86872D0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B8ED-B096-4775-8881-9D21EDE8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AAF7-E0F7-424D-BF00-968AC2B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01D91-AD9F-465D-8C9A-F44DDD0B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95560-15B3-45C6-90A7-BFBAAE58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0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5A656-5BCA-4B84-AE26-6BBBA5A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7E736-C874-445D-A789-BF34B80C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8A9B-F640-4E46-A018-C451C5E0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FC39-54E8-45AB-BE10-0DE65A6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A02E-5F58-42BF-B594-D179C889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8E86-462E-4C43-95A6-E753A6DAF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AEE4-FA25-46FA-8B46-5EC6F87D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599C8-36A2-4047-8BA8-8E8110F6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F5F8F-00F4-4F41-A2D8-D0860A37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0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F94-74F4-4646-A26D-14DFE179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43FD-6474-4E05-A29F-FB6810C3A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F97C-A339-494F-898A-E3596A23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70B1-83EA-4B16-8A10-10D09E97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A863-8411-4CB9-B516-CF30DDD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7865-6DD7-4073-852C-9AEF28DB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73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78443-417F-4657-BCAD-AA71BECD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49A2-22DB-4BD9-BEFE-733C8B4B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5E7C-1C3D-4808-8F7A-3C2F559F2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8BEB-4A3D-42F9-956F-ED809DA03083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A10D-A79A-4F33-AA55-CAF9EBA25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9A80-3119-4DF8-974E-1B5A9505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2248-21C8-417E-9D01-3E53F6698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3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0835-0B9E-48B4-B197-F75A2C32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80" y="1041400"/>
            <a:ext cx="1143643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OOP dan </a:t>
            </a:r>
            <a:r>
              <a:rPr lang="en-US" sz="4400" dirty="0" err="1"/>
              <a:t>Visualisasi</a:t>
            </a:r>
            <a:r>
              <a:rPr lang="en-US" sz="4400" dirty="0"/>
              <a:t> hyperparameter di LSTM-RNN</a:t>
            </a:r>
            <a:br>
              <a:rPr lang="en-US" sz="4400" dirty="0"/>
            </a:br>
            <a:r>
              <a:rPr lang="en-US" sz="4400" dirty="0" err="1"/>
              <a:t>Studi</a:t>
            </a:r>
            <a:r>
              <a:rPr lang="en-US" sz="4400" dirty="0"/>
              <a:t> </a:t>
            </a:r>
            <a:r>
              <a:rPr lang="en-US" sz="4400" dirty="0" err="1"/>
              <a:t>Kasus</a:t>
            </a:r>
            <a:r>
              <a:rPr lang="en-US" sz="4400" dirty="0"/>
              <a:t> “Model </a:t>
            </a:r>
            <a:r>
              <a:rPr lang="en-US" sz="4400" dirty="0" err="1"/>
              <a:t>prediksi</a:t>
            </a:r>
            <a:r>
              <a:rPr lang="en-US" sz="4400" dirty="0"/>
              <a:t> </a:t>
            </a:r>
            <a:r>
              <a:rPr lang="en-US" sz="4400" dirty="0" err="1"/>
              <a:t>titik</a:t>
            </a:r>
            <a:r>
              <a:rPr lang="en-US" sz="4400" dirty="0"/>
              <a:t> </a:t>
            </a:r>
            <a:r>
              <a:rPr lang="en-US" sz="4400" dirty="0" err="1"/>
              <a:t>panas</a:t>
            </a:r>
            <a:r>
              <a:rPr lang="en-US" sz="4400" dirty="0"/>
              <a:t>”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B70F-7419-411A-A871-44702BC08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7CE75-5DC7-40B4-ABC2-87C1FCEE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42" y="260626"/>
            <a:ext cx="1706746" cy="1158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741287-2A75-46E6-A2CB-8C9C7B7ADF4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1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762604"/>
          </a:xfrm>
        </p:spPr>
        <p:txBody>
          <a:bodyPr>
            <a:normAutofit/>
          </a:bodyPr>
          <a:lstStyle/>
          <a:p>
            <a:r>
              <a:rPr lang="en-US" sz="3000" dirty="0" err="1"/>
              <a:t>Eksperimen</a:t>
            </a:r>
            <a:r>
              <a:rPr lang="en-US" sz="3000" dirty="0"/>
              <a:t> 2. </a:t>
            </a:r>
            <a:r>
              <a:rPr lang="en-US" sz="3000" dirty="0" err="1"/>
              <a:t>Pengaruh</a:t>
            </a:r>
            <a:r>
              <a:rPr lang="en-US" sz="3000" dirty="0"/>
              <a:t> Learning rate </a:t>
            </a:r>
            <a:r>
              <a:rPr lang="en-US" sz="3000" dirty="0" err="1"/>
              <a:t>terhadap</a:t>
            </a:r>
            <a:r>
              <a:rPr lang="en-US" sz="3000" dirty="0"/>
              <a:t> loss function</a:t>
            </a:r>
            <a:endParaRPr lang="en-ID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822D5-D940-4E63-A111-A546DAE4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" y="878515"/>
            <a:ext cx="11908664" cy="2657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DDC0F-81B2-4DAF-A215-6F6FC180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8" y="3754430"/>
            <a:ext cx="11908664" cy="26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762604"/>
          </a:xfrm>
        </p:spPr>
        <p:txBody>
          <a:bodyPr>
            <a:normAutofit/>
          </a:bodyPr>
          <a:lstStyle/>
          <a:p>
            <a:r>
              <a:rPr lang="en-US" sz="3000" dirty="0" err="1"/>
              <a:t>Eksperimen</a:t>
            </a:r>
            <a:r>
              <a:rPr lang="en-US" sz="3000" dirty="0"/>
              <a:t> 2. </a:t>
            </a:r>
            <a:r>
              <a:rPr lang="en-US" sz="3000" dirty="0" err="1"/>
              <a:t>Pengaruh</a:t>
            </a:r>
            <a:r>
              <a:rPr lang="en-US" sz="3000" dirty="0"/>
              <a:t> Learning rate </a:t>
            </a:r>
            <a:r>
              <a:rPr lang="en-US" sz="3000" dirty="0" err="1"/>
              <a:t>terhadap</a:t>
            </a:r>
            <a:r>
              <a:rPr lang="en-US" sz="3000" dirty="0"/>
              <a:t> loss function</a:t>
            </a:r>
            <a:endParaRPr lang="en-ID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04BCE-C491-46D9-8091-7EA76199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5" y="878514"/>
            <a:ext cx="11912957" cy="265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EE494-540C-4AE5-8FA6-C3F688F5D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6" y="3725796"/>
            <a:ext cx="11912956" cy="2657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463A6-7D4C-4D81-BF01-5C8EB08A4649}"/>
              </a:ext>
            </a:extLst>
          </p:cNvPr>
          <p:cNvSpPr txBox="1"/>
          <p:nvPr/>
        </p:nvSpPr>
        <p:spPr>
          <a:xfrm flipH="1">
            <a:off x="6910158" y="1838049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89EC-1803-464B-A7C8-7FA902C29AC3}"/>
              </a:ext>
            </a:extLst>
          </p:cNvPr>
          <p:cNvSpPr txBox="1"/>
          <p:nvPr/>
        </p:nvSpPr>
        <p:spPr>
          <a:xfrm flipH="1">
            <a:off x="3739807" y="4500663"/>
            <a:ext cx="2171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.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2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" y="115911"/>
            <a:ext cx="11921542" cy="1197734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galat</a:t>
            </a:r>
            <a:r>
              <a:rPr lang="en-US" dirty="0"/>
              <a:t> </a:t>
            </a:r>
            <a:r>
              <a:rPr lang="en-US" dirty="0" err="1"/>
              <a:t>rmse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AD808-B65D-40D9-8CDF-28271062B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"/>
          <a:stretch/>
        </p:blipFill>
        <p:spPr>
          <a:xfrm>
            <a:off x="141667" y="1313645"/>
            <a:ext cx="11921542" cy="52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8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" y="103032"/>
            <a:ext cx="11921542" cy="1197734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galat</a:t>
            </a:r>
            <a:r>
              <a:rPr lang="en-US" dirty="0"/>
              <a:t> </a:t>
            </a:r>
            <a:r>
              <a:rPr lang="en-US" dirty="0" err="1"/>
              <a:t>rmse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28E23-A0EA-4330-BE38-46158ED7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4" y="2178116"/>
            <a:ext cx="11860292" cy="304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EBA04-A8BC-4DD1-92BE-B6E1C8601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" b="89855"/>
          <a:stretch/>
        </p:blipFill>
        <p:spPr>
          <a:xfrm>
            <a:off x="165854" y="1638883"/>
            <a:ext cx="11860292" cy="5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" y="115911"/>
            <a:ext cx="11921542" cy="1197734"/>
          </a:xfrm>
        </p:spPr>
        <p:txBody>
          <a:bodyPr/>
          <a:lstStyle/>
          <a:p>
            <a:r>
              <a:rPr lang="en-US" dirty="0" err="1"/>
              <a:t>Hipotesa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1.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988B-85D9-44C9-A19F-DAA73AB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8" y="1424580"/>
            <a:ext cx="11921543" cy="50375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Konsep</a:t>
            </a:r>
            <a:r>
              <a:rPr lang="en-US" dirty="0"/>
              <a:t> OOP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Karena 1x compile (OOP) </a:t>
            </a:r>
            <a:r>
              <a:rPr lang="en-US" dirty="0" err="1"/>
              <a:t>seperti</a:t>
            </a:r>
            <a:r>
              <a:rPr lang="en-US" dirty="0"/>
              <a:t> 24x compile (procedural)</a:t>
            </a:r>
          </a:p>
          <a:p>
            <a:pPr marL="0" indent="0">
              <a:buNone/>
            </a:pPr>
            <a:r>
              <a:rPr lang="en-US" dirty="0"/>
              <a:t>Desain LSTM-RNN (epoch 500, batch size 64, learning rate &amp; momentum default)</a:t>
            </a:r>
          </a:p>
          <a:p>
            <a:pPr marL="457200" lvl="1" indent="0">
              <a:buNone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learning rate dan momentum default,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loss function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Optimizers SGD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bagusnya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Adam, </a:t>
            </a:r>
            <a:r>
              <a:rPr lang="en-US" dirty="0" err="1"/>
              <a:t>Adamax</a:t>
            </a:r>
            <a:r>
              <a:rPr lang="en-US" dirty="0"/>
              <a:t>, RMSprop</a:t>
            </a:r>
          </a:p>
          <a:p>
            <a:pPr marL="457200" lvl="1" indent="0">
              <a:buNone/>
            </a:pPr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SeLU</a:t>
            </a:r>
            <a:r>
              <a:rPr lang="en-US" dirty="0"/>
              <a:t>, ELU, </a:t>
            </a:r>
            <a:r>
              <a:rPr lang="en-US" dirty="0" err="1"/>
              <a:t>Softplus</a:t>
            </a:r>
            <a:r>
              <a:rPr lang="en-US" dirty="0"/>
              <a:t>)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bagusnya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Sigmoid dan Tanh</a:t>
            </a:r>
          </a:p>
          <a:p>
            <a:pPr marL="457200" lvl="1" indent="0">
              <a:buNone/>
            </a:pPr>
            <a:r>
              <a:rPr lang="en-US" dirty="0"/>
              <a:t>Loss function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Adam + Sigmoid dan SGD + Sigmoid.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6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" y="115911"/>
            <a:ext cx="11921542" cy="1197734"/>
          </a:xfrm>
        </p:spPr>
        <p:txBody>
          <a:bodyPr/>
          <a:lstStyle/>
          <a:p>
            <a:r>
              <a:rPr lang="en-US" dirty="0" err="1"/>
              <a:t>Hipotesa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2.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988B-85D9-44C9-A19F-DAA73AB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8" y="1424580"/>
            <a:ext cx="11921543" cy="5037562"/>
          </a:xfrm>
        </p:spPr>
        <p:txBody>
          <a:bodyPr/>
          <a:lstStyle/>
          <a:p>
            <a:r>
              <a:rPr lang="en-US" dirty="0"/>
              <a:t>Optimizers Adam, </a:t>
            </a:r>
            <a:r>
              <a:rPr lang="en-US" dirty="0" err="1"/>
              <a:t>Adamax</a:t>
            </a:r>
            <a:r>
              <a:rPr lang="en-US" dirty="0"/>
              <a:t>, RMSprop, </a:t>
            </a:r>
            <a:r>
              <a:rPr lang="en-US" dirty="0" err="1"/>
              <a:t>nilai</a:t>
            </a:r>
            <a:r>
              <a:rPr lang="en-US" dirty="0"/>
              <a:t> learning rate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0.001</a:t>
            </a:r>
          </a:p>
          <a:p>
            <a:r>
              <a:rPr lang="en-US" dirty="0"/>
              <a:t>Optimizers SGD, </a:t>
            </a:r>
            <a:r>
              <a:rPr lang="en-US" dirty="0" err="1"/>
              <a:t>nilai</a:t>
            </a:r>
            <a:r>
              <a:rPr lang="en-US" dirty="0"/>
              <a:t> learning rate dan momentum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agar loss function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harapan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74B8E-A454-40CD-B2C2-F2D30DB5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" y="2880370"/>
            <a:ext cx="6713849" cy="35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8888-682A-49FF-8DAF-EEC7DB7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/>
              <a:t> </a:t>
            </a:r>
            <a:endParaRPr lang="en-ID" sz="3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7094A-7353-4353-8CCD-8C0731579758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726F815-DA13-43AC-9666-451D1F89A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B0AAF-22B4-4BCD-A427-9F749A2E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err="1"/>
              <a:t>Terima</a:t>
            </a:r>
            <a:r>
              <a:rPr lang="en-US" sz="5400" dirty="0"/>
              <a:t> Kasih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21459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197734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988B-85D9-44C9-A19F-DAA73AB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5" y="1455313"/>
            <a:ext cx="11779877" cy="50375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lvl="1"/>
            <a:r>
              <a:rPr lang="en-US" dirty="0"/>
              <a:t>Teknik procedural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/>
              <a:t>Kode program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bertumpuk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dan </a:t>
            </a:r>
            <a:r>
              <a:rPr lang="en-US" dirty="0" err="1"/>
              <a:t>susah</a:t>
            </a:r>
            <a:r>
              <a:rPr lang="en-US" dirty="0"/>
              <a:t> di </a:t>
            </a:r>
            <a:r>
              <a:rPr lang="en-US" dirty="0" err="1"/>
              <a:t>perbaiki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Keuntungan</a:t>
            </a:r>
            <a:endParaRPr lang="en-ID" dirty="0"/>
          </a:p>
          <a:p>
            <a:pPr lvl="1"/>
            <a:r>
              <a:rPr lang="en-ID" dirty="0"/>
              <a:t>Kode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Kembali</a:t>
            </a:r>
          </a:p>
          <a:p>
            <a:pPr lvl="1"/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 </a:t>
            </a:r>
            <a:r>
              <a:rPr lang="en-ID" dirty="0" err="1"/>
              <a:t>perbaiki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kesalahan</a:t>
            </a:r>
            <a:endParaRPr lang="en-ID" dirty="0"/>
          </a:p>
          <a:p>
            <a:pPr marL="0" indent="0">
              <a:buNone/>
            </a:pP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akusisi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praproses</a:t>
            </a:r>
            <a:r>
              <a:rPr lang="en-US" dirty="0"/>
              <a:t> </a:t>
            </a:r>
          </a:p>
          <a:p>
            <a:pPr lvl="1"/>
            <a:r>
              <a:rPr lang="en-ID" dirty="0"/>
              <a:t>Class </a:t>
            </a:r>
            <a:r>
              <a:rPr lang="en-ID" dirty="0" err="1"/>
              <a:t>lstm</a:t>
            </a:r>
            <a:r>
              <a:rPr lang="en-ID" dirty="0"/>
              <a:t> </a:t>
            </a:r>
            <a:r>
              <a:rPr lang="en-ID" dirty="0" err="1"/>
              <a:t>rnn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visualisasi</a:t>
            </a:r>
            <a:endParaRPr lang="en-US" dirty="0"/>
          </a:p>
          <a:p>
            <a:pPr lvl="1"/>
            <a:r>
              <a:rPr lang="en-ID" dirty="0"/>
              <a:t>Model </a:t>
            </a:r>
            <a:r>
              <a:rPr lang="en-ID" dirty="0" err="1"/>
              <a:t>lstm</a:t>
            </a:r>
            <a:r>
              <a:rPr lang="en-ID" dirty="0"/>
              <a:t> </a:t>
            </a:r>
            <a:r>
              <a:rPr lang="en-ID" dirty="0" err="1"/>
              <a:t>rnn</a:t>
            </a:r>
            <a:endParaRPr lang="en-ID" dirty="0"/>
          </a:p>
          <a:p>
            <a:pPr marL="457200" lvl="1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197734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31031-A59E-42A8-9A98-2888403CB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7" t="3407"/>
          <a:stretch/>
        </p:blipFill>
        <p:spPr>
          <a:xfrm>
            <a:off x="6890202" y="718177"/>
            <a:ext cx="3953809" cy="117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C4A88-9C8C-411A-B2A8-3656E41DB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8"/>
          <a:stretch/>
        </p:blipFill>
        <p:spPr>
          <a:xfrm>
            <a:off x="167422" y="1077308"/>
            <a:ext cx="6619747" cy="4430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E97A3E-77EB-4976-98C7-2CC6B7E45A88}"/>
              </a:ext>
            </a:extLst>
          </p:cNvPr>
          <p:cNvSpPr txBox="1"/>
          <p:nvPr/>
        </p:nvSpPr>
        <p:spPr>
          <a:xfrm>
            <a:off x="141668" y="5745209"/>
            <a:ext cx="333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“</a:t>
            </a:r>
            <a:r>
              <a:rPr lang="en-US" dirty="0" err="1"/>
              <a:t>class_lstm_rnn.ipynb</a:t>
            </a:r>
            <a:r>
              <a:rPr lang="en-US" dirty="0"/>
              <a:t>”</a:t>
            </a:r>
          </a:p>
          <a:p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lstm-rnn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10905-3192-4334-830F-16AAE4F4E558}"/>
              </a:ext>
            </a:extLst>
          </p:cNvPr>
          <p:cNvSpPr txBox="1"/>
          <p:nvPr/>
        </p:nvSpPr>
        <p:spPr>
          <a:xfrm>
            <a:off x="6890202" y="1901454"/>
            <a:ext cx="36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“model-</a:t>
            </a:r>
            <a:r>
              <a:rPr lang="en-US" dirty="0" err="1"/>
              <a:t>lstm</a:t>
            </a:r>
            <a:r>
              <a:rPr lang="en-US" dirty="0"/>
              <a:t>-</a:t>
            </a:r>
            <a:r>
              <a:rPr lang="en-US" dirty="0" err="1"/>
              <a:t>rnn.ipynb</a:t>
            </a:r>
            <a:r>
              <a:rPr lang="en-US" dirty="0"/>
              <a:t>”</a:t>
            </a:r>
          </a:p>
          <a:p>
            <a:r>
              <a:rPr lang="en-US" dirty="0"/>
              <a:t>- </a:t>
            </a:r>
            <a:r>
              <a:rPr lang="en-US" dirty="0" err="1"/>
              <a:t>Memanggil</a:t>
            </a:r>
            <a:r>
              <a:rPr lang="en-US" dirty="0"/>
              <a:t> file-file class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5033D2-E6B9-486A-B850-676684B9F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202" y="2545522"/>
            <a:ext cx="5134376" cy="33754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FD6E53-B500-431A-813D-DEA0D500A7B5}"/>
              </a:ext>
            </a:extLst>
          </p:cNvPr>
          <p:cNvSpPr txBox="1"/>
          <p:nvPr/>
        </p:nvSpPr>
        <p:spPr>
          <a:xfrm>
            <a:off x="6426558" y="5926747"/>
            <a:ext cx="562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“model-</a:t>
            </a:r>
            <a:r>
              <a:rPr lang="en-US" dirty="0" err="1"/>
              <a:t>lstm</a:t>
            </a:r>
            <a:r>
              <a:rPr lang="en-US" dirty="0"/>
              <a:t>-</a:t>
            </a:r>
            <a:r>
              <a:rPr lang="en-US" dirty="0" err="1"/>
              <a:t>rnn.ipynb</a:t>
            </a:r>
            <a:r>
              <a:rPr lang="en-US" dirty="0"/>
              <a:t>”</a:t>
            </a:r>
          </a:p>
          <a:p>
            <a:r>
              <a:rPr lang="en-US" dirty="0"/>
              <a:t>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lstm-rnn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class_lstm_rnn.ipynb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32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197734"/>
          </a:xfrm>
        </p:spPr>
        <p:txBody>
          <a:bodyPr/>
          <a:lstStyle/>
          <a:p>
            <a:r>
              <a:rPr lang="en-US" dirty="0" err="1"/>
              <a:t>Cakupan</a:t>
            </a:r>
            <a:r>
              <a:rPr lang="en-US" dirty="0"/>
              <a:t> Analisa </a:t>
            </a:r>
            <a:r>
              <a:rPr lang="en-US" dirty="0" err="1"/>
              <a:t>Hyperparemter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988B-85D9-44C9-A19F-DAA73AB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5" y="1455313"/>
            <a:ext cx="11779877" cy="5037562"/>
          </a:xfrm>
        </p:spPr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Data = Data </a:t>
            </a:r>
            <a:r>
              <a:rPr lang="en-US" dirty="0" err="1"/>
              <a:t>latih</a:t>
            </a:r>
            <a:r>
              <a:rPr lang="en-US" dirty="0"/>
              <a:t> 80%, Data uji 20%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= Sigmoid, Tanh,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SeLU</a:t>
            </a:r>
            <a:r>
              <a:rPr lang="en-US" dirty="0"/>
              <a:t>, ELU, </a:t>
            </a:r>
            <a:r>
              <a:rPr lang="en-US" dirty="0" err="1"/>
              <a:t>Softplus</a:t>
            </a:r>
            <a:endParaRPr lang="en-US" dirty="0"/>
          </a:p>
          <a:p>
            <a:r>
              <a:rPr lang="en-US" dirty="0"/>
              <a:t>Optimizer = Adam, </a:t>
            </a:r>
            <a:r>
              <a:rPr lang="en-US" dirty="0" err="1"/>
              <a:t>Adamax</a:t>
            </a:r>
            <a:r>
              <a:rPr lang="en-US" dirty="0"/>
              <a:t>, RMSprop, SGD</a:t>
            </a:r>
          </a:p>
          <a:p>
            <a:r>
              <a:rPr lang="en-US" dirty="0"/>
              <a:t>Learning rate = 0.1, 0.01, 0.001, 0.0001</a:t>
            </a:r>
          </a:p>
          <a:p>
            <a:r>
              <a:rPr lang="en-US" dirty="0"/>
              <a:t>Momentum = 0.1, 0.25, 0.5, 0.75, 0.9, 1</a:t>
            </a:r>
          </a:p>
          <a:p>
            <a:r>
              <a:rPr lang="en-US" dirty="0"/>
              <a:t>Epoch = 100, 250, 500, 1000, 1500, 2000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043188"/>
          </a:xfrm>
        </p:spPr>
        <p:txBody>
          <a:bodyPr>
            <a:normAutofit/>
          </a:bodyPr>
          <a:lstStyle/>
          <a:p>
            <a:r>
              <a:rPr lang="en-US" sz="3200" dirty="0" err="1"/>
              <a:t>Eksperimen</a:t>
            </a:r>
            <a:r>
              <a:rPr lang="en-US" sz="3200" dirty="0"/>
              <a:t> 1. Optimizers dan </a:t>
            </a:r>
            <a:r>
              <a:rPr lang="en-US" sz="3200" dirty="0" err="1"/>
              <a:t>Aktivasi</a:t>
            </a:r>
            <a:r>
              <a:rPr lang="en-US" sz="3200" dirty="0"/>
              <a:t>. Epoch = 500x.</a:t>
            </a:r>
            <a:br>
              <a:rPr lang="en-US" sz="3200" dirty="0"/>
            </a:br>
            <a:r>
              <a:rPr lang="en-US" sz="3200" dirty="0" err="1"/>
              <a:t>Kombinasi</a:t>
            </a:r>
            <a:r>
              <a:rPr lang="en-US" sz="3200" dirty="0"/>
              <a:t> Sigmoid dan Tanh </a:t>
            </a:r>
            <a:r>
              <a:rPr lang="en-US" sz="3200" dirty="0" err="1"/>
              <a:t>dengan</a:t>
            </a:r>
            <a:r>
              <a:rPr lang="en-US" sz="3200" dirty="0"/>
              <a:t> Optimizers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ABA61-8CD4-47BE-BA49-BF50B02C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4" y="1159099"/>
            <a:ext cx="11873732" cy="2706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EDDD3-5623-4D4E-9D95-5A6AB234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4" y="3866088"/>
            <a:ext cx="11873732" cy="2706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1A1B80-C6B4-402E-B69F-FA097F6DF018}"/>
              </a:ext>
            </a:extLst>
          </p:cNvPr>
          <p:cNvSpPr txBox="1"/>
          <p:nvPr/>
        </p:nvSpPr>
        <p:spPr>
          <a:xfrm flipH="1">
            <a:off x="1024514" y="2282934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A35C0-34B0-4C2C-A1E5-051188CE2809}"/>
              </a:ext>
            </a:extLst>
          </p:cNvPr>
          <p:cNvSpPr txBox="1"/>
          <p:nvPr/>
        </p:nvSpPr>
        <p:spPr>
          <a:xfrm flipH="1">
            <a:off x="9895579" y="2282934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59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043188"/>
          </a:xfrm>
        </p:spPr>
        <p:txBody>
          <a:bodyPr>
            <a:normAutofit/>
          </a:bodyPr>
          <a:lstStyle/>
          <a:p>
            <a:r>
              <a:rPr lang="en-US" sz="3200" dirty="0" err="1"/>
              <a:t>Eksperimen</a:t>
            </a:r>
            <a:r>
              <a:rPr lang="en-US" sz="3200" dirty="0"/>
              <a:t> 1. Optimizers dan </a:t>
            </a:r>
            <a:r>
              <a:rPr lang="en-US" sz="3200" dirty="0" err="1"/>
              <a:t>Aktivasi</a:t>
            </a:r>
            <a:r>
              <a:rPr lang="en-US" sz="3200" dirty="0"/>
              <a:t>. Epoch = 500x.</a:t>
            </a:r>
            <a:br>
              <a:rPr lang="en-US" sz="3200" dirty="0"/>
            </a:br>
            <a:r>
              <a:rPr lang="en-US" sz="3200" dirty="0" err="1"/>
              <a:t>Kombinasi</a:t>
            </a:r>
            <a:r>
              <a:rPr lang="en-US" sz="3200" dirty="0"/>
              <a:t> </a:t>
            </a:r>
            <a:r>
              <a:rPr lang="en-US" sz="3200" dirty="0" err="1"/>
              <a:t>ReLU</a:t>
            </a:r>
            <a:r>
              <a:rPr lang="en-US" sz="3200" dirty="0"/>
              <a:t> dan </a:t>
            </a:r>
            <a:r>
              <a:rPr lang="en-US" sz="3200" dirty="0" err="1"/>
              <a:t>SeLU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Optimizers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C0B24-E270-4C57-9656-9EC84076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" y="1159099"/>
            <a:ext cx="11908664" cy="265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4766C2-0132-4D83-BA4E-4FF20BDA4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8" y="3915345"/>
            <a:ext cx="11908664" cy="26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1043188"/>
          </a:xfrm>
        </p:spPr>
        <p:txBody>
          <a:bodyPr>
            <a:normAutofit/>
          </a:bodyPr>
          <a:lstStyle/>
          <a:p>
            <a:r>
              <a:rPr lang="en-US" sz="3200" dirty="0" err="1"/>
              <a:t>Eksperimen</a:t>
            </a:r>
            <a:r>
              <a:rPr lang="en-US" sz="3200" dirty="0"/>
              <a:t> 1. Optimizers dan </a:t>
            </a:r>
            <a:r>
              <a:rPr lang="en-US" sz="3200" dirty="0" err="1"/>
              <a:t>Aktivasi</a:t>
            </a:r>
            <a:r>
              <a:rPr lang="en-US" sz="3200" dirty="0"/>
              <a:t>. Epoch = 500x.</a:t>
            </a:r>
            <a:br>
              <a:rPr lang="en-US" sz="3200" dirty="0"/>
            </a:br>
            <a:r>
              <a:rPr lang="en-US" sz="3200" dirty="0" err="1"/>
              <a:t>Kombinasi</a:t>
            </a:r>
            <a:r>
              <a:rPr lang="en-US" sz="3200" dirty="0"/>
              <a:t> ELU dan </a:t>
            </a:r>
            <a:r>
              <a:rPr lang="en-US" sz="3200" dirty="0" err="1"/>
              <a:t>Softplus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Optimizers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78BCB-0AEB-48AA-B531-11991396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" y="3923758"/>
            <a:ext cx="11908663" cy="2649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89C751-BE07-4041-8C9D-2B879C2FA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8" y="1159100"/>
            <a:ext cx="11908663" cy="26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10993-37B3-4302-8B3C-5CE214EF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" y="878515"/>
            <a:ext cx="11908663" cy="264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29BFA-79BA-49B7-AAED-67A63DEC0855}"/>
              </a:ext>
            </a:extLst>
          </p:cNvPr>
          <p:cNvSpPr txBox="1"/>
          <p:nvPr/>
        </p:nvSpPr>
        <p:spPr>
          <a:xfrm flipH="1">
            <a:off x="6935916" y="2018509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1590C1-DA20-449A-844B-F71A5E50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762604"/>
          </a:xfrm>
        </p:spPr>
        <p:txBody>
          <a:bodyPr>
            <a:normAutofit/>
          </a:bodyPr>
          <a:lstStyle/>
          <a:p>
            <a:r>
              <a:rPr lang="en-US" sz="3000" dirty="0" err="1"/>
              <a:t>Eksperimen</a:t>
            </a:r>
            <a:r>
              <a:rPr lang="en-US" sz="3000" dirty="0"/>
              <a:t> 2. </a:t>
            </a:r>
            <a:r>
              <a:rPr lang="en-US" sz="3000" dirty="0" err="1"/>
              <a:t>Pengaruh</a:t>
            </a:r>
            <a:r>
              <a:rPr lang="en-US" sz="3000" dirty="0"/>
              <a:t> Learning rate </a:t>
            </a:r>
            <a:r>
              <a:rPr lang="en-US" sz="3000" dirty="0" err="1"/>
              <a:t>terhadap</a:t>
            </a:r>
            <a:r>
              <a:rPr lang="en-US" sz="3000" dirty="0"/>
              <a:t> loss function</a:t>
            </a:r>
            <a:endParaRPr lang="en-ID" sz="3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BBCE8E-C0B1-41A3-8C8C-5F4C8421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6" y="3746020"/>
            <a:ext cx="11908664" cy="2657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A54858-645E-4036-A72F-9087641028E9}"/>
              </a:ext>
            </a:extLst>
          </p:cNvPr>
          <p:cNvSpPr txBox="1"/>
          <p:nvPr/>
        </p:nvSpPr>
        <p:spPr>
          <a:xfrm flipH="1">
            <a:off x="6935916" y="4705554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000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9A3-DEAF-44C1-8929-B16846F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5" y="115911"/>
            <a:ext cx="11779877" cy="762604"/>
          </a:xfrm>
        </p:spPr>
        <p:txBody>
          <a:bodyPr>
            <a:normAutofit/>
          </a:bodyPr>
          <a:lstStyle/>
          <a:p>
            <a:r>
              <a:rPr lang="en-US" sz="3000" dirty="0" err="1"/>
              <a:t>Eksperimen</a:t>
            </a:r>
            <a:r>
              <a:rPr lang="en-US" sz="3000" dirty="0"/>
              <a:t> 2. </a:t>
            </a:r>
            <a:r>
              <a:rPr lang="en-US" sz="3000" dirty="0" err="1"/>
              <a:t>Pengaruh</a:t>
            </a:r>
            <a:r>
              <a:rPr lang="en-US" sz="3000" dirty="0"/>
              <a:t> Learning rate </a:t>
            </a:r>
            <a:r>
              <a:rPr lang="en-US" sz="3000" dirty="0" err="1"/>
              <a:t>terhadap</a:t>
            </a:r>
            <a:r>
              <a:rPr lang="en-US" sz="3000" dirty="0"/>
              <a:t> loss function</a:t>
            </a:r>
            <a:endParaRPr lang="en-ID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48F68-67FC-4081-B424-BD0E6401C07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A44A952-208C-4529-900A-9A1B04B65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50" y="115910"/>
            <a:ext cx="2079783" cy="544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7AEF96-7357-49F7-9034-B1563729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6" y="878515"/>
            <a:ext cx="11908664" cy="26577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B15664-8B3A-4B49-B263-F61905CD75EE}"/>
              </a:ext>
            </a:extLst>
          </p:cNvPr>
          <p:cNvSpPr txBox="1"/>
          <p:nvPr/>
        </p:nvSpPr>
        <p:spPr>
          <a:xfrm flipH="1">
            <a:off x="6910158" y="1838049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5FF2B6-7E7C-4DAF-A35C-BD11270C1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8" y="3754432"/>
            <a:ext cx="11908664" cy="26577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BFF96C-D82A-4D6A-B01E-38ECAD89502B}"/>
              </a:ext>
            </a:extLst>
          </p:cNvPr>
          <p:cNvSpPr txBox="1"/>
          <p:nvPr/>
        </p:nvSpPr>
        <p:spPr>
          <a:xfrm flipH="1">
            <a:off x="6910158" y="4888491"/>
            <a:ext cx="17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yang </a:t>
            </a:r>
            <a:r>
              <a:rPr lang="en-US" dirty="0" err="1"/>
              <a:t>bagus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008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443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OOP dan Visualisasi hyperparameter di LSTM-RNN Studi Kasus “Model prediksi titik panas”</vt:lpstr>
      <vt:lpstr>Konsep OOP</vt:lpstr>
      <vt:lpstr>Konsep OOP</vt:lpstr>
      <vt:lpstr>Cakupan Analisa Hyperparemter </vt:lpstr>
      <vt:lpstr>Eksperimen 1. Optimizers dan Aktivasi. Epoch = 500x. Kombinasi Sigmoid dan Tanh dengan Optimizers</vt:lpstr>
      <vt:lpstr>Eksperimen 1. Optimizers dan Aktivasi. Epoch = 500x. Kombinasi ReLU dan SeLU dengan Optimizers</vt:lpstr>
      <vt:lpstr>Eksperimen 1. Optimizers dan Aktivasi. Epoch = 500x. Kombinasi ELU dan Softplus dengan Optimizers</vt:lpstr>
      <vt:lpstr>Eksperimen 2. Pengaruh Learning rate terhadap loss function</vt:lpstr>
      <vt:lpstr>Eksperimen 2. Pengaruh Learning rate terhadap loss function</vt:lpstr>
      <vt:lpstr>Eksperimen 2. Pengaruh Learning rate terhadap loss function</vt:lpstr>
      <vt:lpstr>Eksperimen 2. Pengaruh Learning rate terhadap loss function</vt:lpstr>
      <vt:lpstr>Hasil galat rmse</vt:lpstr>
      <vt:lpstr>Hasil galat rmse</vt:lpstr>
      <vt:lpstr>Hipotesa eksperimen 1.</vt:lpstr>
      <vt:lpstr>Hipotesa eksperimen 2.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Uji-Stasioneritas Data Titik Panas, ENSO. </dc:title>
  <dc:creator>lunox</dc:creator>
  <cp:lastModifiedBy>Kusin Alamsyah</cp:lastModifiedBy>
  <cp:revision>415</cp:revision>
  <dcterms:created xsi:type="dcterms:W3CDTF">2021-02-11T03:52:29Z</dcterms:created>
  <dcterms:modified xsi:type="dcterms:W3CDTF">2021-11-14T10:31:23Z</dcterms:modified>
</cp:coreProperties>
</file>