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7" r:id="rId10"/>
    <p:sldId id="266" r:id="rId11"/>
    <p:sldId id="330" r:id="rId12"/>
    <p:sldId id="331" r:id="rId13"/>
    <p:sldId id="332" r:id="rId14"/>
    <p:sldId id="3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7EE57-50C2-48F8-A365-4D402C3277E8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4B63-60B2-41AF-BEFE-8BBEE1E722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908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F4F0-7DA7-48E6-B241-22ECCE38F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76475-3FE4-4866-B835-6A596929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4911-AEEF-4D29-AB70-FD470AC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D16EA-B422-4155-AC76-A96C25B5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0D64-1CC9-49CE-871D-9FB2F08D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559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408-33DB-46B0-B954-2D5982C8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B743C-F445-4205-9087-D475F492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BF9A-5E36-46D3-913A-7C25AFE7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E6AA-B59B-42FE-B3D4-8187AC67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1B2F-0477-47BD-A295-8BF55F38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5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557FC-83E8-4C90-83F4-E46D3E868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076D5-06CD-4272-BC9E-90612052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C9E46-08C7-47E5-B24F-9DBDE003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4156-6150-425B-81C4-CA5988F5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2417-0BE7-43F1-B3D9-FD946579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98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8C3E-CAE5-4B0D-B948-FB81FE27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A8F4-8986-4E42-93A6-6B0E2D5A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5BFD-609B-410E-8BDE-89E9CA00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2D60-9458-4A07-A81B-7BB1F86D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9043-71F8-4708-BB5E-90DA4A35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605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6AB5-AF51-40F2-9A30-C1FF5CAC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943DA-8F08-4B15-ACD8-432D63AB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5AF7-BC36-45B3-B86F-28F88523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4475-46D8-4F15-9EB3-8DEC5328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72F8-085A-4414-8AB8-96110DF6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4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D3DC-D85F-4DA0-946D-B7FAD63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6E9B-A411-42F2-9EBE-6E5F739D3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65A1-7AF1-4225-A953-C06907A30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6040E-C79C-4C18-B181-DCBC867B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32E1-FC0A-45B7-B284-9E9407F6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D529-B2C3-4D52-A703-95EA2679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489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9A14-9526-454B-9FC5-AA5D359C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120B2-651B-4FC6-AE25-039EC810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A340-955F-436C-A748-522A3AE6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0CEE5-2EBE-4A1B-915D-FB379FEE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7052A-4DBD-43A0-9654-EBEE208F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F6099-7610-480F-88CF-E9972069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8E204-094B-4DAB-978B-FD06387B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31719-B170-4AE3-8684-6D233533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8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509F-4561-45C9-985B-4390E9E6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AF7DD-5C2E-41F3-A1DF-1F3AE3A8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B9015-CC1C-4206-A1EC-40A4B96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EDB42-98FA-4927-960C-B782932E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3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FC665-742C-420F-BD7D-A3AF6063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4BF05-EABB-47DF-BDCC-70B2C308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00E2-0E77-48E8-8806-E23F9591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50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A723-23DA-4E3D-9CCF-6057F24D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B2AE-345B-4F47-BA41-6E7866CE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D27B-3D62-49E4-92A7-87CB9FB3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55BFB-FE1F-4661-A963-3E3A0646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5C603-5ECA-4651-86A3-58991D3F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86DF-07BB-4467-9BAA-B443E74C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0E0F-AF20-4F34-9851-12EF0C7C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A6434-02BA-4441-9918-B59176C67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C894-4243-4C65-86E7-9AF42E9F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55F5-068B-40C3-9CBE-79A40C7D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3F25-B6A5-4ED1-8D87-98700E11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1A85-AA41-4255-8E00-29852318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24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DC41E-2FE6-42F3-8FA8-B2FC8A61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FBF47-6941-41D5-9807-33BE55CF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F9B7-0124-4816-B12C-929C4BE04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D8E0-1470-4F59-AEE9-F40E8DEA8D82}" type="datetimeFigureOut">
              <a:rPr lang="en-ID" smtClean="0"/>
              <a:t>16/09/2020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4D6F-8480-4DF4-950C-61161289C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DA6D-390A-4E67-A73A-78E2C1E3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5A37-D46C-46B1-87F4-3DF4219849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5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8D92-31B4-4E6A-99D0-328DE3FF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77" y="1122363"/>
            <a:ext cx="11758412" cy="2387600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Komputasi</a:t>
            </a: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12F7-5037-40C0-BB83-A417063F2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 err="1"/>
              <a:t>Nurhayati</a:t>
            </a:r>
            <a:r>
              <a:rPr lang="en-ID" dirty="0"/>
              <a:t>, </a:t>
            </a:r>
            <a:r>
              <a:rPr lang="en-ID" dirty="0" err="1"/>
              <a:t>Ph.D</a:t>
            </a:r>
            <a:endParaRPr lang="en-ID" dirty="0"/>
          </a:p>
          <a:p>
            <a:r>
              <a:rPr lang="en-ID" dirty="0" err="1"/>
              <a:t>Aryajaya</a:t>
            </a:r>
            <a:r>
              <a:rPr lang="en-ID" dirty="0"/>
              <a:t> </a:t>
            </a:r>
            <a:r>
              <a:rPr lang="en-ID" dirty="0" err="1"/>
              <a:t>Alamsyah</a:t>
            </a:r>
            <a:r>
              <a:rPr lang="en-ID" dirty="0"/>
              <a:t>, </a:t>
            </a:r>
            <a:r>
              <a:rPr lang="en-ID" dirty="0" err="1"/>
              <a:t>S.Kom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225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B259-BD6C-449D-92F1-CB1CE47B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Pearson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AEAF-412F-4692-800E-0A97B4EC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(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dikoreksi</a:t>
            </a:r>
            <a:r>
              <a:rPr lang="en-US" dirty="0"/>
              <a:t>) 		</a:t>
            </a:r>
            <a:r>
              <a:rPr lang="en-US" dirty="0" err="1"/>
              <a:t>Rumus</a:t>
            </a:r>
            <a:r>
              <a:rPr lang="en-US" dirty="0"/>
              <a:t> Uji-Pearson</a:t>
            </a:r>
          </a:p>
          <a:p>
            <a:r>
              <a:rPr lang="en-US" dirty="0"/>
              <a:t>Uji-</a:t>
            </a:r>
            <a:r>
              <a:rPr lang="en-US" dirty="0" err="1"/>
              <a:t>Normalitas</a:t>
            </a:r>
            <a:endParaRPr lang="en-US" dirty="0"/>
          </a:p>
          <a:p>
            <a:r>
              <a:rPr lang="en-US" dirty="0"/>
              <a:t>Uji-</a:t>
            </a:r>
            <a:r>
              <a:rPr lang="en-US" dirty="0" err="1"/>
              <a:t>Linieritas</a:t>
            </a:r>
            <a:endParaRPr lang="en-US" dirty="0"/>
          </a:p>
          <a:p>
            <a:r>
              <a:rPr lang="en-US" dirty="0"/>
              <a:t>Uji-</a:t>
            </a:r>
            <a:r>
              <a:rPr lang="en-US" dirty="0" err="1"/>
              <a:t>Homogenitas</a:t>
            </a:r>
            <a:endParaRPr lang="en-US" dirty="0"/>
          </a:p>
          <a:p>
            <a:r>
              <a:rPr lang="en-US" dirty="0" err="1"/>
              <a:t>Bertipe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endParaRPr lang="en-US" dirty="0"/>
          </a:p>
          <a:p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parametrik</a:t>
            </a:r>
            <a:endParaRPr lang="en-US" dirty="0"/>
          </a:p>
          <a:p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41D594-90C6-4EE2-8306-6A12E65B5CE1}"/>
                  </a:ext>
                </a:extLst>
              </p:cNvPr>
              <p:cNvSpPr/>
              <p:nvPr/>
            </p:nvSpPr>
            <p:spPr>
              <a:xfrm>
                <a:off x="6061775" y="2450975"/>
                <a:ext cx="5292025" cy="9780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ID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D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ID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D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D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D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ID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D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D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ID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D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ID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ID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ID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ID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D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D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D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D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en-ID" b="1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ID" b="1" i="1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  <m:r>
                                                    <a:rPr lang="en-ID" b="1" i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n-ID" b="1" i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ID" b="1" i="1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D" b="1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D" b="1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D" b="1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en-ID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D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ID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ID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ID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ID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ID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)(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ID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ID" b="1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ID" b="1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D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ctrlPr>
                                                    <a:rPr lang="en-ID" b="1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D" b="1" i="1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D" b="1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D" b="1" i="1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𝒊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ID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ID" b="1" dirty="0">
                  <a:solidFill>
                    <a:srgbClr val="002060"/>
                  </a:solidFill>
                  <a:latin typeface="CantoraOne" panose="02010602040000000003" pitchFamily="2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41D594-90C6-4EE2-8306-6A12E65B5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75" y="2450975"/>
                <a:ext cx="5292025" cy="978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A925D3-2B42-4178-AFBB-E3A5B880D177}"/>
                  </a:ext>
                </a:extLst>
              </p:cNvPr>
              <p:cNvSpPr/>
              <p:nvPr/>
            </p:nvSpPr>
            <p:spPr>
              <a:xfrm>
                <a:off x="6061775" y="3429000"/>
                <a:ext cx="6096000" cy="125842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	=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koefisien</a:t>
                </a:r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korelasi</a:t>
                </a:r>
                <a:endParaRPr lang="en-ID" sz="1600" b="1" dirty="0">
                  <a:solidFill>
                    <a:srgbClr val="002060"/>
                  </a:solidFill>
                  <a:effectLst/>
                  <a:latin typeface="CantoraOne" panose="02010602040000000003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= variable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bebas</a:t>
                </a:r>
                <a:endParaRPr lang="en-ID" sz="1600" b="1" dirty="0">
                  <a:solidFill>
                    <a:srgbClr val="002060"/>
                  </a:solidFill>
                  <a:effectLst/>
                  <a:latin typeface="CantoraOne" panose="02010602040000000003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= variable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terikat</a:t>
                </a:r>
                <a:endParaRPr lang="en-ID" sz="1600" b="1" dirty="0">
                  <a:solidFill>
                    <a:srgbClr val="002060"/>
                  </a:solidFill>
                  <a:effectLst/>
                  <a:latin typeface="CantoraOne" panose="02010602040000000003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i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</a:rPr>
                  <a:t>n</a:t>
                </a:r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</a:rPr>
                  <a:t> 	= </a:t>
                </a:r>
                <a:r>
                  <a:rPr lang="en-US" b="1" dirty="0" err="1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</a:rPr>
                  <a:t>jumlah</a:t>
                </a:r>
                <a:r>
                  <a:rPr lang="en-US" b="1" dirty="0">
                    <a:solidFill>
                      <a:srgbClr val="002060"/>
                    </a:solidFill>
                    <a:latin typeface="CantoraOne" panose="02010602040000000003" pitchFamily="2" charset="0"/>
                    <a:ea typeface="Times New Roman" panose="02020603050405020304" pitchFamily="18" charset="0"/>
                  </a:rPr>
                  <a:t> data</a:t>
                </a:r>
                <a:endParaRPr lang="en-ID" b="1" dirty="0">
                  <a:solidFill>
                    <a:srgbClr val="002060"/>
                  </a:solidFill>
                  <a:latin typeface="CantoraOne" panose="02010602040000000003" pitchFamily="2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A925D3-2B42-4178-AFBB-E3A5B880D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75" y="3429000"/>
                <a:ext cx="6096000" cy="1258421"/>
              </a:xfrm>
              <a:prstGeom prst="rect">
                <a:avLst/>
              </a:prstGeom>
              <a:blipFill>
                <a:blip r:embed="rId3"/>
                <a:stretch>
                  <a:fillRect l="-800" t="-2427" b="-67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07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926C-A608-414A-B9E2-126411B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2600" dirty="0">
                <a:latin typeface="Arial" panose="020B0604020202020204" pitchFamily="34" charset="0"/>
              </a:rPr>
              <a:t>CONTOH: </a:t>
            </a:r>
            <a:r>
              <a:rPr lang="en-US" altLang="id-ID" sz="2600" dirty="0" err="1">
                <a:latin typeface="Arial" panose="020B0604020202020204" pitchFamily="34" charset="0"/>
              </a:rPr>
              <a:t>Ujilah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hubungan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antara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tingkat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kelelahan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dengan</a:t>
            </a:r>
            <a:r>
              <a:rPr lang="en-US" altLang="id-ID" sz="2600" dirty="0">
                <a:latin typeface="Arial" panose="020B0604020202020204" pitchFamily="34" charset="0"/>
              </a:rPr>
              <a:t> Hasil </a:t>
            </a:r>
            <a:r>
              <a:rPr lang="en-US" altLang="id-ID" sz="2600" dirty="0" err="1">
                <a:latin typeface="Arial" panose="020B0604020202020204" pitchFamily="34" charset="0"/>
              </a:rPr>
              <a:t>Tes</a:t>
            </a:r>
            <a:r>
              <a:rPr lang="en-US" altLang="id-ID" sz="2600" dirty="0">
                <a:latin typeface="Arial" panose="020B0604020202020204" pitchFamily="34" charset="0"/>
              </a:rPr>
              <a:t>!</a:t>
            </a:r>
            <a:endParaRPr lang="en-ID" sz="2600" dirty="0"/>
          </a:p>
        </p:txBody>
      </p:sp>
      <p:graphicFrame>
        <p:nvGraphicFramePr>
          <p:cNvPr id="6" name="Group 65">
            <a:extLst>
              <a:ext uri="{FF2B5EF4-FFF2-40B4-BE49-F238E27FC236}">
                <a16:creationId xmlns:a16="http://schemas.microsoft.com/office/drawing/2014/main" id="{915FCB66-E5BA-4DE5-B9C5-C3F45C932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652108"/>
              </p:ext>
            </p:extLst>
          </p:nvPr>
        </p:nvGraphicFramePr>
        <p:xfrm>
          <a:off x="1732756" y="1690688"/>
          <a:ext cx="8726488" cy="4523056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6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Anxiety</a:t>
                      </a:r>
                      <a:r>
                        <a:rPr kumimoji="0" lang="en-US" altLang="id-ID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Score </a:t>
                      </a:r>
                      <a:r>
                        <a:rPr kumimoji="0" lang="en-US" altLang="id-ID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altLang="id-ID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id-ID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kumimoji="0" lang="en-US" altLang="id-ID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id-ID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∑X = 32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∑Y = 32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∑X</a:t>
                      </a:r>
                      <a:r>
                        <a:rPr kumimoji="0" lang="en-US" altLang="id-ID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230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∑Y</a:t>
                      </a:r>
                      <a:r>
                        <a:rPr kumimoji="0" lang="en-US" altLang="id-ID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id-ID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204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d-ID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∑XY=129</a:t>
                      </a:r>
                      <a:endParaRPr kumimoji="0" lang="en-US" altLang="id-ID" sz="2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5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CF7E-486F-4AE1-8E80-A2CB8759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2600" dirty="0" err="1">
                <a:latin typeface="Arial" panose="020B0604020202020204" pitchFamily="34" charset="0"/>
              </a:rPr>
              <a:t>Penghitungan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Koefisien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Korelasi</a:t>
            </a:r>
            <a:endParaRPr lang="en-ID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8881-EB4C-48E1-8B9E-A8479E07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id-ID" sz="2800" dirty="0"/>
          </a:p>
          <a:p>
            <a:endParaRPr lang="en-US" altLang="id-ID" dirty="0"/>
          </a:p>
          <a:p>
            <a:endParaRPr lang="en-US" altLang="id-ID" sz="2800" dirty="0"/>
          </a:p>
          <a:p>
            <a:pPr marL="0" indent="0">
              <a:buNone/>
            </a:pPr>
            <a:endParaRPr lang="en-US" altLang="id-ID" dirty="0"/>
          </a:p>
          <a:p>
            <a:r>
              <a:rPr lang="en-US" altLang="id-ID" sz="2800" dirty="0"/>
              <a:t>Jadi, </a:t>
            </a:r>
            <a:r>
              <a:rPr lang="en-US" altLang="id-ID" sz="2800" dirty="0" err="1"/>
              <a:t>berdasarkan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Koefisien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Korelasi</a:t>
            </a:r>
            <a:r>
              <a:rPr lang="en-US" altLang="id-ID" sz="2800" dirty="0"/>
              <a:t> Pearson, </a:t>
            </a:r>
            <a:r>
              <a:rPr lang="en-US" altLang="id-ID" sz="2800" dirty="0" err="1"/>
              <a:t>hubungan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antara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tingkat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kelelahan</a:t>
            </a:r>
            <a:r>
              <a:rPr lang="en-US" altLang="id-ID" sz="2800" dirty="0"/>
              <a:t> dan </a:t>
            </a:r>
            <a:r>
              <a:rPr lang="en-US" altLang="id-ID" sz="2800" dirty="0" err="1"/>
              <a:t>nilai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tes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sifatnya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Berlawanan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Arah</a:t>
            </a:r>
            <a:r>
              <a:rPr lang="en-US" altLang="id-ID" sz="2800" dirty="0"/>
              <a:t> dan </a:t>
            </a:r>
            <a:r>
              <a:rPr lang="en-US" altLang="id-ID" sz="2800" dirty="0" err="1"/>
              <a:t>Memiliki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Korelasi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Sangat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Kuat</a:t>
            </a:r>
            <a:endParaRPr lang="en-US" altLang="id-ID" sz="2800" dirty="0"/>
          </a:p>
          <a:p>
            <a:endParaRPr lang="en-ID" dirty="0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4804A2B-4197-4197-A8BD-10DA6B91D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80637"/>
              </p:ext>
            </p:extLst>
          </p:nvPr>
        </p:nvGraphicFramePr>
        <p:xfrm>
          <a:off x="838200" y="1825625"/>
          <a:ext cx="914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3454400" imgH="469900" progId="Equation.3">
                  <p:embed/>
                </p:oleObj>
              </mc:Choice>
              <mc:Fallback>
                <p:oleObj name="Equation" r:id="rId3" imgW="3454400" imgH="469900" progId="Equation.3">
                  <p:embed/>
                  <p:pic>
                    <p:nvPicPr>
                      <p:cNvPr id="33798" name="Object 7">
                        <a:extLst>
                          <a:ext uri="{FF2B5EF4-FFF2-40B4-BE49-F238E27FC236}">
                            <a16:creationId xmlns:a16="http://schemas.microsoft.com/office/drawing/2014/main" id="{C5D75BF2-08F9-4254-9F13-B4EA382BE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5625"/>
                        <a:ext cx="9144000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89393AAB-2A96-4F10-AB2B-7B0947CB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0062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800" dirty="0"/>
              <a:t>r = - 0.94</a:t>
            </a:r>
          </a:p>
        </p:txBody>
      </p:sp>
    </p:spTree>
    <p:extLst>
      <p:ext uri="{BB962C8B-B14F-4D97-AF65-F5344CB8AC3E}">
        <p14:creationId xmlns:p14="http://schemas.microsoft.com/office/powerpoint/2010/main" val="249512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3851-E0CB-4FB4-A655-A131C47D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2600" dirty="0" err="1">
                <a:latin typeface="Arial" panose="020B0604020202020204" pitchFamily="34" charset="0"/>
              </a:rPr>
              <a:t>Penghitungan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Koefisien</a:t>
            </a:r>
            <a:r>
              <a:rPr lang="en-US" altLang="id-ID" sz="2600" dirty="0">
                <a:latin typeface="Arial" panose="020B0604020202020204" pitchFamily="34" charset="0"/>
              </a:rPr>
              <a:t> </a:t>
            </a:r>
            <a:r>
              <a:rPr lang="en-US" altLang="id-ID" sz="2600" dirty="0" err="1">
                <a:latin typeface="Arial" panose="020B0604020202020204" pitchFamily="34" charset="0"/>
              </a:rPr>
              <a:t>Korelasi</a:t>
            </a:r>
            <a:r>
              <a:rPr lang="en-US" altLang="id-ID" sz="2600" dirty="0">
                <a:latin typeface="Arial" panose="020B0604020202020204" pitchFamily="34" charset="0"/>
              </a:rPr>
              <a:t> (SPSS dan </a:t>
            </a:r>
            <a:r>
              <a:rPr lang="en-US" altLang="id-ID" sz="2600" dirty="0" err="1">
                <a:latin typeface="Arial" panose="020B0604020202020204" pitchFamily="34" charset="0"/>
              </a:rPr>
              <a:t>Rstudio</a:t>
            </a:r>
            <a:r>
              <a:rPr lang="en-US" altLang="id-ID" sz="2600" dirty="0">
                <a:latin typeface="Arial" panose="020B0604020202020204" pitchFamily="34" charset="0"/>
              </a:rPr>
              <a:t>)</a:t>
            </a:r>
            <a:endParaRPr lang="en-ID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D8E8C-5364-4A3E-A2A0-E8F976D37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/>
          <a:stretch/>
        </p:blipFill>
        <p:spPr>
          <a:xfrm>
            <a:off x="838200" y="1690688"/>
            <a:ext cx="5086082" cy="3473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8F33A-B8A6-4AEF-883D-EAD6979F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68" y="1690688"/>
            <a:ext cx="533363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2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F8E7-2D89-4D95-92A2-B41D5C19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Dataset </a:t>
            </a:r>
            <a:r>
              <a:rPr lang="en-US" dirty="0" err="1"/>
              <a:t>Nyata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2FA8-07C8-4141-868D-0A929084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Sumber</a:t>
            </a:r>
            <a:r>
              <a:rPr lang="en-US" dirty="0"/>
              <a:t> Data BMKG</a:t>
            </a:r>
          </a:p>
          <a:p>
            <a:pPr marL="0" indent="0">
              <a:buNone/>
            </a:pPr>
            <a:r>
              <a:rPr lang="en-ID" dirty="0"/>
              <a:t>(http://dataonline.bmkg.go.id)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Curah </a:t>
            </a:r>
            <a:r>
              <a:rPr lang="en-US" dirty="0" err="1"/>
              <a:t>hujan</a:t>
            </a:r>
            <a:r>
              <a:rPr lang="en-US" dirty="0"/>
              <a:t> (Y)</a:t>
            </a:r>
          </a:p>
          <a:p>
            <a:pPr marL="971550" lvl="1" indent="-514350">
              <a:buAutoNum type="arabicPeriod"/>
            </a:pPr>
            <a:r>
              <a:rPr lang="en-US" dirty="0" err="1"/>
              <a:t>Radiasi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 (X)</a:t>
            </a:r>
          </a:p>
          <a:p>
            <a:pPr marL="971550" lvl="1" indent="-514350">
              <a:buAutoNum type="arabicPeriod"/>
            </a:pP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(X)</a:t>
            </a:r>
          </a:p>
          <a:p>
            <a:pPr marL="971550" lvl="1" indent="-514350">
              <a:buAutoNum type="arabicPeriod"/>
            </a:pP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(X)</a:t>
            </a:r>
          </a:p>
          <a:p>
            <a:pPr marL="971550" lvl="1" indent="-514350">
              <a:buAutoNum type="arabicPeriod"/>
            </a:pP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 (X)</a:t>
            </a:r>
          </a:p>
          <a:p>
            <a:r>
              <a:rPr lang="en-US" dirty="0"/>
              <a:t>Area </a:t>
            </a:r>
            <a:r>
              <a:rPr lang="en-US" dirty="0" err="1"/>
              <a:t>Studi</a:t>
            </a:r>
            <a:r>
              <a:rPr lang="en-US" dirty="0"/>
              <a:t>: Jakarta, </a:t>
            </a:r>
            <a:r>
              <a:rPr lang="en-US" dirty="0" err="1"/>
              <a:t>Tanggal</a:t>
            </a:r>
            <a:r>
              <a:rPr lang="en-US" dirty="0"/>
              <a:t>: </a:t>
            </a:r>
            <a:r>
              <a:rPr lang="en-US" dirty="0" err="1"/>
              <a:t>Juni</a:t>
            </a:r>
            <a:r>
              <a:rPr lang="en-US" dirty="0"/>
              <a:t> 2019 </a:t>
            </a:r>
            <a:r>
              <a:rPr lang="en-US" dirty="0" err="1"/>
              <a:t>sampai</a:t>
            </a:r>
            <a:r>
              <a:rPr lang="en-US" dirty="0"/>
              <a:t> September 2019</a:t>
            </a:r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X </a:t>
            </a:r>
            <a:r>
              <a:rPr lang="en-US" dirty="0" err="1"/>
              <a:t>dengan</a:t>
            </a:r>
            <a:r>
              <a:rPr lang="en-US" dirty="0"/>
              <a:t> Y </a:t>
            </a:r>
            <a:r>
              <a:rPr lang="en-US" dirty="0" err="1"/>
              <a:t>menggunakan</a:t>
            </a:r>
            <a:r>
              <a:rPr lang="en-US" dirty="0"/>
              <a:t> Uji-Pearson </a:t>
            </a:r>
            <a:r>
              <a:rPr lang="en-US" dirty="0" err="1"/>
              <a:t>dengan</a:t>
            </a:r>
            <a:r>
              <a:rPr lang="en-US" dirty="0"/>
              <a:t> Tools </a:t>
            </a:r>
            <a:r>
              <a:rPr lang="en-US" dirty="0" err="1"/>
              <a:t>Rstudio</a:t>
            </a:r>
            <a:r>
              <a:rPr lang="en-US" dirty="0"/>
              <a:t> dan SPSS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BAC63-C315-418C-A924-39A073328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3315" r="7886"/>
          <a:stretch/>
        </p:blipFill>
        <p:spPr>
          <a:xfrm>
            <a:off x="5820933" y="1946342"/>
            <a:ext cx="5186211" cy="29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F270-E0E3-43B9-9676-3511F947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BA3C-F495-454C-8976-45B43F0B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Pemusatan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(mean, median, modus)</a:t>
            </a:r>
            <a:endParaRPr lang="en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Persebaran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(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ragam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deviasi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(normal)</a:t>
            </a:r>
            <a:endParaRPr lang="en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ID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(spearman, </a:t>
            </a:r>
            <a:r>
              <a:rPr lang="en-ID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kendall</a:t>
            </a: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pearson</a:t>
            </a: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94424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840E-8E7A-4E63-BE19-E44DC821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Pemusatan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1919-7F53-4CDD-8781-143A44ED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mean, median, modus.</a:t>
            </a:r>
          </a:p>
          <a:p>
            <a:pPr marL="0" indent="0">
              <a:buNone/>
            </a:pPr>
            <a:r>
              <a:rPr lang="en-US" dirty="0" err="1"/>
              <a:t>Pemusatan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manfaatnya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-proses data pada </a:t>
            </a:r>
            <a:r>
              <a:rPr lang="en-US" dirty="0" err="1"/>
              <a:t>pembersihan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 err="1"/>
              <a:t>Pemusatan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dataset </a:t>
            </a:r>
            <a:r>
              <a:rPr lang="en-US" dirty="0" err="1"/>
              <a:t>diawal</a:t>
            </a:r>
            <a:r>
              <a:rPr lang="en-US" dirty="0"/>
              <a:t>. (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data)</a:t>
            </a:r>
          </a:p>
          <a:p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pemusatan</a:t>
            </a:r>
            <a:r>
              <a:rPr lang="en-US" dirty="0"/>
              <a:t> data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(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327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AC22-75D9-4B15-B924-3465AAE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48343"/>
            <a:ext cx="11257344" cy="884126"/>
          </a:xfrm>
        </p:spPr>
        <p:txBody>
          <a:bodyPr>
            <a:normAutofit/>
          </a:bodyPr>
          <a:lstStyle/>
          <a:p>
            <a:r>
              <a:rPr lang="en-US" dirty="0"/>
              <a:t>Ex. </a:t>
            </a:r>
            <a:r>
              <a:rPr lang="en-US" dirty="0" err="1"/>
              <a:t>Pemusatan</a:t>
            </a:r>
            <a:r>
              <a:rPr lang="en-US" dirty="0"/>
              <a:t> data (Mean, Median, Modus)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071F3-F98D-412D-BFD0-5D64B2F24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" y="932469"/>
            <a:ext cx="7315200" cy="444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494B3F-7C99-4284-9213-B54F204B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094" y="932469"/>
            <a:ext cx="3781425" cy="2085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8AEDCB-19FC-42C4-82F1-0BBDBD39E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32" y="4437932"/>
            <a:ext cx="9286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9E9F-8125-4C70-8E3D-CBEDAF50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Persebaran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ADCA-597C-4691-803C-58584CF2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Rentang</a:t>
            </a:r>
            <a:r>
              <a:rPr lang="en-US" dirty="0"/>
              <a:t> =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Ketika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-proses data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data.</a:t>
            </a:r>
          </a:p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=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dan disperse data,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,</a:t>
            </a:r>
          </a:p>
          <a:p>
            <a:r>
              <a:rPr lang="en-US" dirty="0" err="1"/>
              <a:t>Ragam</a:t>
            </a:r>
            <a:r>
              <a:rPr lang="en-US" dirty="0"/>
              <a:t> =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yang </a:t>
            </a:r>
            <a:r>
              <a:rPr lang="en-US" dirty="0" err="1"/>
              <a:t>dikuadratkan</a:t>
            </a:r>
            <a:endParaRPr lang="en-US" dirty="0"/>
          </a:p>
          <a:p>
            <a:pPr marL="0" indent="0">
              <a:buNone/>
            </a:pP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ragam</a:t>
            </a:r>
            <a:r>
              <a:rPr lang="en-ID" dirty="0"/>
              <a:t> dan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terasa</a:t>
            </a:r>
            <a:r>
              <a:rPr lang="en-ID" dirty="0"/>
              <a:t> Ketika </a:t>
            </a:r>
            <a:r>
              <a:rPr lang="en-ID" dirty="0" err="1"/>
              <a:t>memproses</a:t>
            </a:r>
            <a:r>
              <a:rPr lang="en-ID" dirty="0"/>
              <a:t> dataset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dan volume yang </a:t>
            </a:r>
            <a:r>
              <a:rPr lang="en-ID" dirty="0" err="1"/>
              <a:t>besar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galat</a:t>
            </a:r>
            <a:r>
              <a:rPr lang="en-ID" dirty="0"/>
              <a:t>/</a:t>
            </a:r>
            <a:r>
              <a:rPr lang="en-ID" dirty="0" err="1"/>
              <a:t>penyimpangan</a:t>
            </a:r>
            <a:r>
              <a:rPr lang="en-ID" dirty="0"/>
              <a:t>/</a:t>
            </a:r>
            <a:r>
              <a:rPr lang="en-ID" dirty="0" err="1"/>
              <a:t>pencilan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873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AC22-75D9-4B15-B924-3465AAE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48343"/>
            <a:ext cx="11707298" cy="884126"/>
          </a:xfrm>
        </p:spPr>
        <p:txBody>
          <a:bodyPr>
            <a:normAutofit/>
          </a:bodyPr>
          <a:lstStyle/>
          <a:p>
            <a:r>
              <a:rPr lang="en-US" dirty="0" err="1"/>
              <a:t>Persebaran</a:t>
            </a:r>
            <a:r>
              <a:rPr lang="en-US" dirty="0"/>
              <a:t> data (</a:t>
            </a:r>
            <a:r>
              <a:rPr lang="en-US" dirty="0" err="1"/>
              <a:t>rentang</a:t>
            </a:r>
            <a:r>
              <a:rPr lang="en-US" dirty="0"/>
              <a:t>,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, </a:t>
            </a:r>
            <a:r>
              <a:rPr lang="en-US" dirty="0" err="1"/>
              <a:t>ragam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E28AE7-6F57-4B8E-879C-DFEE208153D3}"/>
              </a:ext>
            </a:extLst>
          </p:cNvPr>
          <p:cNvSpPr txBox="1">
            <a:spLocks/>
          </p:cNvSpPr>
          <p:nvPr/>
        </p:nvSpPr>
        <p:spPr>
          <a:xfrm>
            <a:off x="257175" y="5973874"/>
            <a:ext cx="11707298" cy="88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A2E11A-CC65-4B18-8300-13583979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32469"/>
            <a:ext cx="5838825" cy="34301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F7DB6E-9626-4EE7-8BF0-D4A69E5E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612" y="1935790"/>
            <a:ext cx="6562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79EB-EB96-4819-AC01-5CF97B5B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026B-41E9-452D-A856-8899591F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Normal =&gt;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endParaRPr lang="en-US" dirty="0"/>
          </a:p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Seragam</a:t>
            </a:r>
            <a:endParaRPr lang="en-US" dirty="0"/>
          </a:p>
          <a:p>
            <a:r>
              <a:rPr lang="en-US" dirty="0" err="1"/>
              <a:t>Distribusi</a:t>
            </a:r>
            <a:r>
              <a:rPr lang="en-US" dirty="0"/>
              <a:t> Poisson</a:t>
            </a:r>
          </a:p>
          <a:p>
            <a:r>
              <a:rPr lang="en-US" dirty="0" err="1"/>
              <a:t>Distribusi</a:t>
            </a:r>
            <a:r>
              <a:rPr lang="en-US" dirty="0"/>
              <a:t> Binomial</a:t>
            </a:r>
          </a:p>
          <a:p>
            <a:r>
              <a:rPr lang="en-US" dirty="0" err="1"/>
              <a:t>Distribusi</a:t>
            </a:r>
            <a:r>
              <a:rPr lang="en-US" dirty="0"/>
              <a:t> dan lain-lain.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15C16-4531-436C-951F-08EB4E82F55A}"/>
              </a:ext>
            </a:extLst>
          </p:cNvPr>
          <p:cNvSpPr txBox="1"/>
          <p:nvPr/>
        </p:nvSpPr>
        <p:spPr>
          <a:xfrm>
            <a:off x="6809464" y="6009315"/>
            <a:ext cx="3136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</a:t>
            </a:r>
          </a:p>
          <a:p>
            <a:pPr algn="ctr"/>
            <a:r>
              <a:rPr lang="en-US" dirty="0"/>
              <a:t>(Bell Curve)</a:t>
            </a:r>
            <a:endParaRPr lang="en-ID" dirty="0"/>
          </a:p>
        </p:txBody>
      </p:sp>
      <p:pic>
        <p:nvPicPr>
          <p:cNvPr id="10" name="Picture 2" descr="Dilema sekolah di PAUD dan TK bagi orangtua Kristiani • 2 • Forum ...">
            <a:extLst>
              <a:ext uri="{FF2B5EF4-FFF2-40B4-BE49-F238E27FC236}">
                <a16:creationId xmlns:a16="http://schemas.microsoft.com/office/drawing/2014/main" id="{BB523A00-1ECB-4871-AB70-241385F0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66" y="2791297"/>
            <a:ext cx="6338216" cy="308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5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EC2C-E61C-4B95-8874-EAB93207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Korelasi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11DD-8CDD-4FDC-AF6A-37F8ADEE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Digunakan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variable </a:t>
            </a:r>
            <a:r>
              <a:rPr lang="en-US" dirty="0" err="1"/>
              <a:t>bebas</a:t>
            </a:r>
            <a:r>
              <a:rPr lang="en-US" dirty="0"/>
              <a:t> (X) </a:t>
            </a:r>
            <a:r>
              <a:rPr lang="en-US" dirty="0" err="1"/>
              <a:t>dengan</a:t>
            </a:r>
            <a:r>
              <a:rPr lang="en-US" dirty="0"/>
              <a:t> variable </a:t>
            </a:r>
            <a:r>
              <a:rPr lang="en-US" dirty="0" err="1"/>
              <a:t>terikat</a:t>
            </a:r>
            <a:r>
              <a:rPr lang="en-US" dirty="0"/>
              <a:t> (Y)</a:t>
            </a:r>
          </a:p>
          <a:p>
            <a:r>
              <a:rPr lang="en-US" dirty="0"/>
              <a:t>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(</a:t>
            </a:r>
            <a:r>
              <a:rPr lang="en-US" dirty="0" err="1"/>
              <a:t>Bivariat</a:t>
            </a:r>
            <a:r>
              <a:rPr lang="en-US" dirty="0"/>
              <a:t> dan Multivariate)</a:t>
            </a:r>
          </a:p>
          <a:p>
            <a:r>
              <a:rPr lang="en-US" dirty="0"/>
              <a:t>Bivariate </a:t>
            </a:r>
            <a:r>
              <a:rPr lang="en-US" dirty="0" err="1"/>
              <a:t>terdiri</a:t>
            </a:r>
            <a:r>
              <a:rPr lang="en-US" dirty="0"/>
              <a:t> 1 variable </a:t>
            </a:r>
            <a:r>
              <a:rPr lang="en-US" dirty="0" err="1"/>
              <a:t>bebas</a:t>
            </a:r>
            <a:r>
              <a:rPr lang="en-US" dirty="0"/>
              <a:t> dan 1 variable </a:t>
            </a:r>
            <a:r>
              <a:rPr lang="en-US" dirty="0" err="1"/>
              <a:t>terikat</a:t>
            </a:r>
            <a:endParaRPr lang="en-US" dirty="0"/>
          </a:p>
          <a:p>
            <a:r>
              <a:rPr lang="en-ID" dirty="0"/>
              <a:t>Bivariate (Uji-Pearson, Uji-Spearman Rank, Uji-Kendall)</a:t>
            </a:r>
            <a:endParaRPr lang="en-US" dirty="0"/>
          </a:p>
          <a:p>
            <a:r>
              <a:rPr lang="en-US" dirty="0"/>
              <a:t>Multivariate </a:t>
            </a:r>
            <a:r>
              <a:rPr lang="en-US" dirty="0" err="1"/>
              <a:t>terdiri</a:t>
            </a:r>
            <a:r>
              <a:rPr lang="en-US" dirty="0"/>
              <a:t> N variable </a:t>
            </a:r>
            <a:r>
              <a:rPr lang="en-US" dirty="0" err="1"/>
              <a:t>bebas</a:t>
            </a:r>
            <a:r>
              <a:rPr lang="en-US" dirty="0"/>
              <a:t> dan 1 variable </a:t>
            </a:r>
            <a:r>
              <a:rPr lang="en-US" dirty="0" err="1"/>
              <a:t>terikat</a:t>
            </a:r>
            <a:endParaRPr lang="en-US" dirty="0"/>
          </a:p>
          <a:p>
            <a:r>
              <a:rPr lang="en-US" dirty="0"/>
              <a:t>Multivariate(Uji-???, Uji-???, Uji-???, Uji-???)</a:t>
            </a:r>
            <a:endParaRPr lang="en-ID" dirty="0"/>
          </a:p>
          <a:p>
            <a:r>
              <a:rPr lang="en-ID" dirty="0"/>
              <a:t>Setelah </a:t>
            </a:r>
            <a:r>
              <a:rPr lang="en-ID" dirty="0" err="1"/>
              <a:t>melakukan</a:t>
            </a:r>
            <a:r>
              <a:rPr lang="en-ID" dirty="0"/>
              <a:t> Uji-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Uji-</a:t>
            </a:r>
            <a:r>
              <a:rPr lang="en-ID" dirty="0" err="1"/>
              <a:t>Siginifikansi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284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2861-EF57-44B7-962E-7E6D84B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Korelasi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FF79A-D764-4785-93B9-C6C278389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Rentang</a:t>
                </a:r>
                <a:r>
                  <a:rPr lang="en-US" dirty="0"/>
                  <a:t> </a:t>
                </a:r>
                <a:r>
                  <a:rPr lang="en-US" dirty="0" err="1"/>
                  <a:t>koefisien</a:t>
                </a:r>
                <a:r>
                  <a:rPr lang="en-US" dirty="0"/>
                  <a:t> </a:t>
                </a:r>
                <a:r>
                  <a:rPr lang="en-US" dirty="0" err="1"/>
                  <a:t>korelasi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sampai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dirty="0"/>
                  <a:t>.</a:t>
                </a:r>
              </a:p>
              <a:p>
                <a:pPr marL="0" indent="0">
                  <a:buNone/>
                </a:pPr>
                <a:r>
                  <a:rPr lang="en-US" altLang="id-ID" dirty="0"/>
                  <a:t>Menurut </a:t>
                </a:r>
                <a:r>
                  <a:rPr lang="en-US" altLang="id-ID" dirty="0" err="1"/>
                  <a:t>Sugiyono</a:t>
                </a:r>
                <a:r>
                  <a:rPr lang="en-US" altLang="id-ID" dirty="0"/>
                  <a:t> (2007) </a:t>
                </a:r>
                <a:r>
                  <a:rPr lang="en-US" altLang="id-ID" dirty="0" err="1"/>
                  <a:t>pedoman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untuk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memberikan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interpretasi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koefisien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korelasi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sebagai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berikut</a:t>
                </a:r>
                <a:r>
                  <a:rPr lang="en-US" altLang="id-ID" dirty="0"/>
                  <a:t>:</a:t>
                </a:r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0,000    -   0,199    = </a:t>
                </a:r>
                <a:r>
                  <a:rPr lang="en-US" altLang="id-ID" dirty="0" err="1"/>
                  <a:t>sangat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rendah</a:t>
                </a:r>
                <a:endParaRPr lang="en-US" altLang="id-ID" dirty="0"/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0,200    -   0,399    = </a:t>
                </a:r>
                <a:r>
                  <a:rPr lang="en-US" altLang="id-ID" dirty="0" err="1"/>
                  <a:t>rendah</a:t>
                </a:r>
                <a:endParaRPr lang="en-US" altLang="id-ID" dirty="0"/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0,400    -   0,599    = </a:t>
                </a:r>
                <a:r>
                  <a:rPr lang="en-US" altLang="id-ID" dirty="0" err="1"/>
                  <a:t>sedang</a:t>
                </a:r>
                <a:endParaRPr lang="en-US" altLang="id-ID" dirty="0"/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0,600    -   0,799    = </a:t>
                </a:r>
                <a:r>
                  <a:rPr lang="en-US" altLang="id-ID" dirty="0" err="1"/>
                  <a:t>kuat</a:t>
                </a:r>
                <a:endParaRPr lang="en-US" altLang="id-ID" dirty="0"/>
              </a:p>
              <a:p>
                <a:pPr marL="57150" indent="0" eaLnBrk="1" hangingPunct="1">
                  <a:buFont typeface="Wingdings" panose="05000000000000000000" pitchFamily="2" charset="2"/>
                  <a:buNone/>
                </a:pPr>
                <a:r>
                  <a:rPr lang="en-US" altLang="id-ID" dirty="0"/>
                  <a:t>0,800    -   1,000    = </a:t>
                </a:r>
                <a:r>
                  <a:rPr lang="en-US" altLang="id-ID" dirty="0" err="1"/>
                  <a:t>sangat</a:t>
                </a:r>
                <a:r>
                  <a:rPr lang="en-US" altLang="id-ID" dirty="0"/>
                  <a:t> </a:t>
                </a:r>
                <a:r>
                  <a:rPr lang="en-US" altLang="id-ID" dirty="0" err="1"/>
                  <a:t>kuat</a:t>
                </a:r>
                <a:endParaRPr lang="en-US" altLang="id-ID" dirty="0"/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FF79A-D764-4785-93B9-C6C278389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46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597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CantoraOne</vt:lpstr>
      <vt:lpstr>Symbol</vt:lpstr>
      <vt:lpstr>Tahoma</vt:lpstr>
      <vt:lpstr>Wingdings</vt:lpstr>
      <vt:lpstr>Office Theme</vt:lpstr>
      <vt:lpstr>Equation</vt:lpstr>
      <vt:lpstr>Pengenalan Statistik Komputasi untuk pemrosesan data</vt:lpstr>
      <vt:lpstr>List Materi</vt:lpstr>
      <vt:lpstr>Pemusatan data</vt:lpstr>
      <vt:lpstr>Ex. Pemusatan data (Mean, Median, Modus)</vt:lpstr>
      <vt:lpstr>Persebaran Data</vt:lpstr>
      <vt:lpstr>Persebaran data (rentang, standar deviasi, ragam)</vt:lpstr>
      <vt:lpstr>Distribusi Data</vt:lpstr>
      <vt:lpstr>Uji Korelasi</vt:lpstr>
      <vt:lpstr>Uji Korelasi</vt:lpstr>
      <vt:lpstr>Uji Pearson</vt:lpstr>
      <vt:lpstr>CONTOH: Ujilah hubungan antara tingkat kelelahan dengan Hasil Tes!</vt:lpstr>
      <vt:lpstr>Penghitungan Koefisien Korelasi</vt:lpstr>
      <vt:lpstr>Penghitungan Koefisien Korelasi (SPSS dan Rstudio)</vt:lpstr>
      <vt:lpstr>Contoh Studi Kasus Dataset Nyata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Statistik Komputasi untuk pemrosesan data</dc:title>
  <dc:creator>Lunox</dc:creator>
  <cp:lastModifiedBy>Lunox</cp:lastModifiedBy>
  <cp:revision>235</cp:revision>
  <dcterms:created xsi:type="dcterms:W3CDTF">2020-08-24T09:03:39Z</dcterms:created>
  <dcterms:modified xsi:type="dcterms:W3CDTF">2020-09-16T12:40:10Z</dcterms:modified>
</cp:coreProperties>
</file>