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71" r:id="rId9"/>
    <p:sldId id="276" r:id="rId10"/>
    <p:sldId id="277" r:id="rId11"/>
    <p:sldId id="278" r:id="rId12"/>
    <p:sldId id="281" r:id="rId13"/>
    <p:sldId id="282" r:id="rId14"/>
    <p:sldId id="283" r:id="rId15"/>
    <p:sldId id="289" r:id="rId16"/>
    <p:sldId id="286" r:id="rId17"/>
    <p:sldId id="288" r:id="rId18"/>
    <p:sldId id="287" r:id="rId19"/>
    <p:sldId id="269" r:id="rId20"/>
    <p:sldId id="257" r:id="rId21"/>
    <p:sldId id="258" r:id="rId22"/>
    <p:sldId id="259" r:id="rId23"/>
    <p:sldId id="26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497-5A40-E721-EE52-0D60DFD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959-4F63-EEB2-EC92-D5920C34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11CD-17DD-DB61-828A-5239E38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BDF2-B06D-E5CD-0955-CEC8C07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DDFB-335A-F182-33B1-6F2AD72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B67-4E97-A242-3B5D-8BB050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2231-4688-A45A-0108-54CF0A33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F893-9213-1DC8-D557-7C6AAA2B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B71F-013C-6742-CC6A-A4FB21C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8DCC-19EE-F992-2D63-886C0DD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DD9D-4927-C2B3-7269-6EB00646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487FF-E6E9-7CAF-3834-BB5423D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A063-D6CA-A9EC-CDF1-A8A0622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755-C208-148A-410B-5F21D6E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E09-1EC3-8084-0AE2-FBDBB929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5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3F6-7E48-DEBA-2F80-8420E32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A38E-58EF-DDC9-8C84-3F7DBDF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8A0E-9A4C-29BC-BEE9-685C924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D85F-6DB6-C0F2-7604-85CCA0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01FD-E013-50A7-B087-2AFB704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9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0C9-80A0-1FFB-361A-1DA36B5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BBD-AB24-A1BE-FBF0-2EA961D9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D10F-4A5A-298F-ED61-9041830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E2A6-16F5-E9B2-729A-F2A4CFA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3F64-9C5C-1D91-5D14-D06965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0FB-89BF-8AD7-69AB-38B5966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6F9-2ED0-E95B-9EBB-F9188CD9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2CA04-8C56-DF27-E800-0312E374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320F-6685-CD18-06B5-29D3787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1CE-2732-F6FD-C896-794F37C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FB86-5EB4-A537-8267-9943F4A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6A3-68FA-BDEB-66E3-D839A94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7C3-F8AA-F844-4F05-AF23F5D0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CCB4-6301-FFED-4DFA-F072907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69E9-B538-194C-C34B-A4D07504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6C252-790D-3143-2672-03D84468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786A-CD43-32AA-8ECC-D8013FC7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16F-F541-94B2-9AE0-5DD8855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2ACCD-D76A-0815-5F90-80FD1C4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D26-A198-4E8E-F5CC-E8990B3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9C06-34C5-C5E7-60D1-E1021CF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2AAF-3239-0ADE-21D4-A5718E8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8FC4-F6FD-B8AB-8461-575A3A1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4EAA2-3E96-21F3-24F6-CEBB5B3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0BD-F82D-C891-73A7-4A2D0945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C6BE-B6CB-0F5A-F2B9-75DCBCA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5B2-E743-E17C-91F0-75B6438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5514-F2DC-34F8-B6F6-6E0E83E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3F5-04AA-2F73-5E42-3187457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A2A-CE1D-81B8-05BE-553A5D8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88C5-DADD-C7EB-EBE0-F480488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280A-1206-EBB3-1218-45E4153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F20-F824-A302-9147-C6DF01B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FA98-6F9D-FAA9-45FF-13E0553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B3C6-5456-4FEF-E4D7-B663EFE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8F96-D1F5-9D8B-93E3-CD6F14B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3925-8E92-A684-21D6-1DC29F3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8C14-66FB-066A-A225-A0B40B2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953F8-DD3F-FB7F-BFD9-C86B780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5916-ADE8-FB48-44C3-277A3F0B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EF83-3D84-F417-38BE-5E020C76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6E7-F729-4374-97AF-6621FCBEC648}" type="datetimeFigureOut">
              <a:rPr lang="en-ID" smtClean="0"/>
              <a:t>21/03/2024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69E1-AAAC-9E8A-E7EE-F2213118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72D-A6DF-8A1E-957A-D4B7FF6B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usin/dashboard-video-games_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" TargetMode="External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plotly.com/pyth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D64-0D86-26F7-A3ED-7544E9D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08" y="1041400"/>
            <a:ext cx="11165983" cy="2387600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r>
              <a:rPr lang="en-US" sz="5000" dirty="0"/>
              <a:t>Dasar – Dasar </a:t>
            </a:r>
            <a:r>
              <a:rPr lang="en-US" sz="5000" dirty="0" err="1"/>
              <a:t>Visualisasi</a:t>
            </a:r>
            <a:r>
              <a:rPr lang="en-US" sz="5000" dirty="0"/>
              <a:t> Data</a:t>
            </a:r>
            <a:br>
              <a:rPr lang="en-US" sz="5000" dirty="0"/>
            </a:br>
            <a:r>
              <a:rPr lang="en-US" sz="5000" dirty="0"/>
              <a:t>Menggunakan Pustaka </a:t>
            </a:r>
            <a:r>
              <a:rPr lang="en-US" sz="5000"/>
              <a:t>Streamlit</a:t>
            </a:r>
            <a:br>
              <a:rPr lang="en-US" sz="5000" dirty="0"/>
            </a:br>
            <a:r>
              <a:rPr lang="en-US" sz="3300" dirty="0"/>
              <a:t>(Studi case: Web </a:t>
            </a:r>
            <a:r>
              <a:rPr lang="en-US" sz="3300" dirty="0" err="1"/>
              <a:t>informasi</a:t>
            </a:r>
            <a:r>
              <a:rPr lang="en-US" sz="3300" dirty="0"/>
              <a:t> video games sales)</a:t>
            </a:r>
            <a:endParaRPr lang="en-ID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7865-0B53-2D48-EFAB-44C31E342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Aryajaya</a:t>
            </a:r>
            <a:r>
              <a:rPr lang="en-ID" dirty="0"/>
              <a:t> Alamsyah,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., MTA.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0284F-2AF9-E7D7-3672-1CE9A431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92B637-368F-EDF7-9044-5A95C2E8E7A0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292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42BE-8499-1BDC-0359-327BF8AB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12188" b="9088"/>
          <a:stretch/>
        </p:blipFill>
        <p:spPr>
          <a:xfrm>
            <a:off x="729802" y="1455313"/>
            <a:ext cx="10710929" cy="4827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72E22-BA13-0A10-ED7B-C5BEC2FD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5308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Masukan daftar pustaka dan baca data</a:t>
            </a:r>
          </a:p>
          <a:p>
            <a:endParaRPr lang="en-ID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plotly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express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  <a:endParaRPr lang="en-ID" sz="2000">
              <a:effectLst/>
            </a:endParaRPr>
          </a:p>
          <a:p>
            <a:endParaRPr lang="en-US" sz="2000"/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data</a:t>
            </a: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read_csv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"vgsales_after_smoothing.csv"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4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62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'Global_Sales'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1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"Global_Sales"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update_traces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line_color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"#67001f"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line_width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update_layout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"History video games sales on global region"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 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"Sum of Sales Video"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10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BB00-165A-E36B-FB63-15840C40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4937"/>
            <a:ext cx="11868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33430-618E-4562-9344-83161837E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4" t="12376" r="24050" b="35580"/>
          <a:stretch/>
        </p:blipFill>
        <p:spPr>
          <a:xfrm>
            <a:off x="309093" y="1573509"/>
            <a:ext cx="11260618" cy="4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BDE46-477D-BD95-F19C-7313EBE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85" y="507912"/>
            <a:ext cx="6481829" cy="58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DA524-1DD0-729B-E125-2A144DB28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5" t="12376" r="28063" b="35956"/>
          <a:stretch/>
        </p:blipFill>
        <p:spPr>
          <a:xfrm>
            <a:off x="309093" y="1573509"/>
            <a:ext cx="1095622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9556-8F5A-5186-BDC3-80E44D05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24589" r="7465" b="20361"/>
          <a:stretch/>
        </p:blipFill>
        <p:spPr>
          <a:xfrm>
            <a:off x="957329" y="1542245"/>
            <a:ext cx="1027734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98C4A7-A94C-32DF-2CAC-AF5C4C66D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9" t="66675" r="4613" b="11906"/>
          <a:stretch/>
        </p:blipFill>
        <p:spPr>
          <a:xfrm>
            <a:off x="215705" y="1573509"/>
            <a:ext cx="11739123" cy="156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20CE-A78E-7608-C7E4-BCB0356E6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8" t="34922" r="2712" b="16980"/>
          <a:stretch/>
        </p:blipFill>
        <p:spPr>
          <a:xfrm>
            <a:off x="215705" y="3170428"/>
            <a:ext cx="10976036" cy="33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F9B-B540-709D-AB32-FFB4881BACB2}"/>
              </a:ext>
            </a:extLst>
          </p:cNvPr>
          <p:cNvSpPr txBox="1"/>
          <p:nvPr/>
        </p:nvSpPr>
        <p:spPr>
          <a:xfrm>
            <a:off x="2361126" y="3013501"/>
            <a:ext cx="74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Hans-on, “Web informasi video games sales”</a:t>
            </a:r>
            <a:br>
              <a:rPr lang="en-US" sz="2400"/>
            </a:br>
            <a:r>
              <a:rPr lang="en-US" sz="2400">
                <a:hlinkClick r:id="rId2"/>
              </a:rPr>
              <a:t>https://github.com/kusin/dashboard-video-games_v1.0</a:t>
            </a:r>
            <a:endParaRPr lang="en-US" sz="2400"/>
          </a:p>
          <a:p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065A6-C9BF-B03C-B8B4-1B4710B61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455313"/>
            <a:ext cx="11552349" cy="4971245"/>
          </a:xfrm>
        </p:spPr>
        <p:txBody>
          <a:bodyPr>
            <a:normAutofit/>
          </a:bodyPr>
          <a:lstStyle/>
          <a:p>
            <a:r>
              <a:rPr lang="en-US" sz="2400" dirty="0"/>
              <a:t>Riwayat Pendidikan</a:t>
            </a:r>
          </a:p>
          <a:p>
            <a:pPr lvl="1"/>
            <a:r>
              <a:rPr lang="en-US" sz="2000" dirty="0"/>
              <a:t>2013 – 2015, D3 UI –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2000" dirty="0"/>
              <a:t>2014 – 2018, S1 UIN Jakarta – Teknik </a:t>
            </a:r>
            <a:r>
              <a:rPr lang="en-US" sz="2000" dirty="0" err="1"/>
              <a:t>Informatika</a:t>
            </a:r>
            <a:endParaRPr lang="en-US" sz="2000" dirty="0"/>
          </a:p>
          <a:p>
            <a:pPr lvl="1"/>
            <a:r>
              <a:rPr lang="en-US" sz="2000" dirty="0"/>
              <a:t>2019 – 2023, S2 IPB –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endParaRPr lang="en-US" sz="2400" dirty="0"/>
          </a:p>
          <a:p>
            <a:pPr lvl="1"/>
            <a:r>
              <a:rPr lang="en-US" sz="2000" dirty="0"/>
              <a:t>Software engineering, focus on backend developers</a:t>
            </a:r>
          </a:p>
          <a:p>
            <a:pPr lvl="1"/>
            <a:r>
              <a:rPr lang="en-US" sz="2000" dirty="0"/>
              <a:t>Data Science, focus on data analyst. </a:t>
            </a:r>
          </a:p>
          <a:p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ilmiyah</a:t>
            </a:r>
            <a:endParaRPr lang="en-US" sz="2400" dirty="0"/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Shofi</a:t>
            </a:r>
            <a:r>
              <a:rPr lang="en-ID" sz="1700" dirty="0"/>
              <a:t> IM, </a:t>
            </a:r>
            <a:r>
              <a:rPr lang="en-ID" sz="1700" dirty="0" err="1"/>
              <a:t>Suseno</a:t>
            </a:r>
            <a:r>
              <a:rPr lang="en-ID" sz="1700" dirty="0"/>
              <a:t> HB. 2021. </a:t>
            </a:r>
            <a:r>
              <a:rPr lang="en-ID" sz="1700" dirty="0" err="1"/>
              <a:t>Prototipe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Computer Based Test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Pengacakan</a:t>
            </a:r>
            <a:r>
              <a:rPr lang="en-ID" sz="1700" dirty="0"/>
              <a:t> </a:t>
            </a:r>
            <a:r>
              <a:rPr lang="en-ID" sz="1700" dirty="0" err="1"/>
              <a:t>Soal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Fisher Yates Shuffle. IPB: </a:t>
            </a:r>
            <a:r>
              <a:rPr lang="en-ID" sz="1700" dirty="0" err="1"/>
              <a:t>Jurnal</a:t>
            </a:r>
            <a:r>
              <a:rPr lang="en-ID" sz="1700" dirty="0"/>
              <a:t> </a:t>
            </a:r>
            <a:r>
              <a:rPr lang="en-ID" sz="1700" dirty="0" err="1"/>
              <a:t>Ilmu</a:t>
            </a:r>
            <a:r>
              <a:rPr lang="en-ID" sz="1700" dirty="0"/>
              <a:t> </a:t>
            </a:r>
            <a:r>
              <a:rPr lang="en-ID" sz="1700" dirty="0" err="1"/>
              <a:t>Komputer</a:t>
            </a:r>
            <a:r>
              <a:rPr lang="en-ID" sz="1700" dirty="0"/>
              <a:t> Agri-</a:t>
            </a:r>
            <a:r>
              <a:rPr lang="en-ID" sz="1700" dirty="0" err="1"/>
              <a:t>Informatika</a:t>
            </a:r>
            <a:r>
              <a:rPr lang="en-ID" sz="1700" dirty="0"/>
              <a:t>. </a:t>
            </a:r>
            <a:r>
              <a:rPr lang="en-ID" sz="1700" dirty="0" err="1"/>
              <a:t>eISSN</a:t>
            </a:r>
            <a:r>
              <a:rPr lang="en-ID" sz="1700" dirty="0"/>
              <a:t>: 2654-9735. </a:t>
            </a:r>
            <a:r>
              <a:rPr lang="en-ID" sz="1700" dirty="0" err="1"/>
              <a:t>pISSN</a:t>
            </a:r>
            <a:r>
              <a:rPr lang="en-ID" sz="1700" dirty="0"/>
              <a:t>: 2089-6026.</a:t>
            </a:r>
          </a:p>
          <a:p>
            <a:pPr lvl="1"/>
            <a:r>
              <a:rPr lang="en-ID" sz="1700" dirty="0" err="1"/>
              <a:t>Buslim</a:t>
            </a:r>
            <a:r>
              <a:rPr lang="en-ID" sz="1700" dirty="0"/>
              <a:t> N, </a:t>
            </a:r>
            <a:r>
              <a:rPr lang="en-ID" sz="1700" dirty="0" err="1"/>
              <a:t>Rahmatullah</a:t>
            </a:r>
            <a:r>
              <a:rPr lang="en-ID" sz="1700" dirty="0"/>
              <a:t> IL, </a:t>
            </a:r>
            <a:r>
              <a:rPr lang="en-ID" sz="1700" dirty="0" err="1"/>
              <a:t>Setyawan</a:t>
            </a:r>
            <a:r>
              <a:rPr lang="en-ID" sz="1700" dirty="0"/>
              <a:t> BA, Alamsyah A. Comparing Bitcoin Prediction Model Using GRU, RNN, and LSTM by Hyperparameter Optimization </a:t>
            </a:r>
            <a:r>
              <a:rPr lang="en-ID" sz="1700" dirty="0" err="1"/>
              <a:t>GridSearch</a:t>
            </a:r>
            <a:r>
              <a:rPr lang="en-ID" sz="1700" dirty="0"/>
              <a:t> and </a:t>
            </a:r>
            <a:r>
              <a:rPr lang="en-ID" sz="1700" dirty="0" err="1"/>
              <a:t>RandomSearch</a:t>
            </a:r>
            <a:r>
              <a:rPr lang="en-ID" sz="1700" dirty="0"/>
              <a:t>. IEEE: International Conference on Cyber and IT Service Management. DOI: 10.1109/CITSM52892.2021.9588947.</a:t>
            </a:r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Sitanggang</a:t>
            </a:r>
            <a:r>
              <a:rPr lang="en-ID" sz="1700" dirty="0"/>
              <a:t> IS, </a:t>
            </a:r>
            <a:r>
              <a:rPr lang="en-ID" sz="1700" dirty="0" err="1"/>
              <a:t>Annisa</a:t>
            </a:r>
            <a:r>
              <a:rPr lang="en-ID" sz="1700" dirty="0"/>
              <a:t>, </a:t>
            </a:r>
            <a:r>
              <a:rPr lang="en-ID" sz="1700" dirty="0" err="1"/>
              <a:t>Mushthofa</a:t>
            </a:r>
            <a:r>
              <a:rPr lang="en-ID" sz="1700" dirty="0"/>
              <a:t>. Predictions of Hotspot With Rainfall and ENSO Factor Using LSTM-RNN Algorithm. UIN: </a:t>
            </a:r>
            <a:r>
              <a:rPr lang="en-ID" sz="1700" dirty="0" err="1"/>
              <a:t>Jurnal</a:t>
            </a:r>
            <a:r>
              <a:rPr lang="en-ID" sz="1700" dirty="0"/>
              <a:t> Teknik </a:t>
            </a:r>
            <a:r>
              <a:rPr lang="en-ID" sz="1700" dirty="0" err="1"/>
              <a:t>Informatika</a:t>
            </a:r>
            <a:r>
              <a:rPr lang="en-ID" sz="1700" dirty="0"/>
              <a:t>. (in review)</a:t>
            </a:r>
          </a:p>
          <a:p>
            <a:pPr lvl="1"/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 err="1"/>
              <a:t>Sekilas</a:t>
            </a:r>
            <a:r>
              <a:rPr lang="en-US" sz="4000" dirty="0"/>
              <a:t> data </a:t>
            </a:r>
            <a:r>
              <a:rPr lang="en-US" sz="4000" dirty="0" err="1"/>
              <a:t>pribadi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C727A8-71D4-E556-799F-57171B5D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8D7B-58BD-E9DE-3D7F-A502C4F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17065" r="6513"/>
          <a:stretch/>
        </p:blipFill>
        <p:spPr>
          <a:xfrm>
            <a:off x="309093" y="1455313"/>
            <a:ext cx="11422782" cy="4945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3FFF5C-F748-2871-F155-EE7FA6E44E4B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EB704-01C6-7402-2EE3-A868DFCF2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A9ED-29A1-0BA2-EDDE-03572B29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9507" r="6408" b="10943"/>
          <a:stretch/>
        </p:blipFill>
        <p:spPr>
          <a:xfrm>
            <a:off x="330558" y="1455313"/>
            <a:ext cx="11548938" cy="4971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292C8-02EF-052F-EFDF-F7BD11C685E5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DC107-6CE6-57FA-F591-2566001B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FD20-9A96-F716-06D5-1478CA8F6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22903" r="5669" b="5282"/>
          <a:stretch/>
        </p:blipFill>
        <p:spPr>
          <a:xfrm>
            <a:off x="309092" y="1455313"/>
            <a:ext cx="11552349" cy="4438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BD133-F967-B21E-7707-35979B144E4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DD981-D0B2-40FC-B11F-A51BC651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11B2-70C4-0CDD-AEC2-168E87A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9912" r="6514" b="11342"/>
          <a:stretch/>
        </p:blipFill>
        <p:spPr>
          <a:xfrm>
            <a:off x="309093" y="1455313"/>
            <a:ext cx="11569518" cy="4958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DE571-4C14-41CF-CEF8-97A3EDBB935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72D6-064D-6F7B-5AD8-B267FDAC2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EF7F-7208-62B2-EF66-96D43CC6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16136" r="5774" b="16689"/>
          <a:stretch/>
        </p:blipFill>
        <p:spPr>
          <a:xfrm>
            <a:off x="392271" y="1455313"/>
            <a:ext cx="11490636" cy="414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10A1E-E693-F920-BC31-716FCA32E31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27EC1-824E-1264-8775-EBFBF92A0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59,033 Stock Photos, Vectors, and Video | Adobe  Stock">
            <a:extLst>
              <a:ext uri="{FF2B5EF4-FFF2-40B4-BE49-F238E27FC236}">
                <a16:creationId xmlns:a16="http://schemas.microsoft.com/office/drawing/2014/main" id="{3F221520-90DE-6C6E-499D-35AD5D9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13AF9C-2B18-F138-470F-ECCD129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Data Science (DS)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4E4C-46EE-EC01-2F15-1A1DB4F68D8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BB2BF-F899-1DAA-3520-E31ADAAA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A21D6-52A1-DD05-337D-C55347141695}"/>
              </a:ext>
            </a:extLst>
          </p:cNvPr>
          <p:cNvSpPr txBox="1"/>
          <p:nvPr/>
        </p:nvSpPr>
        <p:spPr>
          <a:xfrm>
            <a:off x="5509999" y="3139607"/>
            <a:ext cx="296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Bidang Keahilan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146B9-D91C-893F-0E0C-010AF7EA3234}"/>
              </a:ext>
            </a:extLst>
          </p:cNvPr>
          <p:cNvSpPr txBox="1"/>
          <p:nvPr/>
        </p:nvSpPr>
        <p:spPr>
          <a:xfrm>
            <a:off x="8988144" y="376563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Ilmu Komputer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Algoritma &amp; Pemrograman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Kecerdasan Buatan (Ai)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Teknologi Big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D6E84-1293-05D2-3C0F-CA6BB7AFE998}"/>
              </a:ext>
            </a:extLst>
          </p:cNvPr>
          <p:cNvSpPr txBox="1"/>
          <p:nvPr/>
        </p:nvSpPr>
        <p:spPr>
          <a:xfrm>
            <a:off x="8988144" y="504700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Ilmu Bisnis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Sistem Pakar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Sistem Penunjang Keputsan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Manajemen Pengetahuan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922E-F4E1-BDC1-1E18-1C8C7938FFEC}"/>
              </a:ext>
            </a:extLst>
          </p:cNvPr>
          <p:cNvSpPr txBox="1"/>
          <p:nvPr/>
        </p:nvSpPr>
        <p:spPr>
          <a:xfrm>
            <a:off x="6025001" y="5047007"/>
            <a:ext cx="296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Matematika &amp; Statistik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Deep 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Ensambel</a:t>
            </a:r>
            <a:r>
              <a:rPr lang="en-US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Anomali</a:t>
            </a:r>
            <a:r>
              <a:rPr lang="en-US"/>
              <a:t> detections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C86F816-B517-752F-4D37-EB7392250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/>
          <a:stretch/>
        </p:blipFill>
        <p:spPr bwMode="auto">
          <a:xfrm>
            <a:off x="309093" y="1455313"/>
            <a:ext cx="5130250" cy="4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CF942-5CC4-E5EC-ED57-3440F9DDD89E}"/>
              </a:ext>
            </a:extLst>
          </p:cNvPr>
          <p:cNvSpPr txBox="1"/>
          <p:nvPr/>
        </p:nvSpPr>
        <p:spPr>
          <a:xfrm>
            <a:off x="6025001" y="1855309"/>
            <a:ext cx="489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 ilmu khusus mempelajari cara pengolahan mulai dari pengumpulan data hingga menjadi suatu pengetahuan.</a:t>
            </a:r>
            <a:endParaRPr lang="ko-KR" altLang="en-US" sz="2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3C654A31-BEDD-DF9E-C465-0D33CB1B6F1C}"/>
              </a:ext>
            </a:extLst>
          </p:cNvPr>
          <p:cNvSpPr/>
          <p:nvPr/>
        </p:nvSpPr>
        <p:spPr>
          <a:xfrm>
            <a:off x="5439343" y="1601143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자유형: 도형 14">
            <a:extLst>
              <a:ext uri="{FF2B5EF4-FFF2-40B4-BE49-F238E27FC236}">
                <a16:creationId xmlns:a16="http://schemas.microsoft.com/office/drawing/2014/main" id="{0C213660-0BDD-20A3-E67D-16075E610FEA}"/>
              </a:ext>
            </a:extLst>
          </p:cNvPr>
          <p:cNvSpPr/>
          <p:nvPr/>
        </p:nvSpPr>
        <p:spPr>
          <a:xfrm rot="10800000">
            <a:off x="10818254" y="2566256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562EAB1-95E0-CC40-00D9-B9B9011F2CB3}"/>
              </a:ext>
            </a:extLst>
          </p:cNvPr>
          <p:cNvSpPr/>
          <p:nvPr/>
        </p:nvSpPr>
        <p:spPr>
          <a:xfrm rot="17766484">
            <a:off x="7686321" y="4059355"/>
            <a:ext cx="484632" cy="765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Engineering vs Data Analyst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681C-E793-0D71-B5C1-8147030DD61E}"/>
              </a:ext>
            </a:extLst>
          </p:cNvPr>
          <p:cNvSpPr txBox="1"/>
          <p:nvPr/>
        </p:nvSpPr>
        <p:spPr>
          <a:xfrm>
            <a:off x="309093" y="1778478"/>
            <a:ext cx="5765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Merancang</a:t>
            </a:r>
            <a:r>
              <a:rPr lang="en-US" sz="2200" dirty="0"/>
              <a:t>, </a:t>
            </a:r>
            <a:r>
              <a:rPr lang="en-US" sz="2200" dirty="0" err="1"/>
              <a:t>membangun</a:t>
            </a:r>
            <a:r>
              <a:rPr lang="en-US" sz="2200" dirty="0"/>
              <a:t> dan </a:t>
            </a:r>
            <a:r>
              <a:rPr lang="en-US" sz="2200" dirty="0" err="1"/>
              <a:t>infrastuktur</a:t>
            </a:r>
            <a:r>
              <a:rPr lang="en-US" sz="2200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data dan </a:t>
            </a:r>
            <a:r>
              <a:rPr lang="en-US" sz="2200" dirty="0" err="1"/>
              <a:t>mengumpulkan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preprocessing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Periksa</a:t>
            </a:r>
            <a:r>
              <a:rPr lang="en-US" sz="2200" dirty="0"/>
              <a:t> missing value, noise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Pembersihan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Reduksi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Transformasi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SQL, NoSQL, </a:t>
            </a:r>
            <a:r>
              <a:rPr lang="en-US" sz="2200" dirty="0" err="1"/>
              <a:t>Hadop</a:t>
            </a:r>
            <a:r>
              <a:rPr lang="en-US" sz="2200" dirty="0"/>
              <a:t>, MapReduce, Hive, Pig, ETL, Cloud Computing, Java, Python,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data dan </a:t>
            </a:r>
            <a:r>
              <a:rPr lang="en-US" sz="2200" dirty="0" err="1"/>
              <a:t>membuat</a:t>
            </a:r>
            <a:r>
              <a:rPr lang="en-US" sz="2200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E26A-EB93-A6B6-A513-890873331430}"/>
              </a:ext>
            </a:extLst>
          </p:cNvPr>
          <p:cNvSpPr txBox="1"/>
          <p:nvPr/>
        </p:nvSpPr>
        <p:spPr>
          <a:xfrm>
            <a:off x="6117467" y="1778478"/>
            <a:ext cx="5786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</a:t>
            </a:r>
            <a:r>
              <a:rPr lang="en-US" sz="2200" dirty="0" err="1"/>
              <a:t>Analys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pola-pola</a:t>
            </a:r>
            <a:r>
              <a:rPr lang="en-US" sz="2200" dirty="0"/>
              <a:t> </a:t>
            </a:r>
            <a:r>
              <a:rPr lang="en-US" sz="2200" dirty="0" err="1"/>
              <a:t>tersembunyi</a:t>
            </a:r>
            <a:r>
              <a:rPr lang="en-US" sz="2200" dirty="0"/>
              <a:t> pada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validitas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Klasifikasi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Klastering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Prediksi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Asosiasi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Visualisasi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Ai, ML, DL, MS Excel, SPSS, </a:t>
            </a:r>
            <a:r>
              <a:rPr lang="en-US" sz="2200" dirty="0" err="1"/>
              <a:t>Matlab</a:t>
            </a:r>
            <a:r>
              <a:rPr lang="en-US" sz="2200" dirty="0"/>
              <a:t>, </a:t>
            </a:r>
            <a:r>
              <a:rPr lang="en-US" sz="2200" dirty="0" err="1"/>
              <a:t>JupyterLab</a:t>
            </a:r>
            <a:r>
              <a:rPr lang="en-US" sz="2200" dirty="0"/>
              <a:t>, </a:t>
            </a:r>
            <a:r>
              <a:rPr lang="en-US" sz="2200" dirty="0" err="1"/>
              <a:t>Rstudio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r>
              <a:rPr lang="en-US" sz="2200" dirty="0"/>
              <a:t>, </a:t>
            </a:r>
            <a:r>
              <a:rPr lang="en-US" sz="2200" dirty="0" err="1"/>
              <a:t>Sklearn</a:t>
            </a:r>
            <a:r>
              <a:rPr lang="en-US" sz="2200" dirty="0"/>
              <a:t>, Matplotlib,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dan </a:t>
            </a:r>
            <a:r>
              <a:rPr lang="en-US" sz="2200" dirty="0" err="1"/>
              <a:t>penerapan</a:t>
            </a:r>
            <a:r>
              <a:rPr lang="en-US" sz="2200" dirty="0"/>
              <a:t> algoritma Ai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Eksplorasi Data Analisis (EDA) vs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B1BB-A839-28E4-A61C-A2DEF6F46D55}"/>
              </a:ext>
            </a:extLst>
          </p:cNvPr>
          <p:cNvSpPr txBox="1"/>
          <p:nvPr/>
        </p:nvSpPr>
        <p:spPr>
          <a:xfrm>
            <a:off x="971259" y="1750647"/>
            <a:ext cx="6112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 berfungsi untuk memahami data, karakteristik data, identifikasi pola, hubungan antar data, anomali data, dll.</a:t>
            </a:r>
          </a:p>
          <a:p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Visualisasi data adalh penyajian informasi dalam bentuk grafis atau gambar sehingga mudah dipahami.</a:t>
            </a: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F18F02E8-DAC0-BAC9-55EF-8D41D496E527}"/>
              </a:ext>
            </a:extLst>
          </p:cNvPr>
          <p:cNvSpPr/>
          <p:nvPr/>
        </p:nvSpPr>
        <p:spPr>
          <a:xfrm>
            <a:off x="309093" y="1567371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0520DB60-1FAC-78B3-17C0-7A2FE896DEC6}"/>
              </a:ext>
            </a:extLst>
          </p:cNvPr>
          <p:cNvSpPr/>
          <p:nvPr/>
        </p:nvSpPr>
        <p:spPr>
          <a:xfrm rot="10800000">
            <a:off x="6552151" y="3251699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CC89-869E-92B8-949E-D51E05854C42}"/>
              </a:ext>
            </a:extLst>
          </p:cNvPr>
          <p:cNvSpPr txBox="1"/>
          <p:nvPr/>
        </p:nvSpPr>
        <p:spPr>
          <a:xfrm>
            <a:off x="309093" y="4242090"/>
            <a:ext cx="2863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EDA</a:t>
            </a:r>
          </a:p>
          <a:p>
            <a:r>
              <a:rPr lang="en-US" sz="2000"/>
              <a:t>1. Visualisasi data</a:t>
            </a:r>
          </a:p>
          <a:p>
            <a:r>
              <a:rPr lang="en-US" sz="2000"/>
              <a:t>2. Statistik dekskriptif</a:t>
            </a:r>
          </a:p>
          <a:p>
            <a:r>
              <a:rPr lang="en-US" sz="2000"/>
              <a:t>3. Statistif inferensial</a:t>
            </a:r>
          </a:p>
          <a:p>
            <a:r>
              <a:rPr lang="en-US" sz="2000"/>
              <a:t>4. Dan lain-lain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85B4F-27ED-08EA-EB59-95401AAAF614}"/>
              </a:ext>
            </a:extLst>
          </p:cNvPr>
          <p:cNvSpPr txBox="1"/>
          <p:nvPr/>
        </p:nvSpPr>
        <p:spPr>
          <a:xfrm>
            <a:off x="3034573" y="4242090"/>
            <a:ext cx="2605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visualisasi data</a:t>
            </a:r>
          </a:p>
          <a:p>
            <a:r>
              <a:rPr lang="en-US" sz="2000"/>
              <a:t>1. Line chart</a:t>
            </a:r>
          </a:p>
          <a:p>
            <a:r>
              <a:rPr lang="en-US" sz="2000"/>
              <a:t>2. Pie chart</a:t>
            </a:r>
          </a:p>
          <a:p>
            <a:r>
              <a:rPr lang="en-US" sz="2000"/>
              <a:t>3. Barplot</a:t>
            </a:r>
          </a:p>
          <a:p>
            <a:r>
              <a:rPr lang="en-US" sz="2000"/>
              <a:t>4. Scatter plot</a:t>
            </a:r>
          </a:p>
          <a:p>
            <a:r>
              <a:rPr lang="en-US" sz="2000"/>
              <a:t>5. dan lain-lain.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4922E-0DA6-5F7F-F65C-E27578546396}"/>
              </a:ext>
            </a:extLst>
          </p:cNvPr>
          <p:cNvSpPr txBox="1"/>
          <p:nvPr/>
        </p:nvSpPr>
        <p:spPr>
          <a:xfrm>
            <a:off x="5639850" y="4242254"/>
            <a:ext cx="286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 visualisasi data</a:t>
            </a:r>
          </a:p>
          <a:p>
            <a:r>
              <a:rPr lang="en-US" sz="2000"/>
              <a:t>1. Tablue</a:t>
            </a:r>
          </a:p>
          <a:p>
            <a:r>
              <a:rPr lang="en-US" sz="2000"/>
              <a:t>2. PowerBI</a:t>
            </a:r>
          </a:p>
          <a:p>
            <a:r>
              <a:rPr lang="en-US" sz="2000"/>
              <a:t>3. PlotlyDash</a:t>
            </a:r>
          </a:p>
          <a:p>
            <a:r>
              <a:rPr lang="en-US" sz="2000"/>
              <a:t>4. Streamlit</a:t>
            </a:r>
          </a:p>
          <a:p>
            <a:r>
              <a:rPr lang="en-US" sz="2000"/>
              <a:t>5.  Panel</a:t>
            </a:r>
          </a:p>
          <a:p>
            <a:r>
              <a:rPr lang="en-US" sz="2000"/>
              <a:t>- dan lain-lain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292BF-7E48-2F14-0B06-5E0939A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0" y="1750647"/>
            <a:ext cx="4191585" cy="2124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C6FED-B1BC-B4B9-D7DD-61180ACF004F}"/>
              </a:ext>
            </a:extLst>
          </p:cNvPr>
          <p:cNvSpPr txBox="1"/>
          <p:nvPr/>
        </p:nvSpPr>
        <p:spPr>
          <a:xfrm>
            <a:off x="8503801" y="3977211"/>
            <a:ext cx="28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Contoh visualisasi data bitcoin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00B0FE-FEFB-8F97-351E-CAE80EFD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Nominal, tidak ada peringkat data</a:t>
            </a:r>
          </a:p>
          <a:p>
            <a:pPr marL="457200" lvl="1" indent="0">
              <a:buNone/>
            </a:pPr>
            <a:r>
              <a:rPr lang="en-US"/>
              <a:t> Ex. Warna (merah, putih, biru), hasil ujian (lulus atau tidak lulus), dll.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Ordinal, ada peringkat data</a:t>
            </a:r>
          </a:p>
          <a:p>
            <a:pPr marL="457200" lvl="1" indent="0">
              <a:buNone/>
            </a:pPr>
            <a:r>
              <a:rPr lang="en-US"/>
              <a:t> Ex. Pendidikan (SD, SMP, SMA, Kuliah)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Interval, tidak ada 0 mutlak</a:t>
            </a:r>
          </a:p>
          <a:p>
            <a:pPr marL="457200" lvl="1" indent="0">
              <a:buNone/>
            </a:pPr>
            <a:r>
              <a:rPr lang="en-US"/>
              <a:t> Ex. Suhu udara, 30 celcius, -4 celcius, 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Rasio, ada nilai 0 mutlak</a:t>
            </a:r>
            <a:endParaRPr lang="en-ID" sz="2400"/>
          </a:p>
          <a:p>
            <a:pPr marL="457200" lvl="1" indent="0">
              <a:buNone/>
            </a:pPr>
            <a:r>
              <a:rPr lang="en-ID"/>
              <a:t> Ex. Tinggi badan, 170cm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Tipe Data untuk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90273-7B94-FE18-18C6-01CB19FF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Line chart, perubahan data berdasarkan waktu,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2. Pie chart, persentase data,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3. Barplot, frekuensi data antara satu kategori dengan ketegori lain,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4. GroupBar, frekuensi data berdasarkan kelompok kategori,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5. StackedBar, frekuensi data bedasarkan total kategori.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6. Scatter plot, hubungan antara dua variable.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7. Histogram, sebesaran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Boxplot, deteksi anomaly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9. Heatmap, hubungan antar data berupa korelasi multivariate dan deteriminasi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10. Dan lain-lain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Jenis Jenis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285B3-EE0D-3004-5AE3-3DC4864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/>
              <a:t>Pustaka manipulasi data</a:t>
            </a:r>
          </a:p>
          <a:p>
            <a:pPr marL="457200" indent="-457200">
              <a:buAutoNum type="arabicPeriod"/>
            </a:pPr>
            <a:r>
              <a:rPr lang="en-US" sz="2200"/>
              <a:t>Pandas, </a:t>
            </a:r>
            <a:r>
              <a:rPr lang="en-US" sz="2200">
                <a:hlinkClick r:id="rId2"/>
              </a:rPr>
              <a:t>https://pandas.pydata.org/docs/</a:t>
            </a:r>
            <a:endParaRPr lang="en-US" sz="2200"/>
          </a:p>
          <a:p>
            <a:pPr marL="457200" indent="-457200">
              <a:buAutoNum type="arabicPeriod"/>
            </a:pPr>
            <a:r>
              <a:rPr lang="en-US" sz="2200"/>
              <a:t>Numpy, </a:t>
            </a:r>
            <a:r>
              <a:rPr lang="en-US" sz="2200">
                <a:hlinkClick r:id="rId3"/>
              </a:rPr>
              <a:t>https://numpy.org/doc/</a:t>
            </a:r>
            <a:r>
              <a:rPr lang="en-US" sz="2200"/>
              <a:t> 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Pustaka visualisasi data</a:t>
            </a:r>
          </a:p>
          <a:p>
            <a:pPr marL="514350" indent="-514350">
              <a:buAutoNum type="arabicPeriod"/>
            </a:pPr>
            <a:r>
              <a:rPr lang="en-US" sz="2200"/>
              <a:t>Matplotlib, https://matplotlib.org/stable/gallery/index.html</a:t>
            </a:r>
          </a:p>
          <a:p>
            <a:pPr marL="514350" indent="-514350">
              <a:buAutoNum type="arabicPeriod"/>
            </a:pPr>
            <a:r>
              <a:rPr lang="en-US" sz="2200"/>
              <a:t>Plotly, </a:t>
            </a:r>
            <a:r>
              <a:rPr lang="en-US" sz="2200">
                <a:hlinkClick r:id="rId4"/>
              </a:rPr>
              <a:t>https://plotly.com/python/</a:t>
            </a:r>
            <a:endParaRPr lang="en-US" sz="2200"/>
          </a:p>
          <a:p>
            <a:pPr marL="514350" indent="-514350">
              <a:buAutoNum type="arabicPeriod"/>
            </a:pPr>
            <a:r>
              <a:rPr lang="en-US" sz="2200"/>
              <a:t>Seaborn, </a:t>
            </a:r>
            <a:r>
              <a:rPr lang="en-US" sz="2200">
                <a:hlinkClick r:id="rId5"/>
              </a:rPr>
              <a:t>https://seaborn.pydata.org/examples/index.html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Kerangka kerja visualisasi</a:t>
            </a:r>
          </a:p>
          <a:p>
            <a:pPr marL="514350" indent="-514350">
              <a:buAutoNum type="arabicPeriod"/>
            </a:pPr>
            <a:r>
              <a:rPr lang="en-US" sz="2200"/>
              <a:t>Streamlit, </a:t>
            </a:r>
            <a:r>
              <a:rPr lang="en-US" sz="2200">
                <a:hlinkClick r:id="rId6"/>
              </a:rPr>
              <a:t>https://docs.streamlit.io/</a:t>
            </a:r>
            <a:endParaRPr lang="en-US" sz="22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Kebutuhan perangkat lunak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6DB0F-3BD4-4E91-84E0-C7135A2F0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E021-55DF-5A91-B822-98339B02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25716" r="1339" b="9464"/>
          <a:stretch/>
        </p:blipFill>
        <p:spPr>
          <a:xfrm>
            <a:off x="180303" y="1792590"/>
            <a:ext cx="11809928" cy="44432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E6ADE1-F5D9-E9F1-3FCB-43D5901BD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1024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 Dasar – Dasar Visualisasi Data Menggunakan Pustaka Streamlit (Studi case: Web informasi video games sales)</vt:lpstr>
      <vt:lpstr>Sekilas data pribadi</vt:lpstr>
      <vt:lpstr>Data Science (DS)</vt:lpstr>
      <vt:lpstr>Data Engineering vs Data Analyst</vt:lpstr>
      <vt:lpstr>Eksplorasi Data Analisis (EDA) vs Visualisasi Data</vt:lpstr>
      <vt:lpstr>Tipe Data untuk Visualisasi Data</vt:lpstr>
      <vt:lpstr>Jenis Jenis Visualisasi Data</vt:lpstr>
      <vt:lpstr>Kebutuhan perangkat lunak</vt:lpstr>
      <vt:lpstr>Contoh visualisasi data</vt:lpstr>
      <vt:lpstr>Contoh visualisasi data</vt:lpstr>
      <vt:lpstr>Dasar – Dasar visualisasi data di python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Hasil EDA video games sales</vt:lpstr>
      <vt:lpstr>Hasil EDA video games sales</vt:lpstr>
      <vt:lpstr>Hasil EDA video games sales</vt:lpstr>
      <vt:lpstr>Hasil EDA video games sales</vt:lpstr>
      <vt:lpstr>Hasil EDA video games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Exploration Data Analysis (Web information of video games sales)</dc:title>
  <dc:creator>lunox</dc:creator>
  <cp:lastModifiedBy>Kusin Alamsyah</cp:lastModifiedBy>
  <cp:revision>350</cp:revision>
  <dcterms:created xsi:type="dcterms:W3CDTF">2023-12-04T02:41:35Z</dcterms:created>
  <dcterms:modified xsi:type="dcterms:W3CDTF">2024-03-21T12:33:17Z</dcterms:modified>
</cp:coreProperties>
</file>