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69" r:id="rId3"/>
    <p:sldId id="260" r:id="rId4"/>
    <p:sldId id="261" r:id="rId5"/>
    <p:sldId id="270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CB8"/>
    <a:srgbClr val="C6AA88"/>
    <a:srgbClr val="002140"/>
    <a:srgbClr val="EBE6E0"/>
    <a:srgbClr val="07387B"/>
    <a:srgbClr val="BF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wordstat_top_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94-4819-9A12-399DB14C8C46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4-4819-9A12-399DB14C8C46}"/>
              </c:ext>
            </c:extLst>
          </c:dPt>
          <c:dLbls>
            <c:dLbl>
              <c:idx val="0"/>
              <c:layout>
                <c:manualLayout>
                  <c:x val="-0.1691524725773309"/>
                  <c:y val="-9.7411363222940195E-2"/>
                </c:manualLayout>
              </c:layout>
              <c:tx>
                <c:rich>
                  <a:bodyPr/>
                  <a:lstStyle/>
                  <a:p>
                    <a:fld id="{2EF37961-0C2B-490F-A9F5-511E9E1E0833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94-4819-9A12-399DB14C8C46}"/>
                </c:ext>
              </c:extLst>
            </c:dLbl>
            <c:dLbl>
              <c:idx val="1"/>
              <c:layout>
                <c:manualLayout>
                  <c:x val="0.14667438003680444"/>
                  <c:y val="0.10552906547315322"/>
                </c:manualLayout>
              </c:layout>
              <c:tx>
                <c:rich>
                  <a:bodyPr/>
                  <a:lstStyle/>
                  <a:p>
                    <a:fld id="{AEF0FFF8-109D-44CA-A51E-9C7E0EFC64EF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94-4819-9A12-399DB14C8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Пэнсия!$A$2:$A$3</c:f>
              <c:strCache>
                <c:ptCount val="2"/>
                <c:pt idx="0">
                  <c:v>Люди допенсионного возраста</c:v>
                </c:pt>
                <c:pt idx="1">
                  <c:v>Пенсионеры</c:v>
                </c:pt>
              </c:strCache>
            </c:strRef>
          </c:cat>
          <c:val>
            <c:numRef>
              <c:f>Пэнсия!$B$2:$B$3</c:f>
              <c:numCache>
                <c:formatCode>General</c:formatCode>
                <c:ptCount val="2"/>
                <c:pt idx="0">
                  <c:v>71.900000000000006</c:v>
                </c:pt>
                <c:pt idx="1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94-4819-9A12-399DB14C8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rgbClr val="EBE6E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Число запросов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Data!$A$2:$A$7</c:f>
              <c:strCache>
                <c:ptCount val="6"/>
                <c:pt idx="0">
                  <c:v>когда пить таблетки</c:v>
                </c:pt>
                <c:pt idx="1">
                  <c:v>какие пить таблетки когда</c:v>
                </c:pt>
                <c:pt idx="2">
                  <c:v>когда можно пить таблетки</c:v>
                </c:pt>
                <c:pt idx="3">
                  <c:v>когда надо пить таблетки</c:v>
                </c:pt>
                <c:pt idx="4">
                  <c:v>когда лучше пить таблетки</c:v>
                </c:pt>
                <c:pt idx="5">
                  <c:v>когда нужно пить таблетки</c:v>
                </c:pt>
              </c:strCache>
            </c:strRef>
          </c:cat>
          <c:val>
            <c:numRef>
              <c:f>Data!$B$2:$B$7</c:f>
              <c:numCache>
                <c:formatCode>0</c:formatCode>
                <c:ptCount val="6"/>
                <c:pt idx="0">
                  <c:v>31211</c:v>
                </c:pt>
                <c:pt idx="1">
                  <c:v>7307</c:v>
                </c:pt>
                <c:pt idx="2">
                  <c:v>6799</c:v>
                </c:pt>
                <c:pt idx="3">
                  <c:v>2901</c:v>
                </c:pt>
                <c:pt idx="4">
                  <c:v>2847</c:v>
                </c:pt>
                <c:pt idx="5">
                  <c:v>2787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3-4A3D-B225-0091C1029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555328"/>
        <c:axId val="460553168"/>
      </c:barChart>
      <c:catAx>
        <c:axId val="4605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3168"/>
        <c:crosses val="autoZero"/>
        <c:auto val="1"/>
        <c:lblAlgn val="ctr"/>
        <c:lblOffset val="100"/>
        <c:noMultiLvlLbl val="0"/>
      </c:catAx>
      <c:valAx>
        <c:axId val="4605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25400026067823"/>
          <c:y val="0.11094616871096735"/>
          <c:w val="0.6414916927983807"/>
          <c:h val="0.697155754582595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F-4FD2-8EB3-C4DAFC4CE61E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F-4FD2-8EB3-C4DAFC4CE61E}"/>
              </c:ext>
            </c:extLst>
          </c:dPt>
          <c:dPt>
            <c:idx val="2"/>
            <c:bubble3D val="0"/>
            <c:spPr>
              <a:solidFill>
                <a:srgbClr val="C6AA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1F-4FD2-8EB3-C4DAFC4CE61E}"/>
              </c:ext>
            </c:extLst>
          </c:dPt>
          <c:dPt>
            <c:idx val="3"/>
            <c:bubble3D val="0"/>
            <c:spPr>
              <a:solidFill>
                <a:srgbClr val="DDCC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1F-4FD2-8EB3-C4DAFC4CE61E}"/>
              </c:ext>
            </c:extLst>
          </c:dPt>
          <c:dPt>
            <c:idx val="4"/>
            <c:bubble3D val="0"/>
            <c:spPr>
              <a:solidFill>
                <a:srgbClr val="0021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1F-4FD2-8EB3-C4DAFC4CE61E}"/>
              </c:ext>
            </c:extLst>
          </c:dPt>
          <c:dLbls>
            <c:dLbl>
              <c:idx val="0"/>
              <c:layout>
                <c:manualLayout>
                  <c:x val="-8.4436409293090528E-2"/>
                  <c:y val="7.74772309664230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EBE6E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1F-4FD2-8EB3-C4DAFC4CE61E}"/>
                </c:ext>
              </c:extLst>
            </c:dLbl>
            <c:dLbl>
              <c:idx val="1"/>
              <c:layout>
                <c:manualLayout>
                  <c:x val="6.044922768461107E-2"/>
                  <c:y val="-0.149287442760957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1F-4FD2-8EB3-C4DAFC4CE6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Лист2!$A$1:$A$5</c:f>
              <c:strCache>
                <c:ptCount val="5"/>
                <c:pt idx="0">
                  <c:v>Ноутбуки</c:v>
                </c:pt>
                <c:pt idx="1">
                  <c:v>Офис</c:v>
                </c:pt>
                <c:pt idx="2">
                  <c:v>Столы</c:v>
                </c:pt>
                <c:pt idx="3">
                  <c:v>Стулья</c:v>
                </c:pt>
                <c:pt idx="4">
                  <c:v>Сервер</c:v>
                </c:pt>
              </c:strCache>
            </c:strRef>
          </c:cat>
          <c:val>
            <c:numRef>
              <c:f>Лист2!$D$1:$D$5</c:f>
              <c:numCache>
                <c:formatCode>General</c:formatCode>
                <c:ptCount val="5"/>
                <c:pt idx="0">
                  <c:v>200000</c:v>
                </c:pt>
                <c:pt idx="1">
                  <c:v>360000</c:v>
                </c:pt>
                <c:pt idx="2">
                  <c:v>20000</c:v>
                </c:pt>
                <c:pt idx="3">
                  <c:v>10000</c:v>
                </c:pt>
                <c:pt idx="4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1F-4FD2-8EB3-C4DAFC4CE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478221867836147E-2"/>
          <c:y val="0.89932885906040272"/>
          <c:w val="0.85104324958406485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25400026067823"/>
          <c:y val="0.11094616871096735"/>
          <c:w val="0.6414916927983807"/>
          <c:h val="0.6971557545825953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478221867836147E-2"/>
          <c:y val="0.89932885906040272"/>
          <c:w val="0.85104324958406485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Лист2!$C$1</c:f>
              <c:strCache>
                <c:ptCount val="1"/>
                <c:pt idx="0">
                  <c:v>Доля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E-45BD-A05F-7D00F7E8DA6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E-45BD-A05F-7D00F7E8DA6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3E-45BD-A05F-7D00F7E8DA6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3E-45BD-A05F-7D00F7E8DA6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3E-45BD-A05F-7D00F7E8DA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Лист2!$A$2:$A$6</c:f>
              <c:strCache>
                <c:ptCount val="5"/>
                <c:pt idx="0">
                  <c:v>Традиционные СМИ</c:v>
                </c:pt>
                <c:pt idx="1">
                  <c:v>Локальные точки присутствия</c:v>
                </c:pt>
                <c:pt idx="2">
                  <c:v>Онлайн-реклама</c:v>
                </c:pt>
                <c:pt idx="3">
                  <c:v>Образовательные мероприятия</c:v>
                </c:pt>
                <c:pt idx="4">
                  <c:v>Партнерские программы</c:v>
                </c:pt>
              </c:strCache>
            </c:strRef>
          </c:cat>
          <c:val>
            <c:numRef>
              <c:f>Лист2!$C$2:$C$6</c:f>
              <c:numCache>
                <c:formatCode>0%</c:formatCode>
                <c:ptCount val="5"/>
                <c:pt idx="0">
                  <c:v>0.4</c:v>
                </c:pt>
                <c:pt idx="1">
                  <c:v>0.3</c:v>
                </c:pt>
                <c:pt idx="2">
                  <c:v>0.15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3E-45BD-A05F-7D00F7E8D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47115280793729"/>
          <c:y val="6.4301927388984076E-2"/>
          <c:w val="0.37133972382517727"/>
          <c:h val="0.9151517748572282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Чистая приведенная стоимость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Лист1!$D$3:$D$8</c:f>
              <c:numCache>
                <c:formatCode>General</c:formatCode>
                <c:ptCount val="6"/>
                <c:pt idx="0">
                  <c:v>-6700000</c:v>
                </c:pt>
                <c:pt idx="1">
                  <c:v>40000000</c:v>
                </c:pt>
                <c:pt idx="2">
                  <c:v>36363636.36363636</c:v>
                </c:pt>
                <c:pt idx="3">
                  <c:v>33057851.239669412</c:v>
                </c:pt>
                <c:pt idx="4">
                  <c:v>30052592.036063101</c:v>
                </c:pt>
                <c:pt idx="5">
                  <c:v>27320538.214602817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59-4047-A041-4A0DA1E3D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608056"/>
        <c:axId val="446604776"/>
      </c:lineChart>
      <c:catAx>
        <c:axId val="446608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604776"/>
        <c:crosses val="autoZero"/>
        <c:auto val="1"/>
        <c:lblAlgn val="ctr"/>
        <c:lblOffset val="100"/>
        <c:noMultiLvlLbl val="0"/>
      </c:catAx>
      <c:valAx>
        <c:axId val="44660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60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FB62-D18A-4E57-BB01-ACB74E262929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81BB-DC7C-4C3B-B4BE-A9D922B62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81BB-DC7C-4C3B-B4BE-A9D922B625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3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3A42-1563-4389-B0CB-08B2349BA135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A6D-99A7-41D4-9EA4-6437FE3F9310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BF68-E996-4B96-8999-0FE01009D7DB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2F1-17AB-468A-B551-11180D3540E6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898-E0AD-4364-86AA-FF2C1ED21A58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CC3-F0F2-4AF6-802F-5B8C7A735C8D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DA17-C6CE-4210-8451-A5B8C49AB2AC}" type="datetime1">
              <a:rPr lang="ru-RU" smtClean="0"/>
              <a:t>08.04.2025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9695-FA64-487E-9567-DDC06A08D302}" type="datetime1">
              <a:rPr lang="ru-RU" smtClean="0"/>
              <a:t>08.04.2025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373-BCD5-4817-AE75-2C52D91E0815}" type="datetime1">
              <a:rPr lang="ru-RU" smtClean="0"/>
              <a:t>08.04.2025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D60-9042-4CDA-9E6B-4508012467C4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1127-6070-4969-BCBA-B51A5241952A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E8DD-4B05-44A6-A92B-D75F880F0A7D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9223" y="542925"/>
            <a:ext cx="9144000" cy="1228724"/>
          </a:xfrm>
        </p:spPr>
        <p:txBody>
          <a:bodyPr/>
          <a:lstStyle/>
          <a:p>
            <a:r>
              <a:rPr lang="en-US" sz="8000" dirty="0" err="1" smtClean="0"/>
              <a:t>UnforPillable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1</a:t>
            </a:fld>
            <a:endParaRPr lang="ru-RU" sz="1400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A9F3300-6453-1E14-E40B-6F8B79ACC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96683"/>
              </p:ext>
            </p:extLst>
          </p:nvPr>
        </p:nvGraphicFramePr>
        <p:xfrm>
          <a:off x="3164623" y="1771649"/>
          <a:ext cx="5653199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7799" y="333375"/>
            <a:ext cx="9144000" cy="1228724"/>
          </a:xfrm>
        </p:spPr>
        <p:txBody>
          <a:bodyPr>
            <a:normAutofit/>
          </a:bodyPr>
          <a:lstStyle/>
          <a:p>
            <a:r>
              <a:rPr lang="ru-RU" sz="8000" dirty="0" smtClean="0"/>
              <a:t>Статистика запросов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2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41809D3-7611-0BDA-37E3-370E9C70E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37330"/>
              </p:ext>
            </p:extLst>
          </p:nvPr>
        </p:nvGraphicFramePr>
        <p:xfrm>
          <a:off x="857250" y="1901825"/>
          <a:ext cx="10325099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392584" y="2555327"/>
            <a:ext cx="10997536" cy="4277736"/>
          </a:xfrm>
        </p:spPr>
        <p:txBody>
          <a:bodyPr>
            <a:normAutofit/>
          </a:bodyPr>
          <a:lstStyle/>
          <a:p>
            <a:r>
              <a:rPr lang="ru-RU" dirty="0" smtClean="0"/>
              <a:t>Напоминание о пополнении запаса лекарств</a:t>
            </a:r>
          </a:p>
          <a:p>
            <a:r>
              <a:rPr lang="ru-RU" dirty="0" smtClean="0"/>
              <a:t>Уведомление семейной группы о состоянии здоровья</a:t>
            </a:r>
          </a:p>
          <a:p>
            <a:r>
              <a:rPr lang="ru-RU" dirty="0" smtClean="0"/>
              <a:t>Предоставление статистики в удобном формате</a:t>
            </a:r>
          </a:p>
          <a:p>
            <a:r>
              <a:rPr lang="ru-RU" dirty="0" smtClean="0"/>
              <a:t>Формирование данных для медицинских работников</a:t>
            </a:r>
          </a:p>
          <a:p>
            <a:r>
              <a:rPr lang="ru-RU" dirty="0" smtClean="0"/>
              <a:t>Удобный и простой 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2584" y="1365866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 отличие от конкурентов наше приложение имеет:</a:t>
            </a:r>
            <a:endParaRPr lang="ru-RU" sz="2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2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Статьи </a:t>
            </a:r>
            <a:r>
              <a:rPr lang="ru-RU" dirty="0" smtClean="0"/>
              <a:t>расходов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4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81A08A-8A19-3D1C-F320-BE340DF59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81560"/>
              </p:ext>
            </p:extLst>
          </p:nvPr>
        </p:nvGraphicFramePr>
        <p:xfrm>
          <a:off x="1695450" y="1409701"/>
          <a:ext cx="8734425" cy="49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37912" y="3359806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Всего: 620 000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63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Статьи </a:t>
            </a:r>
            <a:r>
              <a:rPr lang="ru-RU" dirty="0" smtClean="0"/>
              <a:t>расходов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5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81A08A-8A19-3D1C-F320-BE340DF59948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95450" y="1409701"/>
          <a:ext cx="8734425" cy="49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9243" y="3309930"/>
            <a:ext cx="3665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Маркетинг: 2 500 000</a:t>
            </a:r>
          </a:p>
          <a:p>
            <a:endParaRPr lang="ru-RU" sz="2800" dirty="0"/>
          </a:p>
          <a:p>
            <a:r>
              <a:rPr lang="ru-RU" sz="2800" dirty="0" smtClean="0"/>
              <a:t>Итого: 3 120 000</a:t>
            </a:r>
            <a:endParaRPr lang="ru-RU" sz="2800" dirty="0"/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88113"/>
              </p:ext>
            </p:extLst>
          </p:nvPr>
        </p:nvGraphicFramePr>
        <p:xfrm>
          <a:off x="1695450" y="1561049"/>
          <a:ext cx="6251475" cy="464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23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0672" y="5422430"/>
            <a:ext cx="581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Срок </a:t>
            </a:r>
            <a:r>
              <a:rPr lang="ru-RU" sz="2400" dirty="0" smtClean="0"/>
              <a:t>окупаемости – </a:t>
            </a:r>
            <a:r>
              <a:rPr lang="ru-RU" sz="2400" dirty="0" smtClean="0"/>
              <a:t>1 год</a:t>
            </a:r>
            <a:endParaRPr lang="ru-RU" sz="24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6</a:t>
            </a:fld>
            <a:endParaRPr lang="ru-RU" sz="1400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162305"/>
              </p:ext>
            </p:extLst>
          </p:nvPr>
        </p:nvGraphicFramePr>
        <p:xfrm>
          <a:off x="3311235" y="667549"/>
          <a:ext cx="5491943" cy="359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467273" y="4533323"/>
            <a:ext cx="509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Чистый дисконтированный доход: </a:t>
            </a:r>
            <a:r>
              <a:rPr lang="ru-RU" b="1" dirty="0" smtClean="0"/>
              <a:t>160 094 617,9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/>
          <p:cNvSpPr txBox="1">
            <a:spLocks/>
          </p:cNvSpPr>
          <p:nvPr/>
        </p:nvSpPr>
        <p:spPr>
          <a:xfrm>
            <a:off x="368541" y="498753"/>
            <a:ext cx="5561206" cy="2918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err="1"/>
              <a:t>Василения</a:t>
            </a:r>
            <a:r>
              <a:rPr lang="ru-RU" sz="1800" dirty="0"/>
              <a:t> Иван Валерьевич</a:t>
            </a:r>
            <a:endParaRPr lang="ru-RU" sz="1800" b="0" dirty="0" smtClean="0"/>
          </a:p>
          <a:p>
            <a:pPr algn="ctr"/>
            <a:r>
              <a:rPr lang="en-US" sz="1800" b="0" dirty="0" smtClean="0"/>
              <a:t>vasileniyaivanka@mail.ru</a:t>
            </a:r>
            <a:endParaRPr lang="ru-RU" sz="1800" b="0" dirty="0" smtClean="0"/>
          </a:p>
          <a:p>
            <a:pPr algn="ctr"/>
            <a:endParaRPr lang="en-US" sz="1800" b="0" dirty="0"/>
          </a:p>
          <a:p>
            <a:pPr algn="just"/>
            <a:r>
              <a:rPr lang="ru-RU" sz="1800" b="0" dirty="0"/>
              <a:t>В своей профессиональной деятельности </a:t>
            </a:r>
            <a:r>
              <a:rPr lang="ru-RU" sz="1800" b="0" dirty="0" smtClean="0"/>
              <a:t>работал </a:t>
            </a:r>
            <a:r>
              <a:rPr lang="ru-RU" sz="1800" b="0" dirty="0"/>
              <a:t>с различными </a:t>
            </a:r>
            <a:r>
              <a:rPr lang="ru-RU" sz="1800" b="0" dirty="0" err="1"/>
              <a:t>фреймворками</a:t>
            </a:r>
            <a:r>
              <a:rPr lang="ru-RU" sz="1800" b="0" dirty="0"/>
              <a:t> для веб-разработки и занимался мобильной разработкой. Создавал многопользовательские веб-приложения</a:t>
            </a:r>
            <a:r>
              <a:rPr lang="ru-RU" sz="1800" b="0" dirty="0" smtClean="0"/>
              <a:t>.</a:t>
            </a:r>
          </a:p>
          <a:p>
            <a:pPr algn="just"/>
            <a:r>
              <a:rPr lang="ru-RU" sz="1800" b="0" dirty="0"/>
              <a:t>Участвовал в разработке учёта посещаемости для преподавателей </a:t>
            </a:r>
            <a:r>
              <a:rPr lang="ru-RU" sz="1800" b="0" dirty="0" smtClean="0"/>
              <a:t>ОГУ.</a:t>
            </a:r>
            <a:endParaRPr lang="ru-RU" sz="1800" b="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9" y="332499"/>
            <a:ext cx="1225125" cy="12251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7</a:t>
            </a:fld>
            <a:endParaRPr lang="ru-RU" sz="1400" dirty="0"/>
          </a:p>
        </p:txBody>
      </p:sp>
      <p:sp>
        <p:nvSpPr>
          <p:cNvPr id="21" name="Текст 9"/>
          <p:cNvSpPr txBox="1">
            <a:spLocks/>
          </p:cNvSpPr>
          <p:nvPr/>
        </p:nvSpPr>
        <p:spPr>
          <a:xfrm>
            <a:off x="368540" y="3530022"/>
            <a:ext cx="5561207" cy="2826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sz="1800" dirty="0" smtClean="0"/>
              <a:t>Банных Мария Алексеевна</a:t>
            </a:r>
            <a:endParaRPr lang="ru-RU" sz="1800" b="0" dirty="0" smtClean="0"/>
          </a:p>
          <a:p>
            <a:pPr algn="ctr">
              <a:lnSpc>
                <a:spcPct val="80000"/>
              </a:lnSpc>
            </a:pPr>
            <a:r>
              <a:rPr lang="en-US" sz="1800" b="0" dirty="0" smtClean="0"/>
              <a:t>mashabannykh@yande.ru</a:t>
            </a:r>
            <a:endParaRPr lang="ru-RU" sz="1800" b="0" dirty="0" smtClean="0"/>
          </a:p>
          <a:p>
            <a:pPr algn="ctr">
              <a:lnSpc>
                <a:spcPct val="80000"/>
              </a:lnSpc>
            </a:pPr>
            <a:endParaRPr lang="ru-RU" sz="1800" b="0" dirty="0" smtClean="0"/>
          </a:p>
          <a:p>
            <a:pPr algn="just">
              <a:lnSpc>
                <a:spcPct val="80000"/>
              </a:lnSpc>
            </a:pPr>
            <a:r>
              <a:rPr lang="ru-RU" sz="1800" b="0" dirty="0"/>
              <a:t>Имею опыт работы в области веб-разработки, а также </a:t>
            </a:r>
            <a:r>
              <a:rPr lang="ru-RU" sz="1800" b="0" dirty="0" smtClean="0"/>
              <a:t>хороший опыт работы и применения баз </a:t>
            </a:r>
            <a:r>
              <a:rPr lang="ru-RU" sz="1800" b="0" dirty="0"/>
              <a:t>данных.</a:t>
            </a:r>
            <a:endParaRPr lang="ru-RU" sz="1800" b="0" dirty="0" smtClean="0"/>
          </a:p>
          <a:p>
            <a:pPr algn="just">
              <a:lnSpc>
                <a:spcPct val="80000"/>
              </a:lnSpc>
            </a:pPr>
            <a:r>
              <a:rPr lang="ru-RU" sz="1800" b="0" dirty="0" smtClean="0"/>
              <a:t>Участвовала в разработке учёта посещаемости </a:t>
            </a:r>
            <a:r>
              <a:rPr lang="ru-RU" sz="1800" b="0" dirty="0"/>
              <a:t>для преподавателей ОГУ. </a:t>
            </a:r>
            <a:r>
              <a:rPr lang="ru-RU" sz="1800" b="0" dirty="0" smtClean="0"/>
              <a:t>В </a:t>
            </a:r>
            <a:r>
              <a:rPr lang="ru-RU" sz="1800" b="0" dirty="0"/>
              <a:t>данный момент </a:t>
            </a:r>
            <a:r>
              <a:rPr lang="ru-RU" sz="1800" b="0" dirty="0" smtClean="0"/>
              <a:t>участвую в создании раздела </a:t>
            </a:r>
            <a:r>
              <a:rPr lang="ru-RU" sz="1800" b="0" dirty="0"/>
              <a:t>"Фабрика Проектов", </a:t>
            </a:r>
            <a:r>
              <a:rPr lang="ru-RU" sz="1800" b="0" dirty="0" smtClean="0"/>
              <a:t>который объединяет заказчиков и исполнителей проектов.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" y="3530022"/>
            <a:ext cx="1240324" cy="1240324"/>
          </a:xfrm>
          <a:prstGeom prst="rect">
            <a:avLst/>
          </a:prstGeom>
        </p:spPr>
      </p:pic>
      <p:sp>
        <p:nvSpPr>
          <p:cNvPr id="25" name="Текст 9"/>
          <p:cNvSpPr txBox="1">
            <a:spLocks/>
          </p:cNvSpPr>
          <p:nvPr/>
        </p:nvSpPr>
        <p:spPr>
          <a:xfrm>
            <a:off x="6404671" y="3880574"/>
            <a:ext cx="5594150" cy="2262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          Мельниченко Артем Олегович</a:t>
            </a:r>
            <a:endParaRPr lang="ru-RU" sz="1800" b="0" dirty="0" smtClean="0"/>
          </a:p>
          <a:p>
            <a:pPr algn="ctr"/>
            <a:r>
              <a:rPr lang="ru-RU" sz="1800" b="0" dirty="0" smtClean="0"/>
              <a:t>         </a:t>
            </a:r>
            <a:r>
              <a:rPr lang="en-US" sz="1800" b="0" dirty="0" smtClean="0"/>
              <a:t>art1237@yandex.ru</a:t>
            </a:r>
            <a:endParaRPr lang="ru-RU" sz="1800" b="0" dirty="0" smtClean="0"/>
          </a:p>
          <a:p>
            <a:pPr algn="ctr"/>
            <a:endParaRPr lang="ru-RU" sz="1800" b="0" dirty="0"/>
          </a:p>
          <a:p>
            <a:pPr algn="just"/>
            <a:r>
              <a:rPr lang="ru-RU" sz="1800" b="0" dirty="0"/>
              <a:t>Профессиональный опыт включает работу с </a:t>
            </a:r>
            <a:r>
              <a:rPr lang="ru-RU" sz="1800" b="0" dirty="0" err="1"/>
              <a:t>фреймворком</a:t>
            </a:r>
            <a:r>
              <a:rPr lang="ru-RU" sz="1800" b="0" dirty="0"/>
              <a:t> </a:t>
            </a:r>
            <a:r>
              <a:rPr lang="ru-RU" sz="1800" b="0" dirty="0" err="1"/>
              <a:t>wxWidgets</a:t>
            </a:r>
            <a:r>
              <a:rPr lang="ru-RU" sz="1800" b="0" dirty="0"/>
              <a:t>, а также мобильную разработку на платформе </a:t>
            </a:r>
            <a:r>
              <a:rPr lang="ru-RU" sz="1800" b="0" dirty="0" err="1"/>
              <a:t>Android</a:t>
            </a:r>
            <a:r>
              <a:rPr lang="ru-RU" sz="1800" b="0" dirty="0"/>
              <a:t> с использованием языка программирования </a:t>
            </a:r>
            <a:r>
              <a:rPr lang="ru-RU" sz="1800" b="0" dirty="0" err="1"/>
              <a:t>Java</a:t>
            </a:r>
            <a:r>
              <a:rPr lang="ru-RU" sz="1800" b="0" dirty="0"/>
              <a:t> и веб-разработку.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786903"/>
            <a:ext cx="1225125" cy="1225125"/>
          </a:xfrm>
          <a:prstGeom prst="rect">
            <a:avLst/>
          </a:prstGeom>
        </p:spPr>
      </p:pic>
      <p:sp>
        <p:nvSpPr>
          <p:cNvPr id="27" name="Текст 9"/>
          <p:cNvSpPr txBox="1">
            <a:spLocks/>
          </p:cNvSpPr>
          <p:nvPr/>
        </p:nvSpPr>
        <p:spPr>
          <a:xfrm>
            <a:off x="6404671" y="374067"/>
            <a:ext cx="5382949" cy="316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   Мельников Артем Евгеньевич</a:t>
            </a:r>
            <a:endParaRPr lang="ru-RU" sz="1800" b="0" dirty="0" smtClean="0"/>
          </a:p>
          <a:p>
            <a:pPr algn="ctr"/>
            <a:r>
              <a:rPr lang="ru-RU" sz="1800" b="0" dirty="0" smtClean="0"/>
              <a:t>    </a:t>
            </a:r>
            <a:r>
              <a:rPr lang="en-US" sz="1800" b="0" dirty="0" smtClean="0"/>
              <a:t>melnikov18mail@yandex.ru</a:t>
            </a:r>
            <a:endParaRPr lang="ru-RU" sz="1800" b="0" dirty="0" smtClean="0"/>
          </a:p>
          <a:p>
            <a:pPr algn="ctr"/>
            <a:endParaRPr lang="ru-RU" sz="1800" dirty="0"/>
          </a:p>
          <a:p>
            <a:pPr algn="just"/>
            <a:r>
              <a:rPr lang="ru-RU" sz="1800" b="0" dirty="0"/>
              <a:t>Дважды участвовал в ICPC - международной командной олимпиаде по программированию - с 2022 по 2024 год. Дважды прошёл в 1/4-финал. Один раз прошёл в 1/2-финал (всероссийский этап).</a:t>
            </a:r>
          </a:p>
          <a:p>
            <a:pPr algn="just"/>
            <a:r>
              <a:rPr lang="ru-RU" sz="1800" b="0" dirty="0"/>
              <a:t>На ознакомительной практике </a:t>
            </a:r>
            <a:r>
              <a:rPr lang="ru-RU" sz="1800" b="0" dirty="0" smtClean="0"/>
              <a:t>полностью </a:t>
            </a:r>
            <a:r>
              <a:rPr lang="ru-RU" sz="1800" b="0" dirty="0"/>
              <a:t>реализовал приложение для игры в шахматы на </a:t>
            </a:r>
            <a:r>
              <a:rPr lang="ru-RU" sz="1800" b="0" dirty="0" err="1"/>
              <a:t>python</a:t>
            </a:r>
            <a:r>
              <a:rPr lang="ru-RU" sz="1800" b="0" dirty="0"/>
              <a:t>.</a:t>
            </a:r>
          </a:p>
          <a:p>
            <a:pPr algn="just"/>
            <a:r>
              <a:rPr lang="ru-RU" sz="1800" b="0" dirty="0" smtClean="0"/>
              <a:t>Участвовал </a:t>
            </a:r>
            <a:r>
              <a:rPr lang="ru-RU" sz="1800" b="0" dirty="0"/>
              <a:t>в разработке учёта посещаемости </a:t>
            </a:r>
            <a:r>
              <a:rPr lang="ru-RU" sz="1800" b="0" dirty="0" smtClean="0"/>
              <a:t>и </a:t>
            </a:r>
            <a:r>
              <a:rPr lang="ru-RU" sz="1800" b="0" dirty="0"/>
              <a:t>сейчас работаю над созданием раздела "Фабрика Проектов".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32504"/>
            <a:ext cx="1225125" cy="12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EBE6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258</Words>
  <Application>Microsoft Office PowerPoint</Application>
  <PresentationFormat>Широкоэкранный</PresentationFormat>
  <Paragraphs>50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UnforPillable</vt:lpstr>
      <vt:lpstr>Статистика запросов</vt:lpstr>
      <vt:lpstr>Презентация PowerPoint</vt:lpstr>
      <vt:lpstr>Статьи расходов</vt:lpstr>
      <vt:lpstr>Статьи расходов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Aunafae</dc:creator>
  <cp:lastModifiedBy>ИВАН</cp:lastModifiedBy>
  <cp:revision>37</cp:revision>
  <dcterms:created xsi:type="dcterms:W3CDTF">2025-03-25T16:51:41Z</dcterms:created>
  <dcterms:modified xsi:type="dcterms:W3CDTF">2025-04-08T14:24:39Z</dcterms:modified>
</cp:coreProperties>
</file>