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83" r:id="rId2"/>
    <p:sldId id="284" r:id="rId3"/>
    <p:sldId id="289" r:id="rId4"/>
    <p:sldId id="285" r:id="rId5"/>
    <p:sldId id="286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D613D-7F9B-4E42-A6ED-9695358EDB07}" type="datetimeFigureOut">
              <a:rPr lang="ru-RU" smtClean="0"/>
              <a:t>11.10.2025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8E12E-B280-448E-A0C4-0A3A5F7CD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26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15A2-30B3-416A-BAD5-95B1BE314A54}" type="datetime1">
              <a:rPr lang="ru-RU" smtClean="0"/>
              <a:t>11.10.2025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1819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4D6D-E951-4260-98B9-66D920AA0D79}" type="datetime1">
              <a:rPr lang="ru-RU" smtClean="0"/>
              <a:t>11.10.2025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666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E25A-81F6-4E06-8056-5EE8F0636AA9}" type="datetime1">
              <a:rPr lang="ru-RU" smtClean="0"/>
              <a:t>11.10.2025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4079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0890-C51C-4616-BA92-31E98ECE5B68}" type="datetime1">
              <a:rPr lang="ru-RU" smtClean="0"/>
              <a:t>11.10.2025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506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4D2E-4112-4938-891A-6F3A791DFF66}" type="datetime1">
              <a:rPr lang="ru-RU" smtClean="0"/>
              <a:t>11.10.2025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91384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64B3-E779-4292-BEF5-D8CEC6D821A0}" type="datetime1">
              <a:rPr lang="ru-RU" smtClean="0"/>
              <a:t>11.10.2025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612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13E-91ED-4F6D-BBD4-F3D60BCC2C98}" type="datetime1">
              <a:rPr lang="ru-RU" smtClean="0"/>
              <a:t>11.10.2025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1553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224B-DFC9-4FEB-8691-D4DF460BE9AB}" type="datetime1">
              <a:rPr lang="ru-RU" smtClean="0"/>
              <a:t>11.10.2025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62698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754D-5A89-4538-B4B0-681B83032999}" type="datetime1">
              <a:rPr lang="ru-RU" smtClean="0"/>
              <a:t>11.10.2025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7890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E03C-B778-4234-AF27-27A7E8676B7F}" type="datetime1">
              <a:rPr lang="ru-RU" smtClean="0"/>
              <a:t>11.10.2025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1692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56DA-8ADC-4140-8391-C5372C970DDA}" type="datetime1">
              <a:rPr lang="ru-RU" smtClean="0"/>
              <a:t>11.10.2025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892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7DFDD-7F61-483E-A380-F061898845E2}" type="datetime1">
              <a:rPr lang="ru-RU" smtClean="0"/>
              <a:t>11.10.2025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5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85800" y="1645921"/>
            <a:ext cx="7772400" cy="53879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143000" y="2184719"/>
            <a:ext cx="6858000" cy="16557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09.04.04 «Программная инженерия», группа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21ПГ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обеспечения подсистемы «Контроль и учет посещаемости и работы студентов на занятиях» для сайта ОГУ им. И.С. Тургенева»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5"/>
          <p:cNvSpPr txBox="1">
            <a:spLocks/>
          </p:cNvSpPr>
          <p:nvPr/>
        </p:nvSpPr>
        <p:spPr>
          <a:xfrm>
            <a:off x="2021305" y="4651781"/>
            <a:ext cx="6858000" cy="1409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студент: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Василения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И.В.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кафедры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ИСиЦТ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Ужаринский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А.Ю.</a:t>
            </a:r>
          </a:p>
        </p:txBody>
      </p:sp>
      <p:sp>
        <p:nvSpPr>
          <p:cNvPr id="9" name="Подзаголовок 7"/>
          <p:cNvSpPr txBox="1">
            <a:spLocks/>
          </p:cNvSpPr>
          <p:nvPr/>
        </p:nvSpPr>
        <p:spPr>
          <a:xfrm>
            <a:off x="0" y="11325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ВЫСШЕГО ОБРАЗОВАНИЯ И НАУКИ РОССИЙСКОЙ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«ОРЛОВСКИЙ ГОСУДАРСТВЕННЫЙ УНИВЕРСИТЕТ ИМЕНИ И.С. ТУРГЕНЕВА»</a:t>
            </a:r>
          </a:p>
        </p:txBody>
      </p:sp>
      <p:sp>
        <p:nvSpPr>
          <p:cNvPr id="10" name="Подзаголовок 5"/>
          <p:cNvSpPr txBox="1">
            <a:spLocks/>
          </p:cNvSpPr>
          <p:nvPr/>
        </p:nvSpPr>
        <p:spPr>
          <a:xfrm>
            <a:off x="3916279" y="6205735"/>
            <a:ext cx="1311442" cy="420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Орел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7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29359" y="567269"/>
            <a:ext cx="56852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342892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Цель выпускной квалификационной работы: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улучшение существующей системы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цифровизации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 заполнения журнала обучения преподавателями ОГУ имени И.С. Тургенева для прекращения использования бумажного носителя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Добавление троичной логики,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логирования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событий, страницы с актуальным на данный момент времени занятием.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29359" y="3184186"/>
            <a:ext cx="56852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52" algn="just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Задачами, которые необходимо выполнить для достижения поставленной цели, являются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57168" indent="-257168" algn="just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анализ решаемой проблемы, методов и средств ее решения, сформулировать задачи исследования и требования к разработке.</a:t>
            </a:r>
          </a:p>
          <a:p>
            <a:pPr marL="257168" indent="-257168" algn="just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теоретические исследования и определить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спецификации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обеспечения.</a:t>
            </a:r>
          </a:p>
          <a:p>
            <a:pPr marL="257168" indent="-257168" algn="just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программное обеспечение.</a:t>
            </a:r>
          </a:p>
          <a:p>
            <a:pPr marL="257168" indent="-257168" algn="just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макет программных компонентов или экспериментального образца программного обеспечения.</a:t>
            </a:r>
          </a:p>
          <a:p>
            <a:pPr marL="257168" indent="-257168" algn="just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Организовать процесс разработки программного обеспечения.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FBE9-CF4D-418B-A662-82E90D5F6E3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41838" y="1063869"/>
            <a:ext cx="37631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342892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разработки подсистемы обусловлена общемировым трендом на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цифровизацию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образовательной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среды. Разработка новой подсистемы на основе существующей позволит полностью отказаться от бумажного носителя, в виду чего разработку можно считать актуальной.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18184" y="1063869"/>
            <a:ext cx="39037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342892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Проблема: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несоответствие существующей подсистемы контроля посещаемости и сдачи работ требованиям, необходимым для полного отказа от бумажного журнала посещаемости. В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соответствии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 распоряжением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и.о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ректора ОГУ от 10.02.2025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просьбами пользователей необходимо контролировать своевременность заполнения журнала, иметь доступ к аналитическим данным и ускорить процесс заполнения.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0815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решения поставленной задачи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4"/>
          <a:stretch/>
        </p:blipFill>
        <p:spPr>
          <a:xfrm>
            <a:off x="250306" y="2932949"/>
            <a:ext cx="3301786" cy="1527781"/>
          </a:xfr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7" t="8262" r="24873" b="5680"/>
          <a:stretch/>
        </p:blipFill>
        <p:spPr>
          <a:xfrm>
            <a:off x="3879995" y="1950610"/>
            <a:ext cx="1757082" cy="2510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936" y="4684133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79995" y="4684133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Разграничение доступа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30" y="1950610"/>
            <a:ext cx="1052373" cy="105237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3002983"/>
            <a:ext cx="1212131" cy="1212131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349716" y="4687026"/>
            <a:ext cx="1428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"/>
            <a:ext cx="7886700" cy="61856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аналогичных решений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68142"/>
              </p:ext>
            </p:extLst>
          </p:nvPr>
        </p:nvGraphicFramePr>
        <p:xfrm>
          <a:off x="535578" y="618567"/>
          <a:ext cx="6949440" cy="5986946"/>
        </p:xfrm>
        <a:graphic>
          <a:graphicData uri="http://schemas.openxmlformats.org/drawingml/2006/table">
            <a:tbl>
              <a:tblPr firstRow="1" firstCol="1" bandRow="1"/>
              <a:tblGrid>
                <a:gridCol w="1389668">
                  <a:extLst>
                    <a:ext uri="{9D8B030D-6E8A-4147-A177-3AD203B41FA5}">
                      <a16:colId xmlns:a16="http://schemas.microsoft.com/office/drawing/2014/main" val="3526716100"/>
                    </a:ext>
                  </a:extLst>
                </a:gridCol>
                <a:gridCol w="1389668">
                  <a:extLst>
                    <a:ext uri="{9D8B030D-6E8A-4147-A177-3AD203B41FA5}">
                      <a16:colId xmlns:a16="http://schemas.microsoft.com/office/drawing/2014/main" val="2546153467"/>
                    </a:ext>
                  </a:extLst>
                </a:gridCol>
                <a:gridCol w="1389668">
                  <a:extLst>
                    <a:ext uri="{9D8B030D-6E8A-4147-A177-3AD203B41FA5}">
                      <a16:colId xmlns:a16="http://schemas.microsoft.com/office/drawing/2014/main" val="3803525882"/>
                    </a:ext>
                  </a:extLst>
                </a:gridCol>
                <a:gridCol w="1390218">
                  <a:extLst>
                    <a:ext uri="{9D8B030D-6E8A-4147-A177-3AD203B41FA5}">
                      <a16:colId xmlns:a16="http://schemas.microsoft.com/office/drawing/2014/main" val="770711497"/>
                    </a:ext>
                  </a:extLst>
                </a:gridCol>
                <a:gridCol w="1390218">
                  <a:extLst>
                    <a:ext uri="{9D8B030D-6E8A-4147-A177-3AD203B41FA5}">
                      <a16:colId xmlns:a16="http://schemas.microsoft.com/office/drawing/2014/main" val="3121759838"/>
                    </a:ext>
                  </a:extLst>
                </a:gridCol>
              </a:tblGrid>
              <a:tr h="58611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сравнения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Moodle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1С: Электронный журнал колледжа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Существующая система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Разрабатываемое решение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852939"/>
                  </a:ext>
                </a:extLst>
              </a:tr>
              <a:tr h="43958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Проставление отметок о посещении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77482"/>
                  </a:ext>
                </a:extLst>
              </a:tr>
              <a:tr h="43958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Просмотр отметок студентами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343199"/>
                  </a:ext>
                </a:extLst>
              </a:tr>
              <a:tr h="43958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Проставление отметок о сдаче работ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84880"/>
                  </a:ext>
                </a:extLst>
              </a:tr>
              <a:tr h="43958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Добавление комментария к занятию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215849"/>
                  </a:ext>
                </a:extLst>
              </a:tr>
              <a:tr h="43958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Групповое проставление отметок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11115"/>
                  </a:ext>
                </a:extLst>
              </a:tr>
              <a:tr h="58611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Автоматический</a:t>
                      </a:r>
                      <a:r>
                        <a:rPr lang="ru-RU" sz="14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вывод текущего занятия преподавателя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21119"/>
                  </a:ext>
                </a:extLst>
              </a:tr>
              <a:tr h="43958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Автоматическое формирование списков групп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470140"/>
                  </a:ext>
                </a:extLst>
              </a:tr>
              <a:tr h="43958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Троичная логика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237475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247965" y="4954465"/>
            <a:ext cx="1896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+ - наличие возможности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247964" y="5771578"/>
            <a:ext cx="1896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–  - отсутствие возможности.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38531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"/>
            <a:ext cx="7886700" cy="61856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28" y="953725"/>
            <a:ext cx="1826299" cy="18300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8628" y="2783753"/>
            <a:ext cx="182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Доступ через личный кабинет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48" y="953725"/>
            <a:ext cx="1877882" cy="18300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8250" y="2783752"/>
            <a:ext cx="182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Защищенный доступ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27" y="868630"/>
            <a:ext cx="1915121" cy="1915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6037" y="2774733"/>
            <a:ext cx="182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Логирование</a:t>
            </a:r>
            <a:r>
              <a:rPr lang="ru-RU" dirty="0" smtClean="0"/>
              <a:t> изменений в БД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82" y="3572291"/>
            <a:ext cx="1828796" cy="18287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650" y="5401089"/>
            <a:ext cx="2595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Проставление, изменение, удаление отметок о посещаемости занятий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22" y="3567157"/>
            <a:ext cx="1828796" cy="18287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20090" y="5395953"/>
            <a:ext cx="259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Проставление, изменение, удаление оценок о сдаче работ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65" y="3573549"/>
            <a:ext cx="2049404" cy="18779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24830" y="5451472"/>
            <a:ext cx="259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Добавление, изменение комментария к занятию</a:t>
            </a:r>
          </a:p>
        </p:txBody>
      </p:sp>
    </p:spTree>
    <p:extLst>
      <p:ext uri="{BB962C8B-B14F-4D97-AF65-F5344CB8AC3E}">
        <p14:creationId xmlns:p14="http://schemas.microsoft.com/office/powerpoint/2010/main" val="24259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407</Words>
  <Application>Microsoft Office PowerPoint</Application>
  <PresentationFormat>Экран (4:3)</PresentationFormat>
  <Paragraphs>86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    </vt:lpstr>
      <vt:lpstr>Презентация PowerPoint</vt:lpstr>
      <vt:lpstr>Презентация PowerPoint</vt:lpstr>
      <vt:lpstr>Анализ существующих методов решения поставленной задачи</vt:lpstr>
      <vt:lpstr>Сравнение аналогичных решений</vt:lpstr>
      <vt:lpstr>Функциональные требования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alexandr korotkiy</dc:creator>
  <cp:lastModifiedBy>ИВАН</cp:lastModifiedBy>
  <cp:revision>34</cp:revision>
  <dcterms:created xsi:type="dcterms:W3CDTF">2023-05-23T11:47:02Z</dcterms:created>
  <dcterms:modified xsi:type="dcterms:W3CDTF">2025-10-11T14:50:15Z</dcterms:modified>
</cp:coreProperties>
</file>