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8" r:id="rId4"/>
    <p:sldId id="278" r:id="rId5"/>
    <p:sldId id="279" r:id="rId6"/>
    <p:sldId id="265" r:id="rId7"/>
    <p:sldId id="276" r:id="rId8"/>
    <p:sldId id="270" r:id="rId9"/>
    <p:sldId id="272" r:id="rId10"/>
    <p:sldId id="274" r:id="rId11"/>
  </p:sldIdLst>
  <p:sldSz cx="12192000" cy="6858000"/>
  <p:notesSz cx="6858000" cy="994568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2:34:47.9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1964 21198,'2112'-1964'0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2:35:03.0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2465 1965 23761,'-2464'-1964'0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587053-135D-F215-A218-BC56DE1AF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2112CF9-225C-E806-B2C3-EC8E402A4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911F65-5AA7-B613-595A-65D7B8134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FCB3-9442-4C86-9E12-FBE42B58C3A5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54AE9E-5F35-6CE1-D845-3E432C8F3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76449B-825F-1405-E856-546B59A55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8AD6-07C1-4267-9B3C-85DF7FE19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0641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426FD-1C37-BE48-71FC-FFD627EEE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BC88C5B-642C-44C7-4E6A-91FF805EF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B06FBE-4C49-E118-0FC1-F8769BA82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FCB3-9442-4C86-9E12-FBE42B58C3A5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54C08B-5CAC-02E5-96B2-1FDB1F75E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B4240F-04AB-0127-874C-049B3A35F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8AD6-07C1-4267-9B3C-85DF7FE19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43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5091E57-3F43-84A0-4C11-B438870DB1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2290140-B927-1FA0-28A5-C23A27B9E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6E7FFC-07D3-DEFF-0178-552DA2C05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FCB3-9442-4C86-9E12-FBE42B58C3A5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55423E-2D5A-9B76-1404-83F7E7CA3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3CFFBE-58EB-FEB0-E795-D2E31D7F2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8AD6-07C1-4267-9B3C-85DF7FE19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116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581233-ECF7-3382-624D-0F9DAD5E1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C6DBA4-226F-AA80-AE06-318BD2964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383140-76ED-B10E-36A2-E28D159A8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FCB3-9442-4C86-9E12-FBE42B58C3A5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74A889-D131-461A-EFE8-ECF06C3DE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B6CAB0-9E40-C3BB-8ED0-3C8E32B48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8AD6-07C1-4267-9B3C-85DF7FE19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979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3DB53C-9A16-EC5C-97DE-160D67DA9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9BE06C-CFA5-BD59-6E8A-61FDA1ABA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931702-3F41-3280-3D15-F8D098EF9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FCB3-9442-4C86-9E12-FBE42B58C3A5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8128B9-5002-6092-E950-F4219C794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FF320A-4EC4-EEBA-AFFD-AA0276636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8AD6-07C1-4267-9B3C-85DF7FE19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175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AA0FC8-A718-0858-B92C-A6A81ACE8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530346-A8BD-FE56-A9C0-049676EE8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792DF74-4175-5B60-52EF-F15550B27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205E956-AEF6-C177-D328-26A079F6C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FCB3-9442-4C86-9E12-FBE42B58C3A5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737E946-D99D-A214-82A4-6AE768FBE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6FF1653-0CBB-9396-098B-59CF75580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8AD6-07C1-4267-9B3C-85DF7FE19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46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8A38FA-257E-83DD-2DD4-4F4FFB7CB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FC1D4E-B6ED-7544-1C8C-ED866728F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802504-73C2-F4F0-1D0A-62936E6D3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DC114A7-0BC4-79AD-7407-0ABE828817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BCB2399-4F24-2D46-7C3E-AC4244F176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8265E26-E566-8160-CFBE-4A598E9E4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FCB3-9442-4C86-9E12-FBE42B58C3A5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941FD1B-F497-D699-6D0F-599868B31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6F80733-632F-3F03-92BD-FD2168647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8AD6-07C1-4267-9B3C-85DF7FE19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267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7D5160-DAD1-E500-3C46-CF6AA56EA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A67C913-2345-BC6F-DEFF-322B65335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FCB3-9442-4C86-9E12-FBE42B58C3A5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D801959-C8DA-1AAA-340E-D634BE948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4BD395B-C210-9DAB-3729-B4A6BFA3D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8AD6-07C1-4267-9B3C-85DF7FE19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0153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CA63F2D-2EAF-8959-D0BD-994060DB4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FCB3-9442-4C86-9E12-FBE42B58C3A5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F7236C8-B739-B86F-FB5A-4866DC926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E129AE5-774F-8866-73D1-5F42EDCDE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8AD6-07C1-4267-9B3C-85DF7FE19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9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4B79AD-C351-4E82-E558-B2805BAA5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139945-9A03-83A2-0810-A9705AF68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1F595BA-D41B-8A7F-9C59-1F19C0F9B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D32464F-1464-6F8A-5AC3-AFDDE0A4F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FCB3-9442-4C86-9E12-FBE42B58C3A5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359FAF0-8ACC-0C70-6C84-29ED12FE0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C45997-DA3B-F7A0-2884-565BF7D7C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8AD6-07C1-4267-9B3C-85DF7FE19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830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D7D2C5-AECF-CF77-2180-DBE40DE37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B9B637F-47A5-70A1-51C1-DBE2595143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04CA38-6251-1406-5C3B-A9A3B7B2F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5C0DFC-27DA-A059-8F10-7B07BE83C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FCB3-9442-4C86-9E12-FBE42B58C3A5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FA81DA-8793-5429-7EC6-1AB101554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D85EA46-84DC-A25C-886A-6626FDF86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8AD6-07C1-4267-9B3C-85DF7FE19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96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D7B801-66B8-DC93-5823-CE1645BDC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57D597-F9B7-BCE8-9096-C7F8E8726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F2D330-E09A-C187-7279-4D0A9025C6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5EFCB3-9442-4C86-9E12-FBE42B58C3A5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7E0AA0-0F93-87FA-6854-2868065EDE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95E1DC-4311-5D67-D729-4E1700CF4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F08AD6-07C1-4267-9B3C-85DF7FE19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194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0747D-7AC8-7EFE-A95A-AF05562AD9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Отчет по лабораторной работе №1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0F23945-0BD4-7BF4-8A10-48668CE292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 студент группы 21ПГ</a:t>
            </a:r>
            <a:br>
              <a:rPr lang="ru-RU" dirty="0"/>
            </a:br>
            <a:r>
              <a:rPr lang="ru-RU" dirty="0" err="1"/>
              <a:t>Василения</a:t>
            </a:r>
            <a:r>
              <a:rPr lang="ru-RU" dirty="0"/>
              <a:t> Иван</a:t>
            </a:r>
          </a:p>
        </p:txBody>
      </p:sp>
    </p:spTree>
    <p:extLst>
      <p:ext uri="{BB962C8B-B14F-4D97-AF65-F5344CB8AC3E}">
        <p14:creationId xmlns:p14="http://schemas.microsoft.com/office/powerpoint/2010/main" val="3051847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4C8B0-537D-E651-F25B-FDC4E034A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476D7F8-413A-9C99-5617-D0A7002811F3}"/>
              </a:ext>
            </a:extLst>
          </p:cNvPr>
          <p:cNvSpPr/>
          <p:nvPr/>
        </p:nvSpPr>
        <p:spPr>
          <a:xfrm>
            <a:off x="696656" y="3994947"/>
            <a:ext cx="3288118" cy="991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altLang="ru-RU" sz="2800" dirty="0">
                <a:solidFill>
                  <a:prstClr val="black"/>
                </a:solidFill>
                <a:latin typeface="Montserrat" panose="020F0502020204030204" pitchFamily="2" charset="-52"/>
              </a:rPr>
              <a:t>Системным</a:t>
            </a:r>
            <a:r>
              <a:rPr kumimoji="0" lang="ru-RU" altLang="ru-RU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F0502020204030204" pitchFamily="2" charset="-52"/>
                <a:ea typeface="+mn-ea"/>
                <a:cs typeface="+mn-cs"/>
              </a:rPr>
              <a:t> методом</a:t>
            </a:r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707DE69-1907-7C33-EEB2-A12E9AC5A554}"/>
              </a:ext>
            </a:extLst>
          </p:cNvPr>
          <p:cNvSpPr/>
          <p:nvPr/>
        </p:nvSpPr>
        <p:spPr>
          <a:xfrm>
            <a:off x="8227164" y="4028470"/>
            <a:ext cx="3059193" cy="958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ru-RU" altLang="ru-RU" sz="2800" dirty="0">
                <a:solidFill>
                  <a:prstClr val="black"/>
                </a:solidFill>
                <a:latin typeface="Montserrat" panose="020F0502020204030204" pitchFamily="2" charset="-52"/>
              </a:rPr>
              <a:t>Теорией систем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Рукописный ввод 14">
                <a:extLst>
                  <a:ext uri="{FF2B5EF4-FFF2-40B4-BE49-F238E27FC236}">
                    <a16:creationId xmlns:a16="http://schemas.microsoft.com/office/drawing/2014/main" id="{E119272B-FB99-D4FA-9180-E2023FBF141F}"/>
                  </a:ext>
                </a:extLst>
              </p14:cNvPr>
              <p14:cNvContentPartPr/>
              <p14:nvPr/>
            </p14:nvContentPartPr>
            <p14:xfrm>
              <a:off x="2914521" y="3198020"/>
              <a:ext cx="760320" cy="707220"/>
            </p14:xfrm>
          </p:contentPart>
        </mc:Choice>
        <mc:Fallback xmlns="">
          <p:pic>
            <p:nvPicPr>
              <p:cNvPr id="15" name="Рукописный ввод 14">
                <a:extLst>
                  <a:ext uri="{FF2B5EF4-FFF2-40B4-BE49-F238E27FC236}">
                    <a16:creationId xmlns:a16="http://schemas.microsoft.com/office/drawing/2014/main" id="{E119272B-FB99-D4FA-9180-E2023FBF14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08404" y="3191902"/>
                <a:ext cx="772554" cy="7194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Рукописный ввод 18">
                <a:extLst>
                  <a:ext uri="{FF2B5EF4-FFF2-40B4-BE49-F238E27FC236}">
                    <a16:creationId xmlns:a16="http://schemas.microsoft.com/office/drawing/2014/main" id="{3AB9C4AE-6F9C-BCA3-843E-57ABCCE8E54E}"/>
                  </a:ext>
                </a:extLst>
              </p14:cNvPr>
              <p14:cNvContentPartPr/>
              <p14:nvPr/>
            </p14:nvContentPartPr>
            <p14:xfrm>
              <a:off x="8411891" y="3198020"/>
              <a:ext cx="887196" cy="707220"/>
            </p14:xfrm>
          </p:contentPart>
        </mc:Choice>
        <mc:Fallback xmlns="">
          <p:pic>
            <p:nvPicPr>
              <p:cNvPr id="19" name="Рукописный ввод 18">
                <a:extLst>
                  <a:ext uri="{FF2B5EF4-FFF2-40B4-BE49-F238E27FC236}">
                    <a16:creationId xmlns:a16="http://schemas.microsoft.com/office/drawing/2014/main" id="{3AB9C4AE-6F9C-BCA3-843E-57ABCCE8E54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05772" y="3191902"/>
                <a:ext cx="899433" cy="719457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B00DFF7E-2A82-90A0-F7A7-4429FB5181E5}"/>
              </a:ext>
            </a:extLst>
          </p:cNvPr>
          <p:cNvSpPr/>
          <p:nvPr/>
        </p:nvSpPr>
        <p:spPr>
          <a:xfrm>
            <a:off x="2002687" y="1586232"/>
            <a:ext cx="8429847" cy="1488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altLang="ru-RU" sz="2800" dirty="0">
                <a:latin typeface="Montserrat" panose="020F0502020204030204" pitchFamily="2" charset="-52"/>
              </a:rPr>
              <a:t>Системный подход к организации требуемого функционирования объектов (как систем) (кратко – системный анализ) образуется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A664889-BE0D-56BF-9F5F-AA44C3349ED1}"/>
              </a:ext>
            </a:extLst>
          </p:cNvPr>
          <p:cNvSpPr/>
          <p:nvPr/>
        </p:nvSpPr>
        <p:spPr>
          <a:xfrm>
            <a:off x="4188118" y="3994947"/>
            <a:ext cx="3815763" cy="991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ru-RU" altLang="ru-RU" sz="2800" dirty="0">
                <a:solidFill>
                  <a:prstClr val="black"/>
                </a:solidFill>
                <a:latin typeface="Montserrat" panose="020F0502020204030204" pitchFamily="2" charset="-52"/>
              </a:rPr>
              <a:t>Трансакционным анализом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DE88897-F9BE-A1C2-BB50-211F16D28271}"/>
              </a:ext>
            </a:extLst>
          </p:cNvPr>
          <p:cNvCxnSpPr/>
          <p:nvPr/>
        </p:nvCxnSpPr>
        <p:spPr>
          <a:xfrm>
            <a:off x="6217611" y="3198020"/>
            <a:ext cx="0" cy="7072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430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: скругленные углы 3">
            <a:extLst>
              <a:ext uri="{FF2B5EF4-FFF2-40B4-BE49-F238E27FC236}">
                <a16:creationId xmlns:a16="http://schemas.microsoft.com/office/drawing/2014/main" id="{7B63D288-1D72-7F33-230E-D88E06E09A40}"/>
              </a:ext>
            </a:extLst>
          </p:cNvPr>
          <p:cNvSpPr/>
          <p:nvPr/>
        </p:nvSpPr>
        <p:spPr>
          <a:xfrm>
            <a:off x="850059" y="482760"/>
            <a:ext cx="10632558" cy="6866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lang="ru-RU" altLang="ru-RU" sz="2000" b="1" dirty="0">
                <a:latin typeface="Montserrat" panose="020F0502020204030204" pitchFamily="2" charset="-52"/>
              </a:rPr>
              <a:t>Анализ</a:t>
            </a:r>
            <a:r>
              <a:rPr lang="ru-RU" altLang="ru-RU" sz="2000" dirty="0">
                <a:latin typeface="Montserrat" panose="020F0502020204030204" pitchFamily="2" charset="-52"/>
              </a:rPr>
              <a:t> – </a:t>
            </a:r>
            <a:r>
              <a:rPr lang="ru-RU" altLang="ru-RU" sz="2000" dirty="0" smtClean="0">
                <a:latin typeface="Montserrat" panose="020F0502020204030204" pitchFamily="2" charset="-52"/>
              </a:rPr>
              <a:t>Последовательное формирование понимания исследуемого явления</a:t>
            </a:r>
            <a:endParaRPr lang="ru-RU" altLang="ru-RU" sz="2000" dirty="0">
              <a:latin typeface="Montserrat" panose="020F0502020204030204" pitchFamily="2" charset="-52"/>
            </a:endParaRPr>
          </a:p>
        </p:txBody>
      </p:sp>
      <p:sp>
        <p:nvSpPr>
          <p:cNvPr id="7" name="Прямоугольник: скругленные углы 4">
            <a:extLst>
              <a:ext uri="{FF2B5EF4-FFF2-40B4-BE49-F238E27FC236}">
                <a16:creationId xmlns:a16="http://schemas.microsoft.com/office/drawing/2014/main" id="{CF313A24-2286-F889-0862-6A9E2D828213}"/>
              </a:ext>
            </a:extLst>
          </p:cNvPr>
          <p:cNvSpPr/>
          <p:nvPr/>
        </p:nvSpPr>
        <p:spPr>
          <a:xfrm>
            <a:off x="850059" y="1445618"/>
            <a:ext cx="10632558" cy="70849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lang="ru-RU" altLang="ru-RU" sz="2000" dirty="0" smtClean="0">
                <a:latin typeface="Montserrat" panose="020F0502020204030204" pitchFamily="2" charset="-52"/>
              </a:rPr>
              <a:t>Процесс понимания явления складывается из отдельных блоков представления об исследуемом явлении</a:t>
            </a:r>
            <a:endParaRPr lang="ru-RU" altLang="ru-RU" sz="2000" dirty="0">
              <a:latin typeface="Montserrat" panose="020F0502020204030204" pitchFamily="2" charset="-52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59" y="3514574"/>
            <a:ext cx="10632558" cy="194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257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64D9D4-A393-4D09-9D09-E5FCE78AC9D1}"/>
              </a:ext>
            </a:extLst>
          </p:cNvPr>
          <p:cNvSpPr txBox="1"/>
          <p:nvPr/>
        </p:nvSpPr>
        <p:spPr>
          <a:xfrm>
            <a:off x="996802" y="384879"/>
            <a:ext cx="5180714" cy="487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ru-RU" sz="2500" dirty="0">
                <a:latin typeface="Montserrat" panose="020F0502020204030204" pitchFamily="2" charset="-52"/>
              </a:rPr>
              <a:t>Для чего нужно понимать явление:</a:t>
            </a:r>
            <a:endParaRPr lang="ru-RU" sz="25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F808796-CEC4-4F26-B9FE-991BBAA98789}"/>
              </a:ext>
            </a:extLst>
          </p:cNvPr>
          <p:cNvSpPr/>
          <p:nvPr/>
        </p:nvSpPr>
        <p:spPr>
          <a:xfrm>
            <a:off x="1996263" y="1028970"/>
            <a:ext cx="5077932" cy="1098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lang="ru-RU" altLang="ru-RU" sz="2800" dirty="0">
                <a:latin typeface="Montserrat" panose="020F0502020204030204" pitchFamily="2" charset="-52"/>
              </a:rPr>
              <a:t>понимать, опасно ли воздействие этого явления;</a:t>
            </a:r>
          </a:p>
          <a:p>
            <a:pPr algn="ctr"/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21C77CB-7DE4-3BB7-C7CD-412EBE333CEF}"/>
              </a:ext>
            </a:extLst>
          </p:cNvPr>
          <p:cNvSpPr/>
          <p:nvPr/>
        </p:nvSpPr>
        <p:spPr>
          <a:xfrm>
            <a:off x="1996263" y="2457277"/>
            <a:ext cx="5077932" cy="1615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lang="ru-RU" altLang="ru-RU" sz="2800" dirty="0">
                <a:latin typeface="Montserrat" panose="020F0502020204030204" pitchFamily="2" charset="-52"/>
              </a:rPr>
              <a:t>понимать, чтобы оценить это явление для улучшения своей жизнедеятельности.</a:t>
            </a: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DE673FB0-F632-E2BC-96A4-6E5B88940BBF}"/>
              </a:ext>
            </a:extLst>
          </p:cNvPr>
          <p:cNvCxnSpPr/>
          <p:nvPr/>
        </p:nvCxnSpPr>
        <p:spPr>
          <a:xfrm>
            <a:off x="1265274" y="872573"/>
            <a:ext cx="0" cy="25783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3D456C5F-8DD7-658E-F91D-C48DC864A4CD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1265274" y="1574321"/>
            <a:ext cx="730989" cy="37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B2DE5BB8-A592-3879-7088-6615FF0F7821}"/>
              </a:ext>
            </a:extLst>
          </p:cNvPr>
          <p:cNvCxnSpPr>
            <a:cxnSpLocks/>
          </p:cNvCxnSpPr>
          <p:nvPr/>
        </p:nvCxnSpPr>
        <p:spPr>
          <a:xfrm flipH="1">
            <a:off x="1265274" y="3450968"/>
            <a:ext cx="73098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589C9805-FE37-8975-5783-D68B873DF8CE}"/>
              </a:ext>
            </a:extLst>
          </p:cNvPr>
          <p:cNvSpPr/>
          <p:nvPr/>
        </p:nvSpPr>
        <p:spPr>
          <a:xfrm>
            <a:off x="1533303" y="4699592"/>
            <a:ext cx="9125393" cy="15296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ru-RU" alt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F0502020204030204" pitchFamily="2" charset="-52"/>
                <a:ea typeface="+mn-ea"/>
                <a:cs typeface="Arial" panose="020B0604020202020204" pitchFamily="34" charset="0"/>
              </a:rPr>
              <a:t>Знание</a:t>
            </a:r>
            <a:r>
              <a:rPr kumimoji="0" lang="ru-RU" altLang="ru-RU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F0502020204030204" pitchFamily="2" charset="-52"/>
                <a:ea typeface="+mn-ea"/>
                <a:cs typeface="Arial" panose="020B0604020202020204" pitchFamily="34" charset="0"/>
              </a:rPr>
              <a:t> – лингвистическое описание функционирования объекта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0254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: скругленные углы 3">
            <a:extLst>
              <a:ext uri="{FF2B5EF4-FFF2-40B4-BE49-F238E27FC236}">
                <a16:creationId xmlns:a16="http://schemas.microsoft.com/office/drawing/2014/main" id="{7B63D288-1D72-7F33-230E-D88E06E09A40}"/>
              </a:ext>
            </a:extLst>
          </p:cNvPr>
          <p:cNvSpPr/>
          <p:nvPr/>
        </p:nvSpPr>
        <p:spPr>
          <a:xfrm>
            <a:off x="850059" y="482760"/>
            <a:ext cx="10632558" cy="6866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lang="ru-RU" altLang="ru-RU" sz="2000" b="1" dirty="0" smtClean="0">
                <a:latin typeface="Montserrat" panose="020F0502020204030204" pitchFamily="2" charset="-52"/>
              </a:rPr>
              <a:t>Почему возникла потребность перейти от анализа к исследованию?</a:t>
            </a:r>
            <a:endParaRPr lang="ru-RU" altLang="ru-RU" sz="2000" dirty="0">
              <a:latin typeface="Montserrat" panose="020F0502020204030204" pitchFamily="2" charset="-52"/>
            </a:endParaRPr>
          </a:p>
        </p:txBody>
      </p:sp>
      <p:sp>
        <p:nvSpPr>
          <p:cNvPr id="7" name="Прямоугольник: скругленные углы 4">
            <a:extLst>
              <a:ext uri="{FF2B5EF4-FFF2-40B4-BE49-F238E27FC236}">
                <a16:creationId xmlns:a16="http://schemas.microsoft.com/office/drawing/2014/main" id="{CF313A24-2286-F889-0862-6A9E2D828213}"/>
              </a:ext>
            </a:extLst>
          </p:cNvPr>
          <p:cNvSpPr/>
          <p:nvPr/>
        </p:nvSpPr>
        <p:spPr>
          <a:xfrm>
            <a:off x="850059" y="1445618"/>
            <a:ext cx="10632558" cy="70849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lang="ru-RU" altLang="ru-RU" sz="2000" dirty="0" smtClean="0">
                <a:latin typeface="Montserrat" panose="020F0502020204030204" pitchFamily="2" charset="-52"/>
              </a:rPr>
              <a:t>В результате анализа понимание явление формируется в соответствии с моделью мира в сознании конкретного субъекта</a:t>
            </a:r>
            <a:endParaRPr lang="ru-RU" altLang="ru-RU" sz="2000" dirty="0">
              <a:latin typeface="Montserrat" panose="020F0502020204030204" pitchFamily="2" charset="-52"/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CF313A24-2286-F889-0862-6A9E2D828213}"/>
              </a:ext>
            </a:extLst>
          </p:cNvPr>
          <p:cNvSpPr/>
          <p:nvPr/>
        </p:nvSpPr>
        <p:spPr>
          <a:xfrm>
            <a:off x="2043430" y="2558693"/>
            <a:ext cx="8245815" cy="70849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lang="ru-RU" altLang="ru-RU" sz="2000" dirty="0" smtClean="0">
                <a:latin typeface="Montserrat" panose="020F0502020204030204" pitchFamily="2" charset="-52"/>
              </a:rPr>
              <a:t>Понимание одного и того же явления у разных людей будет различаться</a:t>
            </a:r>
            <a:endParaRPr lang="ru-RU" altLang="ru-RU" sz="2000" dirty="0">
              <a:latin typeface="Montserrat" panose="020F0502020204030204" pitchFamily="2" charset="-52"/>
            </a:endParaRPr>
          </a:p>
        </p:txBody>
      </p:sp>
      <p:cxnSp>
        <p:nvCxnSpPr>
          <p:cNvPr id="4" name="Прямая со стрелкой 3"/>
          <p:cNvCxnSpPr>
            <a:stCxn id="7" idx="2"/>
            <a:endCxn id="5" idx="0"/>
          </p:cNvCxnSpPr>
          <p:nvPr/>
        </p:nvCxnSpPr>
        <p:spPr>
          <a:xfrm>
            <a:off x="6166338" y="2154116"/>
            <a:ext cx="0" cy="404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: скругленные углы 4">
            <a:extLst>
              <a:ext uri="{FF2B5EF4-FFF2-40B4-BE49-F238E27FC236}">
                <a16:creationId xmlns:a16="http://schemas.microsoft.com/office/drawing/2014/main" id="{CF313A24-2286-F889-0862-6A9E2D828213}"/>
              </a:ext>
            </a:extLst>
          </p:cNvPr>
          <p:cNvSpPr/>
          <p:nvPr/>
        </p:nvSpPr>
        <p:spPr>
          <a:xfrm>
            <a:off x="850058" y="4309134"/>
            <a:ext cx="10632558" cy="12414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lang="ru-RU" altLang="ru-RU" sz="2000" b="1" dirty="0" smtClean="0">
                <a:latin typeface="Montserrat" panose="020F0502020204030204" pitchFamily="2" charset="-52"/>
              </a:rPr>
              <a:t>Исследование</a:t>
            </a:r>
            <a:r>
              <a:rPr lang="ru-RU" altLang="ru-RU" sz="2000" dirty="0" smtClean="0">
                <a:latin typeface="Montserrat" panose="020F0502020204030204" pitchFamily="2" charset="-52"/>
              </a:rPr>
              <a:t> необходимо, чтобы фактически проверить и скорректировать сформированное в результате анализа понимание, уточнить его в соответствии с реальностью, и тем самым обогатить свою модель мира</a:t>
            </a:r>
            <a:endParaRPr lang="ru-RU" altLang="ru-RU" sz="2000" dirty="0">
              <a:latin typeface="Montserrat" panose="020F0502020204030204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484897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88" y="1155031"/>
            <a:ext cx="10017799" cy="421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103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F0A05C-78EC-CC52-05A3-6CCEB5B3E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C22B179D-EA5F-4A76-9945-D61C9FA94B98}"/>
              </a:ext>
            </a:extLst>
          </p:cNvPr>
          <p:cNvSpPr/>
          <p:nvPr/>
        </p:nvSpPr>
        <p:spPr>
          <a:xfrm>
            <a:off x="784349" y="2887284"/>
            <a:ext cx="10632558" cy="9871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lang="ru-RU" altLang="ru-RU" sz="2000" b="1" dirty="0">
                <a:latin typeface="Montserrat" panose="020F0502020204030204" pitchFamily="2" charset="-52"/>
              </a:rPr>
              <a:t>Эмпирический анализ</a:t>
            </a:r>
            <a:r>
              <a:rPr lang="ru-RU" altLang="ru-RU" sz="2000" dirty="0">
                <a:latin typeface="Montserrat" panose="020F0502020204030204" pitchFamily="2" charset="-52"/>
              </a:rPr>
              <a:t> – это </a:t>
            </a:r>
            <a:r>
              <a:rPr lang="ru-RU" altLang="ru-RU" sz="2000" dirty="0" smtClean="0">
                <a:latin typeface="Montserrat" panose="020F0502020204030204" pitchFamily="2" charset="-52"/>
              </a:rPr>
              <a:t>наполнение той компоненты исследования, которая отвечает на вопрос «как получают знания?»</a:t>
            </a:r>
            <a:endParaRPr lang="ru-RU" altLang="ru-RU" sz="2000" dirty="0">
              <a:latin typeface="Montserrat" panose="020F0502020204030204" pitchFamily="2" charset="-52"/>
            </a:endParaRP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64D7874C-AF18-AAF4-BD7F-4089C9CBC6DD}"/>
              </a:ext>
            </a:extLst>
          </p:cNvPr>
          <p:cNvSpPr/>
          <p:nvPr/>
        </p:nvSpPr>
        <p:spPr>
          <a:xfrm>
            <a:off x="784349" y="4412699"/>
            <a:ext cx="10632558" cy="9959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lang="ru-RU" altLang="ru-RU" sz="2000" b="1" dirty="0" smtClean="0">
                <a:latin typeface="Montserrat" panose="020F0502020204030204" pitchFamily="2" charset="-52"/>
              </a:rPr>
              <a:t>Результатом эмпирического анализа </a:t>
            </a:r>
            <a:r>
              <a:rPr lang="ru-RU" altLang="ru-RU" sz="2000" dirty="0" smtClean="0">
                <a:latin typeface="Montserrat" panose="020F0502020204030204" pitchFamily="2" charset="-52"/>
              </a:rPr>
              <a:t>является разработанный метод получения знаний об объекте исследования</a:t>
            </a:r>
            <a:endParaRPr lang="ru-RU" altLang="ru-RU" sz="2000" dirty="0">
              <a:latin typeface="Montserrat" panose="020F0502020204030204" pitchFamily="2" charset="-52"/>
            </a:endParaRPr>
          </a:p>
        </p:txBody>
      </p:sp>
      <p:sp>
        <p:nvSpPr>
          <p:cNvPr id="6" name="Прямоугольник: скругленные углы 3">
            <a:extLst>
              <a:ext uri="{FF2B5EF4-FFF2-40B4-BE49-F238E27FC236}">
                <a16:creationId xmlns:a16="http://schemas.microsoft.com/office/drawing/2014/main" id="{FA42E480-F299-E4AD-60F0-409BD57E1999}"/>
              </a:ext>
            </a:extLst>
          </p:cNvPr>
          <p:cNvSpPr/>
          <p:nvPr/>
        </p:nvSpPr>
        <p:spPr>
          <a:xfrm>
            <a:off x="784349" y="1104436"/>
            <a:ext cx="10632558" cy="12446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lang="ru-RU" altLang="ru-RU" sz="2000" b="1" dirty="0">
                <a:latin typeface="Montserrat" panose="020F0502020204030204" pitchFamily="2" charset="-52"/>
              </a:rPr>
              <a:t>Метод</a:t>
            </a:r>
            <a:r>
              <a:rPr lang="ru-RU" altLang="ru-RU" sz="2000" dirty="0">
                <a:latin typeface="Montserrat" panose="020F0502020204030204" pitchFamily="2" charset="-52"/>
              </a:rPr>
              <a:t> – набор мероприятий в </a:t>
            </a:r>
            <a:r>
              <a:rPr lang="ru-RU" altLang="ru-RU" sz="2000" dirty="0" smtClean="0">
                <a:latin typeface="Montserrat" panose="020F0502020204030204" pitchFamily="2" charset="-52"/>
              </a:rPr>
              <a:t>единой </a:t>
            </a:r>
            <a:r>
              <a:rPr lang="ru-RU" altLang="ru-RU" sz="2000" dirty="0">
                <a:latin typeface="Montserrat" panose="020F0502020204030204" pitchFamily="2" charset="-52"/>
              </a:rPr>
              <a:t>последовательности </a:t>
            </a:r>
            <a:r>
              <a:rPr lang="ru-RU" altLang="ru-RU" sz="2000" dirty="0" smtClean="0">
                <a:latin typeface="Montserrat" panose="020F0502020204030204" pitchFamily="2" charset="-52"/>
              </a:rPr>
              <a:t>их исполнения </a:t>
            </a:r>
            <a:r>
              <a:rPr lang="ru-RU" altLang="ru-RU" sz="2000" dirty="0">
                <a:latin typeface="Montserrat" panose="020F0502020204030204" pitchFamily="2" charset="-52"/>
              </a:rPr>
              <a:t>для достижения поставленной цели.</a:t>
            </a:r>
          </a:p>
        </p:txBody>
      </p:sp>
    </p:spTree>
    <p:extLst>
      <p:ext uri="{BB962C8B-B14F-4D97-AF65-F5344CB8AC3E}">
        <p14:creationId xmlns:p14="http://schemas.microsoft.com/office/powerpoint/2010/main" val="1106042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1DA07ED-AF20-445D-E835-3C6C5C8DCDC4}"/>
              </a:ext>
            </a:extLst>
          </p:cNvPr>
          <p:cNvSpPr/>
          <p:nvPr/>
        </p:nvSpPr>
        <p:spPr>
          <a:xfrm>
            <a:off x="530060" y="438734"/>
            <a:ext cx="3769378" cy="1603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altLang="ru-RU" sz="2800" dirty="0" smtClean="0">
                <a:latin typeface="Montserrat" panose="020F0502020204030204" pitchFamily="2" charset="-52"/>
              </a:rPr>
              <a:t>Эмпирический анализ</a:t>
            </a:r>
            <a:endParaRPr lang="ru-RU" altLang="ru-RU" sz="2800" dirty="0">
              <a:latin typeface="Montserrat" panose="020F0502020204030204" pitchFamily="2" charset="-52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24B15BA-CBEA-C0BF-F788-7221E2A13567}"/>
              </a:ext>
            </a:extLst>
          </p:cNvPr>
          <p:cNvSpPr/>
          <p:nvPr/>
        </p:nvSpPr>
        <p:spPr>
          <a:xfrm>
            <a:off x="777539" y="3921366"/>
            <a:ext cx="2428859" cy="1603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altLang="ru-RU" sz="2800" dirty="0" smtClean="0">
                <a:latin typeface="Montserrat" panose="020F0502020204030204" pitchFamily="2" charset="-52"/>
              </a:rPr>
              <a:t>Классический анализ</a:t>
            </a:r>
            <a:endParaRPr lang="ru-RU" altLang="ru-RU" sz="2800" dirty="0">
              <a:latin typeface="Montserrat" panose="020F0502020204030204" pitchFamily="2" charset="-52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70013D0-B207-E91E-A117-BB407A8BBEC1}"/>
              </a:ext>
            </a:extLst>
          </p:cNvPr>
          <p:cNvSpPr/>
          <p:nvPr/>
        </p:nvSpPr>
        <p:spPr>
          <a:xfrm>
            <a:off x="3725144" y="3921367"/>
            <a:ext cx="3677093" cy="1603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altLang="ru-RU" sz="2800" dirty="0" smtClean="0">
                <a:latin typeface="Montserrat" panose="020F0502020204030204" pitchFamily="2" charset="-52"/>
              </a:rPr>
              <a:t>Традиционный подход к организации исследования</a:t>
            </a:r>
            <a:endParaRPr lang="ru-RU" altLang="ru-RU" sz="2800" dirty="0">
              <a:latin typeface="Montserrat" panose="020F0502020204030204" pitchFamily="2" charset="-52"/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C1071F69-8059-F32B-873B-F8C2548AE56A}"/>
              </a:ext>
            </a:extLst>
          </p:cNvPr>
          <p:cNvCxnSpPr>
            <a:stCxn id="3" idx="0"/>
            <a:endCxn id="2" idx="2"/>
          </p:cNvCxnSpPr>
          <p:nvPr/>
        </p:nvCxnSpPr>
        <p:spPr>
          <a:xfrm flipV="1">
            <a:off x="1991969" y="2042269"/>
            <a:ext cx="422780" cy="18790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CD4F06A-5ECC-A9DB-30F9-FE6C9739EFF8}"/>
              </a:ext>
            </a:extLst>
          </p:cNvPr>
          <p:cNvCxnSpPr>
            <a:cxnSpLocks/>
            <a:stCxn id="10" idx="0"/>
            <a:endCxn id="2" idx="2"/>
          </p:cNvCxnSpPr>
          <p:nvPr/>
        </p:nvCxnSpPr>
        <p:spPr>
          <a:xfrm flipH="1" flipV="1">
            <a:off x="2414749" y="2042269"/>
            <a:ext cx="7493228" cy="18703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70013D0-B207-E91E-A117-BB407A8BBEC1}"/>
              </a:ext>
            </a:extLst>
          </p:cNvPr>
          <p:cNvSpPr/>
          <p:nvPr/>
        </p:nvSpPr>
        <p:spPr>
          <a:xfrm>
            <a:off x="8228714" y="3912572"/>
            <a:ext cx="3358525" cy="1603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altLang="ru-RU" sz="2800" dirty="0">
                <a:latin typeface="Montserrat" panose="020F0502020204030204" pitchFamily="2" charset="-52"/>
              </a:rPr>
              <a:t>системный подход к </a:t>
            </a:r>
            <a:r>
              <a:rPr lang="ru-RU" altLang="ru-RU" sz="2800" dirty="0" smtClean="0">
                <a:latin typeface="Montserrat" panose="020F0502020204030204" pitchFamily="2" charset="-52"/>
              </a:rPr>
              <a:t>организации </a:t>
            </a:r>
            <a:r>
              <a:rPr lang="ru-RU" altLang="ru-RU" sz="2800" dirty="0">
                <a:latin typeface="Montserrat" panose="020F0502020204030204" pitchFamily="2" charset="-52"/>
              </a:rPr>
              <a:t>функционирования </a:t>
            </a:r>
            <a:r>
              <a:rPr lang="ru-RU" altLang="ru-RU" sz="2800" dirty="0" smtClean="0">
                <a:latin typeface="Montserrat" panose="020F0502020204030204" pitchFamily="2" charset="-52"/>
              </a:rPr>
              <a:t>объектов как систем</a:t>
            </a:r>
            <a:endParaRPr lang="ru-RU" altLang="ru-RU" sz="2800" dirty="0">
              <a:latin typeface="Montserrat" panose="020F0502020204030204" pitchFamily="2" charset="-52"/>
            </a:endParaRP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C1071F69-8059-F32B-873B-F8C2548AE56A}"/>
              </a:ext>
            </a:extLst>
          </p:cNvPr>
          <p:cNvCxnSpPr>
            <a:stCxn id="4" idx="0"/>
            <a:endCxn id="2" idx="2"/>
          </p:cNvCxnSpPr>
          <p:nvPr/>
        </p:nvCxnSpPr>
        <p:spPr>
          <a:xfrm flipH="1" flipV="1">
            <a:off x="2414749" y="2042269"/>
            <a:ext cx="3148942" cy="18790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E797D5-1F20-F127-D57B-1BDF6C0BC1AC}"/>
              </a:ext>
            </a:extLst>
          </p:cNvPr>
          <p:cNvSpPr txBox="1"/>
          <p:nvPr/>
        </p:nvSpPr>
        <p:spPr>
          <a:xfrm>
            <a:off x="988828" y="5656521"/>
            <a:ext cx="102072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/>
              <a:t>(Их три по применимости)</a:t>
            </a:r>
          </a:p>
        </p:txBody>
      </p:sp>
      <p:sp>
        <p:nvSpPr>
          <p:cNvPr id="27" name="Прямоугольник: скругленные углы 1">
            <a:extLst>
              <a:ext uri="{FF2B5EF4-FFF2-40B4-BE49-F238E27FC236}">
                <a16:creationId xmlns:a16="http://schemas.microsoft.com/office/drawing/2014/main" id="{809E9F01-2BAA-7991-3CBD-40A2499DCA3C}"/>
              </a:ext>
            </a:extLst>
          </p:cNvPr>
          <p:cNvSpPr/>
          <p:nvPr/>
        </p:nvSpPr>
        <p:spPr>
          <a:xfrm>
            <a:off x="5073161" y="307114"/>
            <a:ext cx="6655641" cy="8974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lang="ru-RU" altLang="ru-RU" sz="2000" dirty="0" smtClean="0">
                <a:latin typeface="Montserrat" panose="020F0502020204030204" pitchFamily="2" charset="-52"/>
              </a:rPr>
              <a:t>Цель – </a:t>
            </a:r>
            <a:r>
              <a:rPr lang="ru-RU" altLang="ru-RU" sz="2000" dirty="0">
                <a:latin typeface="Montserrat" panose="020F0502020204030204" pitchFamily="2" charset="-52"/>
              </a:rPr>
              <a:t>узнать, как функционирует объект</a:t>
            </a:r>
          </a:p>
        </p:txBody>
      </p:sp>
      <p:sp>
        <p:nvSpPr>
          <p:cNvPr id="28" name="Прямоугольник: скругленные углы 1">
            <a:extLst>
              <a:ext uri="{FF2B5EF4-FFF2-40B4-BE49-F238E27FC236}">
                <a16:creationId xmlns:a16="http://schemas.microsoft.com/office/drawing/2014/main" id="{809E9F01-2BAA-7991-3CBD-40A2499DCA3C}"/>
              </a:ext>
            </a:extLst>
          </p:cNvPr>
          <p:cNvSpPr/>
          <p:nvPr/>
        </p:nvSpPr>
        <p:spPr>
          <a:xfrm>
            <a:off x="5073160" y="1411605"/>
            <a:ext cx="6655641" cy="8974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lang="ru-RU" altLang="ru-RU" sz="2000" dirty="0" smtClean="0">
                <a:latin typeface="Montserrat" panose="020F0502020204030204" pitchFamily="2" charset="-52"/>
              </a:rPr>
              <a:t>Результат – </a:t>
            </a:r>
            <a:r>
              <a:rPr lang="ru-RU" altLang="ru-RU" sz="2000" dirty="0">
                <a:latin typeface="Montserrat" panose="020F0502020204030204" pitchFamily="2" charset="-52"/>
              </a:rPr>
              <a:t>разработанный метод получения знания об объекте исследования</a:t>
            </a:r>
          </a:p>
        </p:txBody>
      </p:sp>
    </p:spTree>
    <p:extLst>
      <p:ext uri="{BB962C8B-B14F-4D97-AF65-F5344CB8AC3E}">
        <p14:creationId xmlns:p14="http://schemas.microsoft.com/office/powerpoint/2010/main" val="1216039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71CF8-A131-ECE0-571A-A51C6D3D6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126" y="467120"/>
            <a:ext cx="2835693" cy="5820633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1427617" y="2777271"/>
            <a:ext cx="42673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3600" dirty="0" smtClean="0">
                <a:latin typeface="Montserrat" panose="020F0502020204030204" pitchFamily="2" charset="-52"/>
              </a:rPr>
              <a:t>Классическая схема исследования: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064620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448C64-DA04-D0BC-80ED-6D56B2D51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2A29E3F-9B0F-F5FE-4DC7-A935D13E1828}"/>
              </a:ext>
            </a:extLst>
          </p:cNvPr>
          <p:cNvSpPr/>
          <p:nvPr/>
        </p:nvSpPr>
        <p:spPr>
          <a:xfrm>
            <a:off x="779721" y="414670"/>
            <a:ext cx="10632558" cy="16251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lang="ru-RU" altLang="ru-RU" sz="2000" b="1" dirty="0">
                <a:latin typeface="Montserrat" panose="020F0502020204030204" pitchFamily="2" charset="-52"/>
              </a:rPr>
              <a:t>Традиционный подход к организации исследования</a:t>
            </a:r>
            <a:r>
              <a:rPr lang="ru-RU" altLang="ru-RU" sz="2000" dirty="0">
                <a:latin typeface="Montserrat" panose="020F0502020204030204" pitchFamily="2" charset="-52"/>
              </a:rPr>
              <a:t> как сужение классической схемы анализа. Предусматривает, как и в классическом анализе расчленение исследуемого объекта на составные части, но требует определить поведение сложного объекта, как результат объединения свойств входящих в него компонентов.</a:t>
            </a: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19A89651-AE26-37B4-2A16-FBA062176DA2}"/>
              </a:ext>
            </a:extLst>
          </p:cNvPr>
          <p:cNvSpPr/>
          <p:nvPr/>
        </p:nvSpPr>
        <p:spPr>
          <a:xfrm>
            <a:off x="779721" y="2599558"/>
            <a:ext cx="10632558" cy="8283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lang="ru-RU" altLang="ru-RU" sz="2000" b="1" dirty="0">
                <a:latin typeface="Montserrat" panose="020F0502020204030204" pitchFamily="2" charset="-52"/>
              </a:rPr>
              <a:t>Свойство исследуемого объекта </a:t>
            </a:r>
            <a:r>
              <a:rPr lang="ru-RU" altLang="ru-RU" sz="2000" dirty="0">
                <a:latin typeface="Montserrat" panose="020F0502020204030204" pitchFamily="2" charset="-52"/>
              </a:rPr>
              <a:t>– это то, как объект функционирует при взаимодействии с другим объектом.</a:t>
            </a:r>
          </a:p>
        </p:txBody>
      </p:sp>
      <p:sp>
        <p:nvSpPr>
          <p:cNvPr id="5" name="Прямоугольник: скругленные углы 3">
            <a:extLst>
              <a:ext uri="{FF2B5EF4-FFF2-40B4-BE49-F238E27FC236}">
                <a16:creationId xmlns:a16="http://schemas.microsoft.com/office/drawing/2014/main" id="{5979F090-C1D1-AB48-CB01-AA41C1F7C313}"/>
              </a:ext>
            </a:extLst>
          </p:cNvPr>
          <p:cNvSpPr/>
          <p:nvPr/>
        </p:nvSpPr>
        <p:spPr>
          <a:xfrm>
            <a:off x="779721" y="3987638"/>
            <a:ext cx="10632558" cy="173615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lang="ru-RU" altLang="ru-RU" sz="2000" dirty="0">
                <a:latin typeface="Montserrat" panose="020F0502020204030204" pitchFamily="2" charset="-52"/>
              </a:rPr>
              <a:t>Однако, использование традиционного подхода может исключить из рассмотрения широкий класс свойств объекта, присущих ему, как целому и отсутствующих у его частей, что может не способствовать полноценному формированию представлений о поведении исследуемого объекта.</a:t>
            </a:r>
          </a:p>
        </p:txBody>
      </p:sp>
    </p:spTree>
    <p:extLst>
      <p:ext uri="{BB962C8B-B14F-4D97-AF65-F5344CB8AC3E}">
        <p14:creationId xmlns:p14="http://schemas.microsoft.com/office/powerpoint/2010/main" val="35056336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329</Words>
  <Application>Microsoft Office PowerPoint</Application>
  <PresentationFormat>Широкоэкранный</PresentationFormat>
  <Paragraphs>30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Montserrat</vt:lpstr>
      <vt:lpstr>Тема Office</vt:lpstr>
      <vt:lpstr>Отчет по лабораторной работе №1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лабораторной работе №1</dc:title>
  <dc:creator>Ivan Vasileniya</dc:creator>
  <cp:lastModifiedBy>ИВАН</cp:lastModifiedBy>
  <cp:revision>40</cp:revision>
  <cp:lastPrinted>2025-10-09T16:50:56Z</cp:lastPrinted>
  <dcterms:created xsi:type="dcterms:W3CDTF">2025-10-07T12:32:20Z</dcterms:created>
  <dcterms:modified xsi:type="dcterms:W3CDTF">2025-10-23T17:40:56Z</dcterms:modified>
</cp:coreProperties>
</file>