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8"/>
  </p:notesMasterIdLst>
  <p:sldIdLst>
    <p:sldId id="283" r:id="rId2"/>
    <p:sldId id="284" r:id="rId3"/>
    <p:sldId id="289" r:id="rId4"/>
    <p:sldId id="285" r:id="rId5"/>
    <p:sldId id="286" r:id="rId6"/>
    <p:sldId id="28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D613D-7F9B-4E42-A6ED-9695358EDB07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8E12E-B280-448E-A0C4-0A3A5F7CDE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261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615A2-30B3-416A-BAD5-95B1BE314A54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771819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74D6D-E951-4260-98B9-66D920AA0D79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26667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0E25A-81F6-4E06-8056-5EE8F0636AA9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40796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F0890-C51C-4616-BA92-31E98ECE5B68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950613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64D2E-4112-4938-891A-6F3A791DFF66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913848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164B3-E779-4292-BEF5-D8CEC6D821A0}" type="datetime1">
              <a:rPr lang="ru-RU" smtClean="0"/>
              <a:t>04.10.2025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79612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13E-91ED-4F6D-BBD4-F3D60BCC2C98}" type="datetime1">
              <a:rPr lang="ru-RU" smtClean="0"/>
              <a:t>04.10.2025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615531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1224B-DFC9-4FEB-8691-D4DF460BE9AB}" type="datetime1">
              <a:rPr lang="ru-RU" smtClean="0"/>
              <a:t>04.10.2025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6269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44754D-5A89-4538-B4B0-681B83032999}" type="datetime1">
              <a:rPr lang="ru-RU" smtClean="0"/>
              <a:t>04.10.2025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278901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CE03C-B778-4234-AF27-27A7E8676B7F}" type="datetime1">
              <a:rPr lang="ru-RU" smtClean="0"/>
              <a:t>04.10.2025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711692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656DA-8ADC-4140-8391-C5372C970DDA}" type="datetime1">
              <a:rPr lang="ru-RU" smtClean="0"/>
              <a:t>04.10.2025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228927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7DFDD-7F61-483E-A380-F061898845E2}" type="datetime1">
              <a:rPr lang="ru-RU" smtClean="0"/>
              <a:t>04.10.2025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62FB6-5D41-4B3D-BD8B-8E2B9EA26C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5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push dir="u"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eb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>
          <a:xfrm>
            <a:off x="685800" y="1645921"/>
            <a:ext cx="7772400" cy="5387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600" dirty="0"/>
          </a:p>
        </p:txBody>
      </p:sp>
      <p:sp>
        <p:nvSpPr>
          <p:cNvPr id="8" name="Подзаголовок 7"/>
          <p:cNvSpPr>
            <a:spLocks noGrp="1"/>
          </p:cNvSpPr>
          <p:nvPr>
            <p:ph type="subTitle" idx="1"/>
          </p:nvPr>
        </p:nvSpPr>
        <p:spPr>
          <a:xfrm>
            <a:off x="1143000" y="2184719"/>
            <a:ext cx="6858000" cy="165576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Направление 09.04.04 «Программная инженерия», группа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21ПГ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на тему: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«Разработка программного обеспечения подсистемы «Контроль и учет посещаемости и работы студентов на занятиях» для сайта ОГУ им. И.С. Тургенева»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одзаголовок 5"/>
          <p:cNvSpPr txBox="1">
            <a:spLocks/>
          </p:cNvSpPr>
          <p:nvPr/>
        </p:nvSpPr>
        <p:spPr>
          <a:xfrm>
            <a:off x="2021305" y="4651781"/>
            <a:ext cx="6858000" cy="14095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 студент: </a:t>
            </a:r>
            <a:r>
              <a:rPr lang="ru-RU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Василения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И.В.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к.т.н., доцент кафедры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ИСиЦТ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r">
              <a:lnSpc>
                <a:spcPct val="100000"/>
              </a:lnSpc>
              <a:spcBef>
                <a:spcPts val="0"/>
              </a:spcBef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Ужаринский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А.Ю.</a:t>
            </a:r>
          </a:p>
        </p:txBody>
      </p:sp>
      <p:sp>
        <p:nvSpPr>
          <p:cNvPr id="9" name="Подзаголовок 7"/>
          <p:cNvSpPr txBox="1">
            <a:spLocks/>
          </p:cNvSpPr>
          <p:nvPr/>
        </p:nvSpPr>
        <p:spPr>
          <a:xfrm>
            <a:off x="0" y="11325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ВЫСШЕГО ОБРАЗОВАНИЯ И НАУКИ РОССИЙСКОЙ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ФЕДЕРАЦИИ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 ВЫСШЕГО ОБРАЗОВАНИЯ «ОРЛОВСКИЙ ГОСУДАРСТВЕННЫЙ УНИВЕРСИТЕТ ИМЕНИ И.С. ТУРГЕНЕВА»</a:t>
            </a:r>
          </a:p>
        </p:txBody>
      </p:sp>
      <p:sp>
        <p:nvSpPr>
          <p:cNvPr id="10" name="Подзаголовок 5"/>
          <p:cNvSpPr txBox="1">
            <a:spLocks/>
          </p:cNvSpPr>
          <p:nvPr/>
        </p:nvSpPr>
        <p:spPr>
          <a:xfrm>
            <a:off x="3916279" y="6205735"/>
            <a:ext cx="1311442" cy="4202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Орел </a:t>
            </a:r>
            <a:r>
              <a:rPr lang="ru-RU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87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29359" y="444177"/>
            <a:ext cx="568528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892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	Цель выпускной квалификационной работы: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цифровизация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процесса заполнения журнала обучения преподавателями ОГУ имени И.С. Тургенева для прекращения использования бумажного носителя.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729359" y="1644506"/>
            <a:ext cx="5685282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37652" algn="just">
              <a:lnSpc>
                <a:spcPct val="150000"/>
              </a:lnSpc>
            </a:pPr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Задачами, которые необходимо выполнить для достижения поставленной цели, являются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257168" indent="-257168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анализ решаемой проблемы, методов и средств ее решения, сформулировать задачи исследования и требования к разработке.</a:t>
            </a:r>
          </a:p>
          <a:p>
            <a:pPr marL="257168" indent="-257168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Провести теоретические исследования и определить </a:t>
            </a:r>
            <a:r>
              <a:rPr lang="ru-RU" sz="16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спецификации </a:t>
            </a: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программного обеспечения.</a:t>
            </a:r>
          </a:p>
          <a:p>
            <a:pPr marL="257168" indent="-257168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Спроектировать программное обеспечение.</a:t>
            </a:r>
          </a:p>
          <a:p>
            <a:pPr marL="257168" indent="-257168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Разработать макет программных компонентов или экспериментального образца программного обеспечения.</a:t>
            </a:r>
          </a:p>
          <a:p>
            <a:pPr marL="257168" indent="-257168" algn="just">
              <a:lnSpc>
                <a:spcPct val="150000"/>
              </a:lnSpc>
              <a:buFont typeface="+mj-lt"/>
              <a:buAutoNum type="arabicPeriod"/>
            </a:pPr>
            <a:r>
              <a:rPr lang="ru-RU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Организовать процесс разработки программного обеспечения.</a:t>
            </a:r>
          </a:p>
        </p:txBody>
      </p:sp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FBE9-CF4D-418B-A662-82E90D5F6E39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82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3</a:t>
            </a:fld>
            <a:endParaRPr lang="ru-RU"/>
          </a:p>
        </p:txBody>
      </p:sp>
      <p:sp>
        <p:nvSpPr>
          <p:cNvPr id="3" name="Прямоугольник 2"/>
          <p:cNvSpPr/>
          <p:nvPr/>
        </p:nvSpPr>
        <p:spPr>
          <a:xfrm>
            <a:off x="641838" y="1063869"/>
            <a:ext cx="376310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892"/>
            <a:r>
              <a:rPr lang="ru-RU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Актуальность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разработки подсистемы обусловлена общемировым трендом на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цифровизацию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 образовательной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среды.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Внедрение электронных систем управления учебным процессом является ключевым фактором повышения конкурентоспособности вуза и соответствия ожиданиям цифрового поколения студентов и преподавателей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818184" y="1063869"/>
            <a:ext cx="390378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defTabSz="342892"/>
            <a:r>
              <a:rPr lang="ru-RU" b="1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Проблема: </a:t>
            </a:r>
            <a:r>
              <a:rPr lang="ru-RU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несоответствие 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существующей, основанной на бумажном носителе, системы учета посещаемости современным требованиям к оперативности, доступности и интеграции данных, что приводит к значительным временным затратам, повышению риска ошибок и снижению общей эффективности управления учебным процессом.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44081593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существующих методов решения поставленной задачи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64"/>
          <a:stretch/>
        </p:blipFill>
        <p:spPr>
          <a:xfrm>
            <a:off x="250306" y="2932949"/>
            <a:ext cx="3301786" cy="1527781"/>
          </a:xfrm>
        </p:spPr>
      </p:pic>
      <p:sp>
        <p:nvSpPr>
          <p:cNvPr id="8" name="Номер слайда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27" t="8262" r="24873" b="5680"/>
          <a:stretch/>
        </p:blipFill>
        <p:spPr>
          <a:xfrm>
            <a:off x="3879995" y="1950610"/>
            <a:ext cx="1757082" cy="25101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936" y="4684133"/>
            <a:ext cx="169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БД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79995" y="4684133"/>
            <a:ext cx="1649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Разграничение доступа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30" y="1950610"/>
            <a:ext cx="1052373" cy="1052373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7950" y="3002983"/>
            <a:ext cx="1212131" cy="1212131"/>
          </a:xfrm>
          <a:prstGeom prst="rect">
            <a:avLst/>
          </a:prstGeom>
        </p:spPr>
      </p:pic>
      <p:sp>
        <p:nvSpPr>
          <p:cNvPr id="15" name="Прямоугольник 14"/>
          <p:cNvSpPr/>
          <p:nvPr/>
        </p:nvSpPr>
        <p:spPr>
          <a:xfrm>
            <a:off x="6349716" y="4687026"/>
            <a:ext cx="1428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70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61856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Сравнение аналогичных решений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5</a:t>
            </a:fld>
            <a:endParaRPr lang="ru-RU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6321311"/>
              </p:ext>
            </p:extLst>
          </p:nvPr>
        </p:nvGraphicFramePr>
        <p:xfrm>
          <a:off x="1896037" y="556261"/>
          <a:ext cx="5351929" cy="6187440"/>
        </p:xfrm>
        <a:graphic>
          <a:graphicData uri="http://schemas.openxmlformats.org/drawingml/2006/table">
            <a:tbl>
              <a:tblPr firstRow="1" firstCol="1" bandRow="1"/>
              <a:tblGrid>
                <a:gridCol w="1337850">
                  <a:extLst>
                    <a:ext uri="{9D8B030D-6E8A-4147-A177-3AD203B41FA5}">
                      <a16:colId xmlns:a16="http://schemas.microsoft.com/office/drawing/2014/main" val="3526716100"/>
                    </a:ext>
                  </a:extLst>
                </a:gridCol>
                <a:gridCol w="1337850">
                  <a:extLst>
                    <a:ext uri="{9D8B030D-6E8A-4147-A177-3AD203B41FA5}">
                      <a16:colId xmlns:a16="http://schemas.microsoft.com/office/drawing/2014/main" val="2546153467"/>
                    </a:ext>
                  </a:extLst>
                </a:gridCol>
                <a:gridCol w="1337850">
                  <a:extLst>
                    <a:ext uri="{9D8B030D-6E8A-4147-A177-3AD203B41FA5}">
                      <a16:colId xmlns:a16="http://schemas.microsoft.com/office/drawing/2014/main" val="3803525882"/>
                    </a:ext>
                  </a:extLst>
                </a:gridCol>
                <a:gridCol w="1338379">
                  <a:extLst>
                    <a:ext uri="{9D8B030D-6E8A-4147-A177-3AD203B41FA5}">
                      <a16:colId xmlns:a16="http://schemas.microsoft.com/office/drawing/2014/main" val="3121759838"/>
                    </a:ext>
                  </a:extLst>
                </a:gridCol>
              </a:tblGrid>
              <a:tr h="822631"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Критерии сравнения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Moodle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1С: Электронный журнал колледжа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Разрабатываемое решение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0852939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Проставление отметок о посещении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8777482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Просмотр отметок студентами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2343199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Доступ с использованием сети Интернет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1581044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Проставление отметок о сдаче работ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9484880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Добавление комментария к занятию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3215849"/>
                  </a:ext>
                </a:extLst>
              </a:tr>
              <a:tr h="6169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Групповое проставление отметок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9411115"/>
                  </a:ext>
                </a:extLst>
              </a:tr>
              <a:tr h="822631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Автоматический</a:t>
                      </a:r>
                      <a:r>
                        <a:rPr lang="ru-RU" sz="1400" baseline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вывод текущего занятия преподавателя</a:t>
                      </a:r>
                      <a:endParaRPr lang="ru-RU" sz="14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24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21119"/>
                  </a:ext>
                </a:extLst>
              </a:tr>
              <a:tr h="577773">
                <a:tc>
                  <a:txBody>
                    <a:bodyPr/>
                    <a:lstStyle/>
                    <a:p>
                      <a:pPr indent="0" algn="l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Автоматическое формирование списков групп</a:t>
                      </a:r>
                    </a:p>
                  </a:txBody>
                  <a:tcPr marL="34534" marR="34534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ru-RU" sz="2400" b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</a:t>
                      </a:r>
                    </a:p>
                  </a:txBody>
                  <a:tcPr marL="34534" marR="3453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847014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7247965" y="4954465"/>
            <a:ext cx="1896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+ - наличие возможности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47964" y="5771578"/>
            <a:ext cx="18960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–  - отсутствие возможности.</a:t>
            </a:r>
          </a:p>
        </p:txBody>
      </p:sp>
    </p:spTree>
    <p:extLst>
      <p:ext uri="{BB962C8B-B14F-4D97-AF65-F5344CB8AC3E}">
        <p14:creationId xmlns:p14="http://schemas.microsoft.com/office/powerpoint/2010/main" val="385311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8650" y="2"/>
            <a:ext cx="7886700" cy="618565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Функциональные требования </a:t>
            </a: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062FB6-5D41-4B3D-BD8B-8E2B9EA26C81}" type="slidenum">
              <a:rPr lang="ru-RU" smtClean="0"/>
              <a:t>6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28" y="953725"/>
            <a:ext cx="1826299" cy="183002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888628" y="2783753"/>
            <a:ext cx="182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Доступ через личный кабинет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248" y="953725"/>
            <a:ext cx="1877882" cy="18300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868250" y="2783752"/>
            <a:ext cx="182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Защищенный доступ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1627" y="868630"/>
            <a:ext cx="1915121" cy="191512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416037" y="2774733"/>
            <a:ext cx="1826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Логирование</a:t>
            </a:r>
            <a:r>
              <a:rPr lang="ru-RU" dirty="0" smtClean="0"/>
              <a:t> изменений в БД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82" y="3572291"/>
            <a:ext cx="1828796" cy="18287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8650" y="5401089"/>
            <a:ext cx="2595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Проставление, изменение, удаление отметок о посещаемости занятий</a:t>
            </a: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322" y="3567157"/>
            <a:ext cx="1828796" cy="1828796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920090" y="5395953"/>
            <a:ext cx="2595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Проставление, изменение, удаление оценок о сдаче работ</a:t>
            </a:r>
          </a:p>
        </p:txBody>
      </p:sp>
      <p:pic>
        <p:nvPicPr>
          <p:cNvPr id="14" name="Рисунок 1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365" y="3573549"/>
            <a:ext cx="2049404" cy="1877923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324830" y="5451472"/>
            <a:ext cx="25952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Добавление, изменение комментария к занятию</a:t>
            </a:r>
          </a:p>
        </p:txBody>
      </p:sp>
    </p:spTree>
    <p:extLst>
      <p:ext uri="{BB962C8B-B14F-4D97-AF65-F5344CB8AC3E}">
        <p14:creationId xmlns:p14="http://schemas.microsoft.com/office/powerpoint/2010/main" val="242593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190</TotalTime>
  <Words>372</Words>
  <Application>Microsoft Office PowerPoint</Application>
  <PresentationFormat>Экран (4:3)</PresentationFormat>
  <Paragraphs>77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Тема Office</vt:lpstr>
      <vt:lpstr>    </vt:lpstr>
      <vt:lpstr>Презентация PowerPoint</vt:lpstr>
      <vt:lpstr>Презентация PowerPoint</vt:lpstr>
      <vt:lpstr>Анализ существующих методов решения поставленной задачи</vt:lpstr>
      <vt:lpstr>Сравнение аналогичных решений</vt:lpstr>
      <vt:lpstr>Функциональные требования 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</dc:title>
  <dc:creator>alexandr korotkiy</dc:creator>
  <cp:lastModifiedBy>ИВАН</cp:lastModifiedBy>
  <cp:revision>28</cp:revision>
  <dcterms:created xsi:type="dcterms:W3CDTF">2023-05-23T11:47:02Z</dcterms:created>
  <dcterms:modified xsi:type="dcterms:W3CDTF">2025-10-04T11:01:23Z</dcterms:modified>
</cp:coreProperties>
</file>