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2:34:47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3928 21198,'4223'-3928'0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2:35:03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4726 3767 23761,'-4725'-3766'0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2:34:47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1964 21198,'2112'-1964'0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2:35:03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2465 1965 23761,'-2464'-1964'0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87053-135D-F215-A218-BC56DE1AF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112CF9-225C-E806-B2C3-EC8E402A4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911F65-5AA7-B613-595A-65D7B813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54AE9E-5F35-6CE1-D845-3E432C8F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76449B-825F-1405-E856-546B59A5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64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426FD-1C37-BE48-71FC-FFD627EE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C88C5B-642C-44C7-4E6A-91FF805E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6FBE-4C49-E118-0FC1-F8769BA8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4C08B-5CAC-02E5-96B2-1FDB1F75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B4240F-04AB-0127-874C-049B3A35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43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091E57-3F43-84A0-4C11-B438870DB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290140-B927-1FA0-28A5-C23A27B9E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6E7FFC-07D3-DEFF-0178-552DA2C0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5423E-2D5A-9B76-1404-83F7E7CA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3CFFBE-58EB-FEB0-E795-D2E31D7F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16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81233-ECF7-3382-624D-0F9DAD5E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6DBA4-226F-AA80-AE06-318BD296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383140-76ED-B10E-36A2-E28D159A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74A889-D131-461A-EFE8-ECF06C3D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6CAB0-9E40-C3BB-8ED0-3C8E32B4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7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DB53C-9A16-EC5C-97DE-160D67DA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9BE06C-CFA5-BD59-6E8A-61FDA1ABA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931702-3F41-3280-3D15-F8D098EF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8128B9-5002-6092-E950-F4219C79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FF320A-4EC4-EEBA-AFFD-AA027663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17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A0FC8-A718-0858-B92C-A6A81ACE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30346-A8BD-FE56-A9C0-049676EE8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92DF74-4175-5B60-52EF-F15550B2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05E956-AEF6-C177-D328-26A079F6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37E946-D99D-A214-82A4-6AE768FB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FF1653-0CBB-9396-098B-59CF7558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46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A38FA-257E-83DD-2DD4-4F4FFB7C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FC1D4E-B6ED-7544-1C8C-ED866728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802504-73C2-F4F0-1D0A-62936E6D3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C114A7-0BC4-79AD-7407-0ABE82881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CB2399-4F24-2D46-7C3E-AC4244F17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265E26-E566-8160-CFBE-4A598E9E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41FD1B-F497-D699-6D0F-599868B3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F80733-632F-3F03-92BD-FD216864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6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D5160-DAD1-E500-3C46-CF6AA56E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67C913-2345-BC6F-DEFF-322B6533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801959-C8DA-1AAA-340E-D634BE94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BD395B-C210-9DAB-3729-B4A6BFA3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15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A63F2D-2EAF-8959-D0BD-994060DB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7236C8-B739-B86F-FB5A-4866DC92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129AE5-774F-8866-73D1-5F42EDCD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B79AD-C351-4E82-E558-B2805BAA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39945-9A03-83A2-0810-A9705AF68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F595BA-D41B-8A7F-9C59-1F19C0F9B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32464F-1464-6F8A-5AC3-AFDDE0A4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59FAF0-8ACC-0C70-6C84-29ED12FE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C45997-DA3B-F7A0-2884-565BF7D7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3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7D2C5-AECF-CF77-2180-DBE40DE3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9B637F-47A5-70A1-51C1-DBE259514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04CA38-6251-1406-5C3B-A9A3B7B2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5C0DFC-27DA-A059-8F10-7B07BE83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FA81DA-8793-5429-7EC6-1AB10155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85EA46-84DC-A25C-886A-6626FDF8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6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7B801-66B8-DC93-5823-CE1645BD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57D597-F9B7-BCE8-9096-C7F8E8726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F2D330-E09A-C187-7279-4D0A9025C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5EFCB3-9442-4C86-9E12-FBE42B58C3A5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E0AA0-0F93-87FA-6854-2868065ED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5E1DC-4311-5D67-D729-4E1700CF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9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0747D-7AC8-7EFE-A95A-AF05562AD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Отчет по лабораторной работе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F23945-0BD4-7BF4-8A10-48668CE29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21ПГ</a:t>
            </a:r>
            <a:br>
              <a:rPr lang="ru-RU" dirty="0"/>
            </a:br>
            <a:r>
              <a:rPr lang="ru-RU" dirty="0" err="1"/>
              <a:t>Василения</a:t>
            </a:r>
            <a:r>
              <a:rPr lang="ru-RU" dirty="0"/>
              <a:t> Иван</a:t>
            </a:r>
          </a:p>
        </p:txBody>
      </p:sp>
    </p:spTree>
    <p:extLst>
      <p:ext uri="{BB962C8B-B14F-4D97-AF65-F5344CB8AC3E}">
        <p14:creationId xmlns:p14="http://schemas.microsoft.com/office/powerpoint/2010/main" val="305184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1083E-5612-FAA7-48B2-3EF2F79E9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101D8C7-3B41-2BDC-ED22-9B46209FE1AB}"/>
              </a:ext>
            </a:extLst>
          </p:cNvPr>
          <p:cNvSpPr/>
          <p:nvPr/>
        </p:nvSpPr>
        <p:spPr>
          <a:xfrm>
            <a:off x="779721" y="740735"/>
            <a:ext cx="10632558" cy="11943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b="1" dirty="0">
                <a:latin typeface="Montserrat" panose="020F0502020204030204" pitchFamily="2" charset="-52"/>
              </a:rPr>
              <a:t>Эмпирический анализ</a:t>
            </a:r>
            <a:r>
              <a:rPr lang="ru-RU" altLang="ru-RU" sz="2800" dirty="0">
                <a:latin typeface="Montserrat" panose="020F0502020204030204" pitchFamily="2" charset="-52"/>
              </a:rPr>
              <a:t> -  то, что наполняет компоненту «как получают знания».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B5A2E47-BBCA-1462-9625-C3B75EB04C37}"/>
              </a:ext>
            </a:extLst>
          </p:cNvPr>
          <p:cNvSpPr/>
          <p:nvPr/>
        </p:nvSpPr>
        <p:spPr>
          <a:xfrm>
            <a:off x="779721" y="2190308"/>
            <a:ext cx="10632558" cy="33102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Выделяется 3 основных разновидности эмпирического анализа: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ru-RU" altLang="ru-RU" sz="2800" dirty="0">
                <a:latin typeface="Montserrat" panose="020F0502020204030204" pitchFamily="2" charset="-52"/>
              </a:rPr>
              <a:t>классический анализ;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ru-RU" altLang="ru-RU" sz="2800" dirty="0">
                <a:latin typeface="Montserrat" panose="020F0502020204030204" pitchFamily="2" charset="-52"/>
              </a:rPr>
              <a:t>традиционный подход к организации исследования;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ru-RU" altLang="ru-RU" sz="2800" dirty="0">
                <a:latin typeface="Montserrat" panose="020F0502020204030204" pitchFamily="2" charset="-52"/>
              </a:rPr>
              <a:t>системный подход к описанию функционирования объектов (систем).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797D5-1F20-F127-D57B-1BDF6C0BC1AC}"/>
              </a:ext>
            </a:extLst>
          </p:cNvPr>
          <p:cNvSpPr txBox="1"/>
          <p:nvPr/>
        </p:nvSpPr>
        <p:spPr>
          <a:xfrm>
            <a:off x="988828" y="5656521"/>
            <a:ext cx="102072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(Их три по применимости)</a:t>
            </a:r>
          </a:p>
        </p:txBody>
      </p:sp>
    </p:spTree>
    <p:extLst>
      <p:ext uri="{BB962C8B-B14F-4D97-AF65-F5344CB8AC3E}">
        <p14:creationId xmlns:p14="http://schemas.microsoft.com/office/powerpoint/2010/main" val="396270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DB73B-EB1A-7C51-794B-7AA1EA6E7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99A3C9-0707-CFC9-4C07-7D939F6022ED}"/>
              </a:ext>
            </a:extLst>
          </p:cNvPr>
          <p:cNvSpPr/>
          <p:nvPr/>
        </p:nvSpPr>
        <p:spPr>
          <a:xfrm>
            <a:off x="779721" y="318977"/>
            <a:ext cx="10632558" cy="17082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800" dirty="0"/>
              <a:t>Результат эмпирического анализа – разработанный метод получения знания об объекте исследования.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5FD444E-EAB2-DD05-98E3-C3CE6C627287}"/>
              </a:ext>
            </a:extLst>
          </p:cNvPr>
          <p:cNvSpPr/>
          <p:nvPr/>
        </p:nvSpPr>
        <p:spPr>
          <a:xfrm>
            <a:off x="779721" y="2424223"/>
            <a:ext cx="10632558" cy="12865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Эмпирический анализ гарантирует получение достоверных знаний.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809E9F01-2BAA-7991-3CBD-40A2499DCA3C}"/>
              </a:ext>
            </a:extLst>
          </p:cNvPr>
          <p:cNvSpPr/>
          <p:nvPr/>
        </p:nvSpPr>
        <p:spPr>
          <a:xfrm>
            <a:off x="779721" y="4274290"/>
            <a:ext cx="10632558" cy="12865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Цель эмпирического анализа – узнать, как функционирует объект</a:t>
            </a:r>
          </a:p>
        </p:txBody>
      </p:sp>
    </p:spTree>
    <p:extLst>
      <p:ext uri="{BB962C8B-B14F-4D97-AF65-F5344CB8AC3E}">
        <p14:creationId xmlns:p14="http://schemas.microsoft.com/office/powerpoint/2010/main" val="136045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F97FC-6408-674E-4FC3-ED52B7A85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F9A2C53-9E80-8272-0EE2-4C3179F66F46}"/>
              </a:ext>
            </a:extLst>
          </p:cNvPr>
          <p:cNvSpPr/>
          <p:nvPr/>
        </p:nvSpPr>
        <p:spPr>
          <a:xfrm>
            <a:off x="779721" y="414670"/>
            <a:ext cx="10632558" cy="5635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В </a:t>
            </a:r>
            <a:r>
              <a:rPr lang="ru-RU" altLang="ru-RU" sz="2800" b="1" dirty="0">
                <a:latin typeface="Montserrat" panose="020F0502020204030204" pitchFamily="2" charset="-52"/>
              </a:rPr>
              <a:t>классическом анализе</a:t>
            </a:r>
            <a:r>
              <a:rPr lang="ru-RU" altLang="ru-RU" sz="2800" dirty="0">
                <a:latin typeface="Montserrat" panose="020F0502020204030204" pitchFamily="2" charset="-52"/>
              </a:rPr>
              <a:t> проводится разбиение объекта и исследование его частей произвольного </a:t>
            </a:r>
            <a:r>
              <a:rPr lang="ru-RU" altLang="ru-RU" sz="2800" dirty="0" err="1">
                <a:latin typeface="Montserrat" panose="020F0502020204030204" pitchFamily="2" charset="-52"/>
              </a:rPr>
              <a:t>целеназначения</a:t>
            </a:r>
            <a:r>
              <a:rPr lang="ru-RU" altLang="ru-RU" sz="2800" dirty="0">
                <a:latin typeface="Montserrat" panose="020F0502020204030204" pitchFamily="2" charset="-52"/>
              </a:rPr>
              <a:t>. Несмотря на всю широту этой классической схемы анализа исследования с произвольным </a:t>
            </a:r>
            <a:r>
              <a:rPr lang="ru-RU" altLang="ru-RU" sz="2800" dirty="0" err="1">
                <a:latin typeface="Montserrat" panose="020F0502020204030204" pitchFamily="2" charset="-52"/>
              </a:rPr>
              <a:t>целеназначением</a:t>
            </a:r>
            <a:r>
              <a:rPr lang="ru-RU" altLang="ru-RU" sz="2800" dirty="0">
                <a:latin typeface="Montserrat" panose="020F0502020204030204" pitchFamily="2" charset="-52"/>
              </a:rPr>
              <a:t>, в ней отсутствует императив проведения заключительного объектно-ориентированного вывода. Это связывает умозаключение о поведении объекта не столько с объективными обстоятельствами, сколько с субъективными представлениями исследователя.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53333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1CF8-A131-ECE0-571A-A51C6D3D6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194C5C-1BA2-0A1F-4BDA-01C6A1F228F1}"/>
              </a:ext>
            </a:extLst>
          </p:cNvPr>
          <p:cNvSpPr txBox="1"/>
          <p:nvPr/>
        </p:nvSpPr>
        <p:spPr>
          <a:xfrm>
            <a:off x="996802" y="384879"/>
            <a:ext cx="5180714" cy="487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500" dirty="0">
                <a:latin typeface="Montserrat" panose="020F0502020204030204" pitchFamily="2" charset="-52"/>
              </a:rPr>
              <a:t>Классическая схема исследования:</a:t>
            </a:r>
            <a:endParaRPr lang="ru-RU" sz="25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D6C4062-F208-0BA1-E790-A1D36FBB36F1}"/>
              </a:ext>
            </a:extLst>
          </p:cNvPr>
          <p:cNvSpPr/>
          <p:nvPr/>
        </p:nvSpPr>
        <p:spPr>
          <a:xfrm>
            <a:off x="1996263" y="1028970"/>
            <a:ext cx="5077932" cy="1098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1. Разбиение объекта на части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E0DD76-9D41-A78C-C8E4-78F7859AA5C1}"/>
              </a:ext>
            </a:extLst>
          </p:cNvPr>
          <p:cNvSpPr/>
          <p:nvPr/>
        </p:nvSpPr>
        <p:spPr>
          <a:xfrm>
            <a:off x="1996263" y="2457277"/>
            <a:ext cx="5077932" cy="1615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2. Формулирование цели исследования для каждой части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EB048DCE-D85F-BFB5-87E1-95BDBD714382}"/>
              </a:ext>
            </a:extLst>
          </p:cNvPr>
          <p:cNvCxnSpPr>
            <a:cxnSpLocks/>
          </p:cNvCxnSpPr>
          <p:nvPr/>
        </p:nvCxnSpPr>
        <p:spPr>
          <a:xfrm>
            <a:off x="1265274" y="872573"/>
            <a:ext cx="0" cy="5570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4E8FD3C-2651-CE25-0D4B-2F98F4D6A88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265274" y="1574321"/>
            <a:ext cx="730989" cy="37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A6D9FD3-9308-1695-F253-C872E4963771}"/>
              </a:ext>
            </a:extLst>
          </p:cNvPr>
          <p:cNvCxnSpPr>
            <a:cxnSpLocks/>
          </p:cNvCxnSpPr>
          <p:nvPr/>
        </p:nvCxnSpPr>
        <p:spPr>
          <a:xfrm flipH="1">
            <a:off x="1265274" y="3450968"/>
            <a:ext cx="7309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F1751EE-80BE-1350-3077-24ACFEAE6DCD}"/>
              </a:ext>
            </a:extLst>
          </p:cNvPr>
          <p:cNvSpPr/>
          <p:nvPr/>
        </p:nvSpPr>
        <p:spPr>
          <a:xfrm>
            <a:off x="1996263" y="4330152"/>
            <a:ext cx="5077932" cy="1615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3. Исследование каждой части в соответствии с целью исследования каждой части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B86E09D-9500-5BBD-B8A4-9A6BAA930B2A}"/>
              </a:ext>
            </a:extLst>
          </p:cNvPr>
          <p:cNvCxnSpPr>
            <a:cxnSpLocks/>
          </p:cNvCxnSpPr>
          <p:nvPr/>
        </p:nvCxnSpPr>
        <p:spPr>
          <a:xfrm flipH="1">
            <a:off x="1265274" y="5138000"/>
            <a:ext cx="7309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F99B8D3-44D1-4978-A027-05A1F3558A8E}"/>
              </a:ext>
            </a:extLst>
          </p:cNvPr>
          <p:cNvSpPr/>
          <p:nvPr/>
        </p:nvSpPr>
        <p:spPr>
          <a:xfrm>
            <a:off x="7550002" y="1028970"/>
            <a:ext cx="4241500" cy="4916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4. Описание функционирования объекта исследования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64A90AE-6F8D-C57F-F7AD-EB98D5C0D7DF}"/>
              </a:ext>
            </a:extLst>
          </p:cNvPr>
          <p:cNvCxnSpPr/>
          <p:nvPr/>
        </p:nvCxnSpPr>
        <p:spPr>
          <a:xfrm flipH="1">
            <a:off x="1265274" y="6443330"/>
            <a:ext cx="84054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186F114-1FAD-B9DE-7EFE-8F4B4CBBE5D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670752" y="5945848"/>
            <a:ext cx="0" cy="497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2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63484-21E1-F20F-AD8C-60E9D365A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7077FF-BA1A-7096-68A7-DB03DFFDF4D1}"/>
              </a:ext>
            </a:extLst>
          </p:cNvPr>
          <p:cNvSpPr txBox="1"/>
          <p:nvPr/>
        </p:nvSpPr>
        <p:spPr>
          <a:xfrm>
            <a:off x="3208374" y="597530"/>
            <a:ext cx="5180714" cy="487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500" dirty="0">
                <a:latin typeface="Montserrat" panose="020F0502020204030204" pitchFamily="2" charset="-52"/>
              </a:rPr>
              <a:t>Проблемы классического анализа</a:t>
            </a:r>
            <a:endParaRPr lang="ru-RU" sz="25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011410-E68B-471D-BDEB-FE0AEACD44DB}"/>
              </a:ext>
            </a:extLst>
          </p:cNvPr>
          <p:cNvSpPr/>
          <p:nvPr/>
        </p:nvSpPr>
        <p:spPr>
          <a:xfrm>
            <a:off x="4207835" y="1241621"/>
            <a:ext cx="5077932" cy="1098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1. Проблема разбиения объекта на части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6E02E05-BDAC-C749-0F88-89C63023F48E}"/>
              </a:ext>
            </a:extLst>
          </p:cNvPr>
          <p:cNvSpPr/>
          <p:nvPr/>
        </p:nvSpPr>
        <p:spPr>
          <a:xfrm>
            <a:off x="4207835" y="2669928"/>
            <a:ext cx="5077932" cy="1615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2. Проблема формулирования цели исследования для каждой части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2AAF0A2-EC4B-860F-5538-D509563C3F0C}"/>
              </a:ext>
            </a:extLst>
          </p:cNvPr>
          <p:cNvCxnSpPr>
            <a:cxnSpLocks/>
          </p:cNvCxnSpPr>
          <p:nvPr/>
        </p:nvCxnSpPr>
        <p:spPr>
          <a:xfrm>
            <a:off x="3476846" y="1085224"/>
            <a:ext cx="0" cy="42654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6E81E4F-B3B4-B90B-56E0-4FCBE0D991C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476846" y="1786972"/>
            <a:ext cx="730989" cy="37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A80E67A-0496-64DA-EC79-B954DDB5D0F7}"/>
              </a:ext>
            </a:extLst>
          </p:cNvPr>
          <p:cNvCxnSpPr>
            <a:cxnSpLocks/>
          </p:cNvCxnSpPr>
          <p:nvPr/>
        </p:nvCxnSpPr>
        <p:spPr>
          <a:xfrm flipH="1">
            <a:off x="3476846" y="3663619"/>
            <a:ext cx="7309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DA5E50-69D2-6792-BE8B-3D55AA921CE6}"/>
              </a:ext>
            </a:extLst>
          </p:cNvPr>
          <p:cNvSpPr/>
          <p:nvPr/>
        </p:nvSpPr>
        <p:spPr>
          <a:xfrm>
            <a:off x="4207835" y="4542803"/>
            <a:ext cx="5077932" cy="1615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3. Проблема формулирования описания функционирования объекта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23A6B91-38EF-A85F-CDC1-260E37C2EECB}"/>
              </a:ext>
            </a:extLst>
          </p:cNvPr>
          <p:cNvCxnSpPr>
            <a:cxnSpLocks/>
          </p:cNvCxnSpPr>
          <p:nvPr/>
        </p:nvCxnSpPr>
        <p:spPr>
          <a:xfrm flipH="1">
            <a:off x="3476846" y="5350651"/>
            <a:ext cx="7309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4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48C64-DA04-D0BC-80ED-6D56B2D51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2A29E3F-9B0F-F5FE-4DC7-A935D13E1828}"/>
              </a:ext>
            </a:extLst>
          </p:cNvPr>
          <p:cNvSpPr/>
          <p:nvPr/>
        </p:nvSpPr>
        <p:spPr>
          <a:xfrm>
            <a:off x="779721" y="414670"/>
            <a:ext cx="10632558" cy="30143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b="1" dirty="0">
                <a:latin typeface="Montserrat" panose="020F0502020204030204" pitchFamily="2" charset="-52"/>
              </a:rPr>
              <a:t>Традиционный подход к организации исследования</a:t>
            </a:r>
            <a:r>
              <a:rPr lang="ru-RU" altLang="ru-RU" sz="2800" dirty="0">
                <a:latin typeface="Montserrat" panose="020F0502020204030204" pitchFamily="2" charset="-52"/>
              </a:rPr>
              <a:t> как сужение классической схемы анализа. Предусматривает, как и в классическом анализе расчленение исследуемого объекта на составные части, но требует определить поведение сложного объекта, как результат объединения свойств входящих в него компонентов.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9A89651-AE26-37B4-2A16-FBA062176DA2}"/>
              </a:ext>
            </a:extLst>
          </p:cNvPr>
          <p:cNvSpPr/>
          <p:nvPr/>
        </p:nvSpPr>
        <p:spPr>
          <a:xfrm>
            <a:off x="779721" y="3843670"/>
            <a:ext cx="10632558" cy="15364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b="1" dirty="0">
                <a:latin typeface="Montserrat" panose="020F0502020204030204" pitchFamily="2" charset="-52"/>
              </a:rPr>
              <a:t>Свойство исследуемого объекта </a:t>
            </a:r>
            <a:r>
              <a:rPr lang="ru-RU" altLang="ru-RU" sz="2800" dirty="0">
                <a:latin typeface="Montserrat" panose="020F0502020204030204" pitchFamily="2" charset="-52"/>
              </a:rPr>
              <a:t>– это то, как объект функционирует при взаимодействии с другим объектом.</a:t>
            </a:r>
          </a:p>
        </p:txBody>
      </p:sp>
    </p:spTree>
    <p:extLst>
      <p:ext uri="{BB962C8B-B14F-4D97-AF65-F5344CB8AC3E}">
        <p14:creationId xmlns:p14="http://schemas.microsoft.com/office/powerpoint/2010/main" val="350563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D2EC4-C825-A365-4E40-D2D58B9FC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979F090-C1D1-AB48-CB01-AA41C1F7C313}"/>
              </a:ext>
            </a:extLst>
          </p:cNvPr>
          <p:cNvSpPr/>
          <p:nvPr/>
        </p:nvSpPr>
        <p:spPr>
          <a:xfrm>
            <a:off x="779721" y="1921835"/>
            <a:ext cx="10632558" cy="30143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Однако, использование традиционного подхода может исключить из рассмотрения широкий класс свойств объекта, присущих ему, как целому и отсутствующих у его частей, что может не способствовать полноценному формированию представлений о поведении исследуемого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216825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4C8B0-537D-E651-F25B-FDC4E034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76D7F8-413A-9C99-5617-D0A7002811F3}"/>
              </a:ext>
            </a:extLst>
          </p:cNvPr>
          <p:cNvSpPr/>
          <p:nvPr/>
        </p:nvSpPr>
        <p:spPr>
          <a:xfrm>
            <a:off x="696656" y="3994947"/>
            <a:ext cx="3288118" cy="991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altLang="ru-RU" sz="2800" dirty="0">
                <a:solidFill>
                  <a:prstClr val="black"/>
                </a:solidFill>
                <a:latin typeface="Montserrat" panose="020F0502020204030204" pitchFamily="2" charset="-52"/>
              </a:rPr>
              <a:t>Системным</a:t>
            </a:r>
            <a:r>
              <a:rPr kumimoji="0" lang="ru-RU" altLang="ru-RU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F0502020204030204" pitchFamily="2" charset="-52"/>
                <a:ea typeface="+mn-ea"/>
                <a:cs typeface="+mn-cs"/>
              </a:rPr>
              <a:t> методом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707DE69-1907-7C33-EEB2-A12E9AC5A554}"/>
              </a:ext>
            </a:extLst>
          </p:cNvPr>
          <p:cNvSpPr/>
          <p:nvPr/>
        </p:nvSpPr>
        <p:spPr>
          <a:xfrm>
            <a:off x="8227164" y="4028470"/>
            <a:ext cx="3059193" cy="958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ru-RU" altLang="ru-RU" sz="2800" dirty="0">
                <a:solidFill>
                  <a:prstClr val="black"/>
                </a:solidFill>
                <a:latin typeface="Montserrat" panose="020F0502020204030204" pitchFamily="2" charset="-52"/>
              </a:rPr>
              <a:t>Теорией систем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E119272B-FB99-D4FA-9180-E2023FBF141F}"/>
                  </a:ext>
                </a:extLst>
              </p14:cNvPr>
              <p14:cNvContentPartPr/>
              <p14:nvPr/>
            </p14:nvContentPartPr>
            <p14:xfrm>
              <a:off x="2914521" y="3198020"/>
              <a:ext cx="760320" cy="70722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E119272B-FB99-D4FA-9180-E2023FBF14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8404" y="3191902"/>
                <a:ext cx="772554" cy="719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AB9C4AE-6F9C-BCA3-843E-57ABCCE8E54E}"/>
                  </a:ext>
                </a:extLst>
              </p14:cNvPr>
              <p14:cNvContentPartPr/>
              <p14:nvPr/>
            </p14:nvContentPartPr>
            <p14:xfrm>
              <a:off x="8411891" y="3198020"/>
              <a:ext cx="887196" cy="70722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AB9C4AE-6F9C-BCA3-843E-57ABCCE8E5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05772" y="3191902"/>
                <a:ext cx="899433" cy="71945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00DFF7E-2A82-90A0-F7A7-4429FB5181E5}"/>
              </a:ext>
            </a:extLst>
          </p:cNvPr>
          <p:cNvSpPr/>
          <p:nvPr/>
        </p:nvSpPr>
        <p:spPr>
          <a:xfrm>
            <a:off x="2002687" y="1586232"/>
            <a:ext cx="8429847" cy="148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ru-RU" sz="2800" dirty="0">
                <a:latin typeface="Montserrat" panose="020F0502020204030204" pitchFamily="2" charset="-52"/>
              </a:rPr>
              <a:t>Системный подход к организации требуемого функционирования объектов (как систем) (кратко – системный анализ) образуется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A664889-BE0D-56BF-9F5F-AA44C3349ED1}"/>
              </a:ext>
            </a:extLst>
          </p:cNvPr>
          <p:cNvSpPr/>
          <p:nvPr/>
        </p:nvSpPr>
        <p:spPr>
          <a:xfrm>
            <a:off x="4188118" y="3994947"/>
            <a:ext cx="3815763" cy="991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ru-RU" altLang="ru-RU" sz="2800" dirty="0">
                <a:solidFill>
                  <a:prstClr val="black"/>
                </a:solidFill>
                <a:latin typeface="Montserrat" panose="020F0502020204030204" pitchFamily="2" charset="-52"/>
              </a:rPr>
              <a:t>Трансакционным анализом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DE88897-F9BE-A1C2-BB50-211F16D28271}"/>
              </a:ext>
            </a:extLst>
          </p:cNvPr>
          <p:cNvCxnSpPr/>
          <p:nvPr/>
        </p:nvCxnSpPr>
        <p:spPr>
          <a:xfrm>
            <a:off x="6217611" y="3198020"/>
            <a:ext cx="0" cy="7072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30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5E7E1-F17D-66D1-8B9F-4A0776178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4B31BC0-3E64-0344-6758-B70CEBDFC6DC}"/>
              </a:ext>
            </a:extLst>
          </p:cNvPr>
          <p:cNvSpPr/>
          <p:nvPr/>
        </p:nvSpPr>
        <p:spPr>
          <a:xfrm>
            <a:off x="1964926" y="363489"/>
            <a:ext cx="8429847" cy="148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ru-RU" sz="2800" b="1" dirty="0">
                <a:latin typeface="Montserrat" panose="020F0502020204030204" pitchFamily="2" charset="-52"/>
              </a:rPr>
              <a:t>Системный метод исследования </a:t>
            </a:r>
            <a:r>
              <a:rPr lang="ru-RU" altLang="ru-RU" sz="2800" dirty="0">
                <a:latin typeface="Montserrat" panose="020F0502020204030204" pitchFamily="2" charset="-52"/>
              </a:rPr>
              <a:t>в трактовке профессора Исаева (1972) сводится к использованию мероприятий: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7ACB1ED-6269-8799-D422-5AD134F16EA9}"/>
              </a:ext>
            </a:extLst>
          </p:cNvPr>
          <p:cNvSpPr/>
          <p:nvPr/>
        </p:nvSpPr>
        <p:spPr>
          <a:xfrm>
            <a:off x="465736" y="2115879"/>
            <a:ext cx="5630264" cy="1642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Формулированию руководящей идеи (принципа) для проведения выбора, организованности (структуры) создаваемой системы посредством интерпретации принципов организованности известной системы</a:t>
            </a:r>
            <a:endParaRPr lang="ru-RU" altLang="ru-RU" sz="2800" dirty="0">
              <a:latin typeface="Montserrat" panose="020F0502020204030204" pitchFamily="2" charset="-52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0BB44C-CB18-5661-C6CE-0112806C8E16}"/>
              </a:ext>
            </a:extLst>
          </p:cNvPr>
          <p:cNvSpPr/>
          <p:nvPr/>
        </p:nvSpPr>
        <p:spPr>
          <a:xfrm>
            <a:off x="465736" y="4070706"/>
            <a:ext cx="5630264" cy="2423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Осуществлению выбора или формированию той «формы движения материи», которая станет материальным носителем структуры создаваемой системы, будь то вещественная (</a:t>
            </a:r>
            <a:r>
              <a:rPr lang="ru-RU" dirty="0" err="1"/>
              <a:t>субстанционная</a:t>
            </a:r>
            <a:r>
              <a:rPr lang="ru-RU" dirty="0"/>
              <a:t>), энергетическая, организационная структурообразующие компоненты или определенная их композиция</a:t>
            </a:r>
            <a:endParaRPr lang="ru-RU" altLang="ru-RU" sz="2800" dirty="0">
              <a:latin typeface="Montserrat" panose="020F0502020204030204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965C38A-B45C-48CB-AABC-FE7568C0C90B}"/>
              </a:ext>
            </a:extLst>
          </p:cNvPr>
          <p:cNvSpPr/>
          <p:nvPr/>
        </p:nvSpPr>
        <p:spPr>
          <a:xfrm>
            <a:off x="6349085" y="2115878"/>
            <a:ext cx="5527482" cy="1642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Формулированию решения «проблемы начала», то есть определению первичных или относительно первичных (то есть исходных) элементов, из которых будет формироваться целостная система</a:t>
            </a:r>
            <a:endParaRPr lang="ru-RU" altLang="ru-RU" sz="2800" dirty="0">
              <a:latin typeface="Montserrat" panose="020F0502020204030204" pitchFamily="2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F0990DE-32C3-F570-08A8-309ABB7FE954}"/>
              </a:ext>
            </a:extLst>
          </p:cNvPr>
          <p:cNvSpPr/>
          <p:nvPr/>
        </p:nvSpPr>
        <p:spPr>
          <a:xfrm>
            <a:off x="6349085" y="4070706"/>
            <a:ext cx="5527482" cy="2423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dirty="0"/>
              <a:t>Определению границы предметной реальности, то есть той локально организованной среды без учета связей и отношений с которой система теряет свое предназначение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133849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F79F43E-EFA9-54FB-04C1-BF62D97D2294}"/>
              </a:ext>
            </a:extLst>
          </p:cNvPr>
          <p:cNvSpPr/>
          <p:nvPr/>
        </p:nvSpPr>
        <p:spPr>
          <a:xfrm>
            <a:off x="741621" y="4196769"/>
            <a:ext cx="4861738" cy="148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F0502020204030204" pitchFamily="2" charset="-52"/>
                <a:ea typeface="+mn-ea"/>
                <a:cs typeface="+mn-cs"/>
              </a:rPr>
              <a:t>процессы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F0502020204030204" pitchFamily="2" charset="-52"/>
                <a:ea typeface="+mn-ea"/>
                <a:cs typeface="+mn-cs"/>
              </a:rPr>
              <a:t> (по какой-либо координате движение бесконечно);</a:t>
            </a:r>
          </a:p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352BAD0-3E40-1997-DFB4-3F846176D42C}"/>
              </a:ext>
            </a:extLst>
          </p:cNvPr>
          <p:cNvSpPr/>
          <p:nvPr/>
        </p:nvSpPr>
        <p:spPr>
          <a:xfrm>
            <a:off x="6504466" y="4196769"/>
            <a:ext cx="4861738" cy="148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ru-RU" altLang="ru-RU" sz="2800" b="1" dirty="0">
                <a:solidFill>
                  <a:prstClr val="black"/>
                </a:solidFill>
                <a:latin typeface="Montserrat" panose="020F0502020204030204" pitchFamily="2" charset="-52"/>
              </a:rPr>
              <a:t>объекты</a:t>
            </a:r>
            <a:r>
              <a:rPr lang="ru-RU" altLang="ru-RU" sz="2800" dirty="0">
                <a:solidFill>
                  <a:prstClr val="black"/>
                </a:solidFill>
                <a:latin typeface="Montserrat" panose="020F0502020204030204" pitchFamily="2" charset="-52"/>
              </a:rPr>
              <a:t> (нечто законченное).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16CC2A06-EF05-1073-28FA-A8EB785E7EAC}"/>
                  </a:ext>
                </a:extLst>
              </p14:cNvPr>
              <p14:cNvContentPartPr/>
              <p14:nvPr/>
            </p14:nvContentPartPr>
            <p14:xfrm>
              <a:off x="2900916" y="2470097"/>
              <a:ext cx="1520640" cy="141444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16CC2A06-EF05-1073-28FA-A8EB785E7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4796" y="2463977"/>
                <a:ext cx="1532880" cy="14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ECCE4907-4C68-DF6A-2A13-4AAF1F5661A4}"/>
                  </a:ext>
                </a:extLst>
              </p14:cNvPr>
              <p14:cNvContentPartPr/>
              <p14:nvPr/>
            </p14:nvContentPartPr>
            <p14:xfrm>
              <a:off x="7234100" y="2470097"/>
              <a:ext cx="1701235" cy="1356124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ECCE4907-4C68-DF6A-2A13-4AAF1F5661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7980" y="2463977"/>
                <a:ext cx="1713474" cy="1368364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D59BD6D-D7DB-3C0F-A120-DFE20DA9771B}"/>
              </a:ext>
            </a:extLst>
          </p:cNvPr>
          <p:cNvSpPr/>
          <p:nvPr/>
        </p:nvSpPr>
        <p:spPr>
          <a:xfrm>
            <a:off x="2900916" y="342223"/>
            <a:ext cx="6390168" cy="1815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altLang="ru-RU" sz="2800" dirty="0">
                <a:latin typeface="Montserrat" panose="020F0502020204030204" pitchFamily="2" charset="-52"/>
              </a:rPr>
              <a:t>Анализ слова люди придумали, чтобы понимать  явления природы. Они выступают в двух вариантах:</a:t>
            </a:r>
          </a:p>
        </p:txBody>
      </p:sp>
    </p:spTree>
    <p:extLst>
      <p:ext uri="{BB962C8B-B14F-4D97-AF65-F5344CB8AC3E}">
        <p14:creationId xmlns:p14="http://schemas.microsoft.com/office/powerpoint/2010/main" val="159952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64D9D4-A393-4D09-9D09-E5FCE78AC9D1}"/>
              </a:ext>
            </a:extLst>
          </p:cNvPr>
          <p:cNvSpPr txBox="1"/>
          <p:nvPr/>
        </p:nvSpPr>
        <p:spPr>
          <a:xfrm>
            <a:off x="996802" y="384879"/>
            <a:ext cx="5180714" cy="487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500" dirty="0">
                <a:latin typeface="Montserrat" panose="020F0502020204030204" pitchFamily="2" charset="-52"/>
              </a:rPr>
              <a:t>Для чего нужно понимать явление:</a:t>
            </a:r>
            <a:endParaRPr lang="ru-RU" sz="25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808796-CEC4-4F26-B9FE-991BBAA98789}"/>
              </a:ext>
            </a:extLst>
          </p:cNvPr>
          <p:cNvSpPr/>
          <p:nvPr/>
        </p:nvSpPr>
        <p:spPr>
          <a:xfrm>
            <a:off x="1996263" y="1028970"/>
            <a:ext cx="5077932" cy="1098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понимать, опасно ли воздействие этого явления;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21C77CB-7DE4-3BB7-C7CD-412EBE333CEF}"/>
              </a:ext>
            </a:extLst>
          </p:cNvPr>
          <p:cNvSpPr/>
          <p:nvPr/>
        </p:nvSpPr>
        <p:spPr>
          <a:xfrm>
            <a:off x="1996263" y="2457277"/>
            <a:ext cx="5077932" cy="1615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понимать, чтобы оценить это явление для улучшения своей жизнедеятельности.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E673FB0-F632-E2BC-96A4-6E5B88940BBF}"/>
              </a:ext>
            </a:extLst>
          </p:cNvPr>
          <p:cNvCxnSpPr/>
          <p:nvPr/>
        </p:nvCxnSpPr>
        <p:spPr>
          <a:xfrm>
            <a:off x="1265274" y="872573"/>
            <a:ext cx="0" cy="25783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D456C5F-8DD7-658E-F91D-C48DC864A4C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265274" y="1574321"/>
            <a:ext cx="730989" cy="37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B2DE5BB8-A592-3879-7088-6615FF0F7821}"/>
              </a:ext>
            </a:extLst>
          </p:cNvPr>
          <p:cNvCxnSpPr>
            <a:cxnSpLocks/>
          </p:cNvCxnSpPr>
          <p:nvPr/>
        </p:nvCxnSpPr>
        <p:spPr>
          <a:xfrm flipH="1">
            <a:off x="1265274" y="3450968"/>
            <a:ext cx="7309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89C9805-FE37-8975-5783-D68B873DF8CE}"/>
              </a:ext>
            </a:extLst>
          </p:cNvPr>
          <p:cNvSpPr/>
          <p:nvPr/>
        </p:nvSpPr>
        <p:spPr>
          <a:xfrm>
            <a:off x="1533303" y="4699592"/>
            <a:ext cx="9125393" cy="15296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F0502020204030204" pitchFamily="2" charset="-52"/>
                <a:ea typeface="+mn-ea"/>
                <a:cs typeface="Arial" panose="020B0604020202020204" pitchFamily="34" charset="0"/>
              </a:rPr>
              <a:t>Знание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F0502020204030204" pitchFamily="2" charset="-52"/>
                <a:ea typeface="+mn-ea"/>
                <a:cs typeface="Arial" panose="020B0604020202020204" pitchFamily="34" charset="0"/>
              </a:rPr>
              <a:t> – лингвистическое описание функционирования объекта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0254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E219869-4F98-543F-4C0D-4A22412614BB}"/>
              </a:ext>
            </a:extLst>
          </p:cNvPr>
          <p:cNvSpPr/>
          <p:nvPr/>
        </p:nvSpPr>
        <p:spPr>
          <a:xfrm>
            <a:off x="779721" y="558210"/>
            <a:ext cx="10632558" cy="30887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b="1" dirty="0">
                <a:latin typeface="Montserrat" panose="020F0502020204030204" pitchFamily="2" charset="-52"/>
              </a:rPr>
              <a:t>Понимание явления</a:t>
            </a:r>
            <a:r>
              <a:rPr lang="ru-RU" altLang="ru-RU" sz="2800" dirty="0">
                <a:latin typeface="Montserrat" panose="020F0502020204030204" pitchFamily="2" charset="-52"/>
              </a:rPr>
              <a:t> – фактически, представление того, как объект функционирует или представление того, как процесс влияет на свою среду во всём многообразии своего проявления. Результатом анализа является, вообще говоря, понимание явления.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332F805-2EB0-7BC5-C94E-2D760588DCF9}"/>
              </a:ext>
            </a:extLst>
          </p:cNvPr>
          <p:cNvSpPr/>
          <p:nvPr/>
        </p:nvSpPr>
        <p:spPr>
          <a:xfrm>
            <a:off x="779721" y="4465674"/>
            <a:ext cx="10632558" cy="16515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b="1" dirty="0">
                <a:latin typeface="Montserrat" panose="020F0502020204030204" pitchFamily="2" charset="-52"/>
              </a:rPr>
              <a:t>Исследование – </a:t>
            </a:r>
            <a:r>
              <a:rPr lang="ru-RU" altLang="ru-RU" sz="2800" dirty="0">
                <a:latin typeface="Montserrat" panose="020F0502020204030204" pitchFamily="2" charset="-52"/>
              </a:rPr>
              <a:t>процесс формирования понимания явления</a:t>
            </a:r>
          </a:p>
        </p:txBody>
      </p:sp>
    </p:spTree>
    <p:extLst>
      <p:ext uri="{BB962C8B-B14F-4D97-AF65-F5344CB8AC3E}">
        <p14:creationId xmlns:p14="http://schemas.microsoft.com/office/powerpoint/2010/main" val="397182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34343-E516-AB05-0BDD-F7FD0FB14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B63D288-1D72-7F33-230E-D88E06E09A40}"/>
              </a:ext>
            </a:extLst>
          </p:cNvPr>
          <p:cNvSpPr/>
          <p:nvPr/>
        </p:nvSpPr>
        <p:spPr>
          <a:xfrm>
            <a:off x="779721" y="451884"/>
            <a:ext cx="10632558" cy="31631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b="1" dirty="0">
                <a:latin typeface="Montserrat" panose="020F0502020204030204" pitchFamily="2" charset="-52"/>
              </a:rPr>
              <a:t>Анализ</a:t>
            </a:r>
            <a:r>
              <a:rPr lang="ru-RU" altLang="ru-RU" sz="2800" dirty="0">
                <a:latin typeface="Montserrat" panose="020F0502020204030204" pitchFamily="2" charset="-52"/>
              </a:rPr>
              <a:t> – то, что даст понимание явления. Оно получается в результате исследования. Вся практика человеческой деятельности показала, что основной путь к пониманию – это организация исследования явления, а важнейшим инструментом исследования является анализ в процессе исследования.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F313A24-2286-F889-0862-6A9E2D828213}"/>
              </a:ext>
            </a:extLst>
          </p:cNvPr>
          <p:cNvSpPr/>
          <p:nvPr/>
        </p:nvSpPr>
        <p:spPr>
          <a:xfrm>
            <a:off x="779721" y="4144926"/>
            <a:ext cx="10632558" cy="14265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b="1" dirty="0">
                <a:latin typeface="Montserrat" panose="020F0502020204030204" pitchFamily="2" charset="-52"/>
              </a:rPr>
              <a:t>Анализ</a:t>
            </a:r>
            <a:r>
              <a:rPr lang="ru-RU" altLang="ru-RU" sz="2800" dirty="0">
                <a:latin typeface="Montserrat" panose="020F0502020204030204" pitchFamily="2" charset="-52"/>
              </a:rPr>
              <a:t> является инструментом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283853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DA07ED-AF20-445D-E835-3C6C5C8DCDC4}"/>
              </a:ext>
            </a:extLst>
          </p:cNvPr>
          <p:cNvSpPr/>
          <p:nvPr/>
        </p:nvSpPr>
        <p:spPr>
          <a:xfrm>
            <a:off x="2985976" y="544242"/>
            <a:ext cx="6390168" cy="1603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altLang="ru-RU" sz="2800" dirty="0">
                <a:latin typeface="Montserrat" panose="020F0502020204030204" pitchFamily="2" charset="-52"/>
              </a:rPr>
              <a:t>Процесс исследования распадается на 2 компонента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24B15BA-CBEA-C0BF-F788-7221E2A13567}"/>
              </a:ext>
            </a:extLst>
          </p:cNvPr>
          <p:cNvSpPr/>
          <p:nvPr/>
        </p:nvSpPr>
        <p:spPr>
          <a:xfrm>
            <a:off x="1373372" y="3429000"/>
            <a:ext cx="3677093" cy="1603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altLang="ru-RU" sz="2800" dirty="0">
                <a:latin typeface="Montserrat" panose="020F0502020204030204" pitchFamily="2" charset="-52"/>
              </a:rPr>
              <a:t>Как получают знание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70013D0-B207-E91E-A117-BB407A8BBEC1}"/>
              </a:ext>
            </a:extLst>
          </p:cNvPr>
          <p:cNvSpPr/>
          <p:nvPr/>
        </p:nvSpPr>
        <p:spPr>
          <a:xfrm>
            <a:off x="6671930" y="3428999"/>
            <a:ext cx="3677093" cy="1603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altLang="ru-RU" sz="2800" dirty="0">
                <a:latin typeface="Montserrat" panose="020F0502020204030204" pitchFamily="2" charset="-52"/>
              </a:rPr>
              <a:t>Как следует использовать полученное знание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1071F69-8059-F32B-873B-F8C2548AE56A}"/>
              </a:ext>
            </a:extLst>
          </p:cNvPr>
          <p:cNvCxnSpPr/>
          <p:nvPr/>
        </p:nvCxnSpPr>
        <p:spPr>
          <a:xfrm flipV="1">
            <a:off x="3987209" y="2147777"/>
            <a:ext cx="893135" cy="1281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CD4F06A-5ECC-A9DB-30F9-FE6C9739EFF8}"/>
              </a:ext>
            </a:extLst>
          </p:cNvPr>
          <p:cNvCxnSpPr>
            <a:cxnSpLocks/>
          </p:cNvCxnSpPr>
          <p:nvPr/>
        </p:nvCxnSpPr>
        <p:spPr>
          <a:xfrm flipH="1" flipV="1">
            <a:off x="7494181" y="2147777"/>
            <a:ext cx="1469066" cy="1281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1DA511-F5DE-AE3C-3E89-BC52AAED0F35}"/>
              </a:ext>
            </a:extLst>
          </p:cNvPr>
          <p:cNvSpPr txBox="1"/>
          <p:nvPr/>
        </p:nvSpPr>
        <p:spPr>
          <a:xfrm>
            <a:off x="1373372" y="5326912"/>
            <a:ext cx="36770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Вопрос о методе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C82-8BF5-A32F-F7F0-4660D21990EB}"/>
              </a:ext>
            </a:extLst>
          </p:cNvPr>
          <p:cNvSpPr txBox="1"/>
          <p:nvPr/>
        </p:nvSpPr>
        <p:spPr>
          <a:xfrm>
            <a:off x="6746358" y="5326912"/>
            <a:ext cx="3677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Вопрос об этике и предпочтении</a:t>
            </a:r>
          </a:p>
        </p:txBody>
      </p:sp>
    </p:spTree>
    <p:extLst>
      <p:ext uri="{BB962C8B-B14F-4D97-AF65-F5344CB8AC3E}">
        <p14:creationId xmlns:p14="http://schemas.microsoft.com/office/powerpoint/2010/main" val="420850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AC961-013E-4D99-25B2-2590961CE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A42E480-F299-E4AD-60F0-409BD57E1999}"/>
              </a:ext>
            </a:extLst>
          </p:cNvPr>
          <p:cNvSpPr/>
          <p:nvPr/>
        </p:nvSpPr>
        <p:spPr>
          <a:xfrm>
            <a:off x="779721" y="740735"/>
            <a:ext cx="10632558" cy="20308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b="1" dirty="0">
                <a:latin typeface="Montserrat" panose="020F0502020204030204" pitchFamily="2" charset="-52"/>
              </a:rPr>
              <a:t>Метод</a:t>
            </a:r>
            <a:r>
              <a:rPr lang="ru-RU" altLang="ru-RU" sz="2800" dirty="0">
                <a:latin typeface="Montserrat" panose="020F0502020204030204" pitchFamily="2" charset="-52"/>
              </a:rPr>
              <a:t> – набор мероприятий в определённой последовательности исполнения для достижения поставленной цели.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BDA9450-75DF-A651-625D-6A6314A958DC}"/>
              </a:ext>
            </a:extLst>
          </p:cNvPr>
          <p:cNvSpPr/>
          <p:nvPr/>
        </p:nvSpPr>
        <p:spPr>
          <a:xfrm>
            <a:off x="779721" y="3848986"/>
            <a:ext cx="10632558" cy="16515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b="1" dirty="0">
                <a:latin typeface="Montserrat" panose="020F0502020204030204" pitchFamily="2" charset="-52"/>
              </a:rPr>
              <a:t>Этика</a:t>
            </a:r>
            <a:r>
              <a:rPr lang="ru-RU" altLang="ru-RU" sz="2800" dirty="0">
                <a:latin typeface="Montserrat" panose="020F0502020204030204" pitchFamily="2" charset="-52"/>
              </a:rPr>
              <a:t> – это учение о правилах общения между людьми, о норах человеческого поведения, об обязанностях каждого в отношении других людей.</a:t>
            </a:r>
          </a:p>
        </p:txBody>
      </p:sp>
    </p:spTree>
    <p:extLst>
      <p:ext uri="{BB962C8B-B14F-4D97-AF65-F5344CB8AC3E}">
        <p14:creationId xmlns:p14="http://schemas.microsoft.com/office/powerpoint/2010/main" val="148488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0A05C-78EC-CC52-05A3-6CCEB5B3E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0874CDD-D7E7-A953-6273-0932FDCEDF1A}"/>
              </a:ext>
            </a:extLst>
          </p:cNvPr>
          <p:cNvSpPr/>
          <p:nvPr/>
        </p:nvSpPr>
        <p:spPr>
          <a:xfrm>
            <a:off x="779721" y="318977"/>
            <a:ext cx="10632558" cy="17082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altLang="ru-RU" sz="2800" b="1" dirty="0">
                <a:latin typeface="Montserrat" panose="020F0502020204030204" pitchFamily="2" charset="-52"/>
              </a:rPr>
              <a:t>Язык</a:t>
            </a:r>
            <a:r>
              <a:rPr lang="ru-RU" altLang="ru-RU" sz="2800" dirty="0">
                <a:latin typeface="Montserrat" panose="020F0502020204030204" pitchFamily="2" charset="-52"/>
              </a:rPr>
              <a:t> – то с помощью чего можно изобразить знания.</a:t>
            </a:r>
          </a:p>
          <a:p>
            <a:r>
              <a:rPr lang="ru-RU" altLang="ru-RU" sz="2800" dirty="0">
                <a:latin typeface="Montserrat" panose="020F0502020204030204" pitchFamily="2" charset="-52"/>
              </a:rPr>
              <a:t>Язык нужен, чтобы понимать друг друга, чтобы систематизировать знания для описания предметной (конкретной) реальности.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22B179D-EA5F-4A76-9945-D61C9FA94B98}"/>
              </a:ext>
            </a:extLst>
          </p:cNvPr>
          <p:cNvSpPr/>
          <p:nvPr/>
        </p:nvSpPr>
        <p:spPr>
          <a:xfrm>
            <a:off x="779721" y="2424223"/>
            <a:ext cx="10632558" cy="12865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b="1" dirty="0">
                <a:latin typeface="Montserrat" panose="020F0502020204030204" pitchFamily="2" charset="-52"/>
              </a:rPr>
              <a:t>Эмпирический анализ</a:t>
            </a:r>
            <a:r>
              <a:rPr lang="ru-RU" altLang="ru-RU" sz="2800" dirty="0">
                <a:latin typeface="Montserrat" panose="020F0502020204030204" pitchFamily="2" charset="-52"/>
              </a:rPr>
              <a:t> – это систематизация известных знаний и разработка метода, чтобы знать, как получают знания.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4D7874C-AF18-AAF4-BD7F-4089C9CBC6DD}"/>
              </a:ext>
            </a:extLst>
          </p:cNvPr>
          <p:cNvSpPr/>
          <p:nvPr/>
        </p:nvSpPr>
        <p:spPr>
          <a:xfrm>
            <a:off x="779721" y="4433777"/>
            <a:ext cx="10632558" cy="16834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b="1" dirty="0">
                <a:latin typeface="Montserrat" panose="020F0502020204030204" pitchFamily="2" charset="-52"/>
              </a:rPr>
              <a:t>Эмпирический анализ,</a:t>
            </a:r>
            <a:r>
              <a:rPr lang="ru-RU" altLang="ru-RU" sz="2800" dirty="0">
                <a:latin typeface="Montserrat" panose="020F0502020204030204" pitchFamily="2" charset="-52"/>
              </a:rPr>
              <a:t> в конечном счёте – это разработка и использование общего для всех объективного языка для описания предметной (конкретной) реальности.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10604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77CF4-DBF9-C73A-E998-62EED0E2F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9E1F8E4-63E3-BF8B-5D03-089C5AF3315E}"/>
              </a:ext>
            </a:extLst>
          </p:cNvPr>
          <p:cNvSpPr/>
          <p:nvPr/>
        </p:nvSpPr>
        <p:spPr>
          <a:xfrm>
            <a:off x="779721" y="740735"/>
            <a:ext cx="10632558" cy="20308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b="1" dirty="0">
                <a:latin typeface="Montserrat" panose="020F0502020204030204" pitchFamily="2" charset="-52"/>
              </a:rPr>
              <a:t>Объективный язык</a:t>
            </a:r>
            <a:r>
              <a:rPr lang="ru-RU" altLang="ru-RU" sz="2800" dirty="0">
                <a:latin typeface="Montserrat" panose="020F0502020204030204" pitchFamily="2" charset="-52"/>
              </a:rPr>
              <a:t> – это язык, который «полно» описывает конкретное явление, он описывает так, как есть на самом деле, язык как носитель знания.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3D468CB-5CEB-76FA-BD8D-6534BAF3F86E}"/>
              </a:ext>
            </a:extLst>
          </p:cNvPr>
          <p:cNvSpPr/>
          <p:nvPr/>
        </p:nvSpPr>
        <p:spPr>
          <a:xfrm>
            <a:off x="779721" y="3848986"/>
            <a:ext cx="10632558" cy="16515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b="1" dirty="0">
                <a:latin typeface="Montserrat" panose="020F0502020204030204" pitchFamily="2" charset="-52"/>
              </a:rPr>
              <a:t>Предметная</a:t>
            </a:r>
            <a:r>
              <a:rPr lang="ru-RU" altLang="ru-RU" sz="2800" dirty="0">
                <a:latin typeface="Montserrat" panose="020F0502020204030204" pitchFamily="2" charset="-52"/>
              </a:rPr>
              <a:t> (конкретная) </a:t>
            </a:r>
            <a:r>
              <a:rPr lang="ru-RU" altLang="ru-RU" sz="2800" b="1" dirty="0">
                <a:latin typeface="Montserrat" panose="020F0502020204030204" pitchFamily="2" charset="-52"/>
              </a:rPr>
              <a:t>реальность </a:t>
            </a:r>
            <a:r>
              <a:rPr lang="ru-RU" altLang="ru-RU" sz="2800" dirty="0">
                <a:latin typeface="Montserrat" panose="020F0502020204030204" pitchFamily="2" charset="-52"/>
              </a:rPr>
              <a:t>– это всё то, что ограничивает или накладывает ограничения на исследуемый объект или формирует требования к исследуемому объекту</a:t>
            </a:r>
          </a:p>
        </p:txBody>
      </p:sp>
    </p:spTree>
    <p:extLst>
      <p:ext uri="{BB962C8B-B14F-4D97-AF65-F5344CB8AC3E}">
        <p14:creationId xmlns:p14="http://schemas.microsoft.com/office/powerpoint/2010/main" val="22762508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767</Words>
  <Application>Microsoft Office PowerPoint</Application>
  <PresentationFormat>Широкоэкранный</PresentationFormat>
  <Paragraphs>57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Montserrat</vt:lpstr>
      <vt:lpstr>Тема Office</vt:lpstr>
      <vt:lpstr>Отчет по лабораторной работе №1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Vasileniya</dc:creator>
  <cp:lastModifiedBy>Ivan Vasileniya</cp:lastModifiedBy>
  <cp:revision>29</cp:revision>
  <dcterms:created xsi:type="dcterms:W3CDTF">2025-10-07T12:32:20Z</dcterms:created>
  <dcterms:modified xsi:type="dcterms:W3CDTF">2025-10-07T13:34:50Z</dcterms:modified>
</cp:coreProperties>
</file>