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76" r:id="rId7"/>
    <p:sldId id="269" r:id="rId8"/>
    <p:sldId id="270" r:id="rId9"/>
    <p:sldId id="272" r:id="rId10"/>
    <p:sldId id="274" r:id="rId11"/>
    <p:sldId id="275" r:id="rId12"/>
  </p:sldIdLst>
  <p:sldSz cx="12192000" cy="6858000"/>
  <p:notesSz cx="6858000" cy="99456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4:47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1964 21198,'2112'-1964'0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2:35:0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2465 1965 23761,'-2464'-1964'0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87053-135D-F215-A218-BC56DE1AF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12CF9-225C-E806-B2C3-EC8E402A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11F65-5AA7-B613-595A-65D7B813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54AE9E-5F35-6CE1-D845-3E432C8F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6449B-825F-1405-E856-546B59A5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426FD-1C37-BE48-71FC-FFD627EE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C88C5B-642C-44C7-4E6A-91FF805E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6FBE-4C49-E118-0FC1-F8769BA8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4C08B-5CAC-02E5-96B2-1FDB1F7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4240F-04AB-0127-874C-049B3A35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3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091E57-3F43-84A0-4C11-B438870DB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290140-B927-1FA0-28A5-C23A27B9E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7FFC-07D3-DEFF-0178-552DA2C0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5423E-2D5A-9B76-1404-83F7E7CA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CFFBE-58EB-FEB0-E795-D2E31D7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6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1233-ECF7-3382-624D-0F9DAD5E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6DBA4-226F-AA80-AE06-318BD296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83140-76ED-B10E-36A2-E28D159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74A889-D131-461A-EFE8-ECF06C3D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B6CAB0-9E40-C3BB-8ED0-3C8E32B4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7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B53C-9A16-EC5C-97DE-160D67DA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9BE06C-CFA5-BD59-6E8A-61FDA1AB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931702-3F41-3280-3D15-F8D098EF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128B9-5002-6092-E950-F4219C79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F320A-4EC4-EEBA-AFFD-AA027663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7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A0FC8-A718-0858-B92C-A6A81ACE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30346-A8BD-FE56-A9C0-049676EE8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2DF74-4175-5B60-52EF-F15550B2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05E956-AEF6-C177-D328-26A079F6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37E946-D99D-A214-82A4-6AE768FB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FF1653-0CBB-9396-098B-59CF755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6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38FA-257E-83DD-2DD4-4F4FFB7C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FC1D4E-B6ED-7544-1C8C-ED866728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02504-73C2-F4F0-1D0A-62936E6D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C114A7-0BC4-79AD-7407-0ABE8288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CB2399-4F24-2D46-7C3E-AC4244F1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265E26-E566-8160-CFBE-4A598E9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41FD1B-F497-D699-6D0F-599868B3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F80733-632F-3F03-92BD-FD216864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6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5160-DAD1-E500-3C46-CF6AA56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67C913-2345-BC6F-DEFF-322B6533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801959-C8DA-1AAA-340E-D634BE9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BD395B-C210-9DAB-3729-B4A6BFA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5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A63F2D-2EAF-8959-D0BD-994060D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7236C8-B739-B86F-FB5A-4866DC92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29AE5-774F-8866-73D1-5F42EDCD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B79AD-C351-4E82-E558-B2805BA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39945-9A03-83A2-0810-A9705AF6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F595BA-D41B-8A7F-9C59-1F19C0F9B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2464F-1464-6F8A-5AC3-AFDDE0A4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59FAF0-8ACC-0C70-6C84-29ED12F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C45997-DA3B-F7A0-2884-565BF7D7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D2C5-AECF-CF77-2180-DBE40DE3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B637F-47A5-70A1-51C1-DBE259514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4CA38-6251-1406-5C3B-A9A3B7B2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C0DFC-27DA-A059-8F10-7B07BE83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FA81DA-8793-5429-7EC6-1AB10155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85EA46-84DC-A25C-886A-6626FDF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7B801-66B8-DC93-5823-CE1645BD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57D597-F9B7-BCE8-9096-C7F8E872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F2D330-E09A-C187-7279-4D0A9025C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EFCB3-9442-4C86-9E12-FBE42B58C3A5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E0AA0-0F93-87FA-6854-2868065ED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5E1DC-4311-5D67-D729-4E1700CF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08AD6-07C1-4267-9B3C-85DF7FE19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9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747D-7AC8-7EFE-A95A-AF05562A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Отчет по лабораторной работе №1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23945-0BD4-7BF4-8A10-48668CE29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21ПГ</a:t>
            </a:r>
            <a:br>
              <a:rPr lang="ru-RU" dirty="0"/>
            </a:br>
            <a:r>
              <a:rPr lang="ru-RU" dirty="0" err="1"/>
              <a:t>Василения</a:t>
            </a:r>
            <a:r>
              <a:rPr lang="ru-RU" dirty="0"/>
              <a:t> Иван</a:t>
            </a:r>
          </a:p>
        </p:txBody>
      </p:sp>
    </p:spTree>
    <p:extLst>
      <p:ext uri="{BB962C8B-B14F-4D97-AF65-F5344CB8AC3E}">
        <p14:creationId xmlns:p14="http://schemas.microsoft.com/office/powerpoint/2010/main" val="305184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C8B0-537D-E651-F25B-FDC4E034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76D7F8-413A-9C99-5617-D0A7002811F3}"/>
              </a:ext>
            </a:extLst>
          </p:cNvPr>
          <p:cNvSpPr/>
          <p:nvPr/>
        </p:nvSpPr>
        <p:spPr>
          <a:xfrm>
            <a:off x="696656" y="3994947"/>
            <a:ext cx="3288118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Системным</a:t>
            </a:r>
            <a:r>
              <a:rPr kumimoji="0" lang="ru-RU" altLang="ru-RU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+mn-cs"/>
              </a:rPr>
              <a:t> методом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07DE69-1907-7C33-EEB2-A12E9AC5A554}"/>
              </a:ext>
            </a:extLst>
          </p:cNvPr>
          <p:cNvSpPr/>
          <p:nvPr/>
        </p:nvSpPr>
        <p:spPr>
          <a:xfrm>
            <a:off x="8227164" y="4028470"/>
            <a:ext cx="3059193" cy="95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Теорией систем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14:cNvPr>
              <p14:cNvContentPartPr/>
              <p14:nvPr/>
            </p14:nvContentPartPr>
            <p14:xfrm>
              <a:off x="2914521" y="3198020"/>
              <a:ext cx="760320" cy="70722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119272B-FB99-D4FA-9180-E2023FBF1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8404" y="3191902"/>
                <a:ext cx="772554" cy="71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14:cNvPr>
              <p14:cNvContentPartPr/>
              <p14:nvPr/>
            </p14:nvContentPartPr>
            <p14:xfrm>
              <a:off x="8411891" y="3198020"/>
              <a:ext cx="887196" cy="70722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3AB9C4AE-6F9C-BCA3-843E-57ABCCE8E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5772" y="3191902"/>
                <a:ext cx="899433" cy="719457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00DFF7E-2A82-90A0-F7A7-4429FB5181E5}"/>
              </a:ext>
            </a:extLst>
          </p:cNvPr>
          <p:cNvSpPr/>
          <p:nvPr/>
        </p:nvSpPr>
        <p:spPr>
          <a:xfrm>
            <a:off x="2002687" y="1586232"/>
            <a:ext cx="8429847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>
                <a:latin typeface="Montserrat" panose="020F0502020204030204" pitchFamily="2" charset="-52"/>
              </a:rPr>
              <a:t>Системный подход к организации требуемого функционирования объектов (как систем) (кратко – системный анализ) образуется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664889-BE0D-56BF-9F5F-AA44C3349ED1}"/>
              </a:ext>
            </a:extLst>
          </p:cNvPr>
          <p:cNvSpPr/>
          <p:nvPr/>
        </p:nvSpPr>
        <p:spPr>
          <a:xfrm>
            <a:off x="4188118" y="3994947"/>
            <a:ext cx="3815763" cy="99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ru-RU" altLang="ru-RU" sz="2800" dirty="0">
                <a:solidFill>
                  <a:prstClr val="black"/>
                </a:solidFill>
                <a:latin typeface="Montserrat" panose="020F0502020204030204" pitchFamily="2" charset="-52"/>
              </a:rPr>
              <a:t>Трансакционным анализом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DE88897-F9BE-A1C2-BB50-211F16D28271}"/>
              </a:ext>
            </a:extLst>
          </p:cNvPr>
          <p:cNvCxnSpPr/>
          <p:nvPr/>
        </p:nvCxnSpPr>
        <p:spPr>
          <a:xfrm>
            <a:off x="6217611" y="3198020"/>
            <a:ext cx="0" cy="707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3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E7E1-F17D-66D1-8B9F-4A077617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4B31BC0-3E64-0344-6758-B70CEBDFC6DC}"/>
              </a:ext>
            </a:extLst>
          </p:cNvPr>
          <p:cNvSpPr/>
          <p:nvPr/>
        </p:nvSpPr>
        <p:spPr>
          <a:xfrm>
            <a:off x="1964926" y="363489"/>
            <a:ext cx="8429847" cy="1488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b="1" dirty="0">
                <a:latin typeface="Montserrat" panose="020F0502020204030204" pitchFamily="2" charset="-52"/>
              </a:rPr>
              <a:t>Системный метод исследования </a:t>
            </a:r>
            <a:r>
              <a:rPr lang="ru-RU" altLang="ru-RU" sz="2800" dirty="0">
                <a:latin typeface="Montserrat" panose="020F0502020204030204" pitchFamily="2" charset="-52"/>
              </a:rPr>
              <a:t>в трактовке профессора Исаева (1972) сводится к использованию мероприятий: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ACB1ED-6269-8799-D422-5AD134F16EA9}"/>
              </a:ext>
            </a:extLst>
          </p:cNvPr>
          <p:cNvSpPr/>
          <p:nvPr/>
        </p:nvSpPr>
        <p:spPr>
          <a:xfrm>
            <a:off x="465736" y="2115879"/>
            <a:ext cx="5630264" cy="1642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Формулированию руководящей идеи (принципа) для проведения выбора, организованности (структуры) создаваемой системы посредством интерпретации принципов организованности известной системы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0BB44C-CB18-5661-C6CE-0112806C8E16}"/>
              </a:ext>
            </a:extLst>
          </p:cNvPr>
          <p:cNvSpPr/>
          <p:nvPr/>
        </p:nvSpPr>
        <p:spPr>
          <a:xfrm>
            <a:off x="465736" y="4070706"/>
            <a:ext cx="5630264" cy="2423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Осуществлению выбора или формированию той «формы движения материи», которая станет материальным носителем структуры создаваемой системы, будь то вещественная (</a:t>
            </a:r>
            <a:r>
              <a:rPr lang="ru-RU" dirty="0" err="1"/>
              <a:t>субстанционная</a:t>
            </a:r>
            <a:r>
              <a:rPr lang="ru-RU" dirty="0"/>
              <a:t>), энергетическая, организационная структурообразующие компоненты или определенная их композиция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65C38A-B45C-48CB-AABC-FE7568C0C90B}"/>
              </a:ext>
            </a:extLst>
          </p:cNvPr>
          <p:cNvSpPr/>
          <p:nvPr/>
        </p:nvSpPr>
        <p:spPr>
          <a:xfrm>
            <a:off x="6349085" y="2115878"/>
            <a:ext cx="5527482" cy="16429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Формулированию решения «проблемы начала», то есть определению первичных или относительно первичных (то есть исходных) элементов, из которых будет формироваться целостная система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F0990DE-32C3-F570-08A8-309ABB7FE954}"/>
              </a:ext>
            </a:extLst>
          </p:cNvPr>
          <p:cNvSpPr/>
          <p:nvPr/>
        </p:nvSpPr>
        <p:spPr>
          <a:xfrm>
            <a:off x="6349085" y="4070706"/>
            <a:ext cx="5527482" cy="2423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dirty="0"/>
              <a:t>Определению границы предметной реальности, то есть той локально организованной среды без учета связей и отношений с которой система теряет свое предназначение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13384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4D9D4-A393-4D09-9D09-E5FCE78AC9D1}"/>
              </a:ext>
            </a:extLst>
          </p:cNvPr>
          <p:cNvSpPr txBox="1"/>
          <p:nvPr/>
        </p:nvSpPr>
        <p:spPr>
          <a:xfrm>
            <a:off x="996802" y="384879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Для чего нужно понимать явление: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808796-CEC4-4F26-B9FE-991BBAA98789}"/>
              </a:ext>
            </a:extLst>
          </p:cNvPr>
          <p:cNvSpPr/>
          <p:nvPr/>
        </p:nvSpPr>
        <p:spPr>
          <a:xfrm>
            <a:off x="1996263" y="1028970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опасно ли воздействие этого явления;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1C77CB-7DE4-3BB7-C7CD-412EBE333CEF}"/>
              </a:ext>
            </a:extLst>
          </p:cNvPr>
          <p:cNvSpPr/>
          <p:nvPr/>
        </p:nvSpPr>
        <p:spPr>
          <a:xfrm>
            <a:off x="1996263" y="2457277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понимать, чтобы оценить это явление для улучшения своей жизнедеятельности.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E673FB0-F632-E2BC-96A4-6E5B88940BBF}"/>
              </a:ext>
            </a:extLst>
          </p:cNvPr>
          <p:cNvCxnSpPr/>
          <p:nvPr/>
        </p:nvCxnSpPr>
        <p:spPr>
          <a:xfrm>
            <a:off x="1265274" y="872573"/>
            <a:ext cx="0" cy="2578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D456C5F-8DD7-658E-F91D-C48DC864A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65274" y="1574321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2DE5BB8-A592-3879-7088-6615FF0F7821}"/>
              </a:ext>
            </a:extLst>
          </p:cNvPr>
          <p:cNvCxnSpPr>
            <a:cxnSpLocks/>
          </p:cNvCxnSpPr>
          <p:nvPr/>
        </p:nvCxnSpPr>
        <p:spPr>
          <a:xfrm flipH="1">
            <a:off x="1265274" y="3450968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89C9805-FE37-8975-5783-D68B873DF8CE}"/>
              </a:ext>
            </a:extLst>
          </p:cNvPr>
          <p:cNvSpPr/>
          <p:nvPr/>
        </p:nvSpPr>
        <p:spPr>
          <a:xfrm>
            <a:off x="1533303" y="4699592"/>
            <a:ext cx="9125393" cy="15296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Знание</a:t>
            </a:r>
            <a:r>
              <a:rPr kumimoji="0" lang="ru-RU" alt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20F0502020204030204" pitchFamily="2" charset="-52"/>
                <a:ea typeface="+mn-ea"/>
                <a:cs typeface="Arial" panose="020B0604020202020204" pitchFamily="34" charset="0"/>
              </a:rPr>
              <a:t> – лингвистическое описание функционирования объекта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0254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E219869-4F98-543F-4C0D-4A22412614BB}"/>
              </a:ext>
            </a:extLst>
          </p:cNvPr>
          <p:cNvSpPr/>
          <p:nvPr/>
        </p:nvSpPr>
        <p:spPr>
          <a:xfrm>
            <a:off x="779721" y="558210"/>
            <a:ext cx="10632558" cy="1288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Понимание явления</a:t>
            </a:r>
            <a:r>
              <a:rPr lang="ru-RU" altLang="ru-RU" sz="2000" dirty="0">
                <a:latin typeface="Montserrat" panose="020F0502020204030204" pitchFamily="2" charset="-52"/>
              </a:rPr>
              <a:t> – фактически, представление того, как объект функционирует или представление того, как процесс влияет на свою среду во всём многообразии своего проявления. Результатом анализа является, вообще говоря, понимание явления.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332F805-2EB0-7BC5-C94E-2D760588DCF9}"/>
              </a:ext>
            </a:extLst>
          </p:cNvPr>
          <p:cNvSpPr/>
          <p:nvPr/>
        </p:nvSpPr>
        <p:spPr>
          <a:xfrm>
            <a:off x="779721" y="2021413"/>
            <a:ext cx="10632558" cy="7745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Исследование – </a:t>
            </a:r>
            <a:r>
              <a:rPr lang="ru-RU" altLang="ru-RU" sz="2000" dirty="0">
                <a:latin typeface="Montserrat" panose="020F0502020204030204" pitchFamily="2" charset="-52"/>
              </a:rPr>
              <a:t>процесс формирования понимания явления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7B63D288-1D72-7F33-230E-D88E06E09A40}"/>
              </a:ext>
            </a:extLst>
          </p:cNvPr>
          <p:cNvSpPr/>
          <p:nvPr/>
        </p:nvSpPr>
        <p:spPr>
          <a:xfrm>
            <a:off x="779721" y="2970982"/>
            <a:ext cx="10632558" cy="17110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Анализ</a:t>
            </a:r>
            <a:r>
              <a:rPr lang="ru-RU" altLang="ru-RU" sz="2000" dirty="0">
                <a:latin typeface="Montserrat" panose="020F0502020204030204" pitchFamily="2" charset="-52"/>
              </a:rPr>
              <a:t> – то, что даст понимание явления. </a:t>
            </a:r>
            <a:r>
              <a:rPr lang="ru-RU" altLang="ru-RU" sz="2000" dirty="0" smtClean="0">
                <a:latin typeface="Montserrat" panose="020F0502020204030204" pitchFamily="2" charset="-52"/>
              </a:rPr>
              <a:t>Последовательное формирование представления об исследуемом явлении, которое оформляется лингвистически.</a:t>
            </a:r>
            <a:endParaRPr lang="ru-RU" altLang="ru-RU" sz="2000" dirty="0">
              <a:latin typeface="Montserrat" panose="020F0502020204030204" pitchFamily="2" charset="-52"/>
            </a:endParaRPr>
          </a:p>
        </p:txBody>
      </p:sp>
      <p:sp>
        <p:nvSpPr>
          <p:cNvPr id="7" name="Прямоугольник: скругленные углы 4">
            <a:extLst>
              <a:ext uri="{FF2B5EF4-FFF2-40B4-BE49-F238E27FC236}">
                <a16:creationId xmlns:a16="http://schemas.microsoft.com/office/drawing/2014/main" id="{CF313A24-2286-F889-0862-6A9E2D828213}"/>
              </a:ext>
            </a:extLst>
          </p:cNvPr>
          <p:cNvSpPr/>
          <p:nvPr/>
        </p:nvSpPr>
        <p:spPr>
          <a:xfrm>
            <a:off x="779721" y="4857033"/>
            <a:ext cx="10632558" cy="7084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Анализ</a:t>
            </a:r>
            <a:r>
              <a:rPr lang="ru-RU" altLang="ru-RU" sz="2000" dirty="0">
                <a:latin typeface="Montserrat" panose="020F0502020204030204" pitchFamily="2" charset="-52"/>
              </a:rPr>
              <a:t> является инструментом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9718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A07ED-AF20-445D-E835-3C6C5C8DCDC4}"/>
              </a:ext>
            </a:extLst>
          </p:cNvPr>
          <p:cNvSpPr/>
          <p:nvPr/>
        </p:nvSpPr>
        <p:spPr>
          <a:xfrm>
            <a:off x="2985976" y="544242"/>
            <a:ext cx="6390168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Процесс исследования распадается на 2 компонента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B15BA-CBEA-C0BF-F788-7221E2A13567}"/>
              </a:ext>
            </a:extLst>
          </p:cNvPr>
          <p:cNvSpPr/>
          <p:nvPr/>
        </p:nvSpPr>
        <p:spPr>
          <a:xfrm>
            <a:off x="1373372" y="3429000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Как получают знание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6671930" y="3428999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800" dirty="0">
                <a:latin typeface="Montserrat" panose="020F0502020204030204" pitchFamily="2" charset="-52"/>
              </a:rPr>
              <a:t>Как следует использовать полученное знание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/>
          <p:nvPr/>
        </p:nvCxnSpPr>
        <p:spPr>
          <a:xfrm flipV="1">
            <a:off x="3987209" y="2147777"/>
            <a:ext cx="893135" cy="128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D4F06A-5ECC-A9DB-30F9-FE6C9739EFF8}"/>
              </a:ext>
            </a:extLst>
          </p:cNvPr>
          <p:cNvCxnSpPr>
            <a:cxnSpLocks/>
          </p:cNvCxnSpPr>
          <p:nvPr/>
        </p:nvCxnSpPr>
        <p:spPr>
          <a:xfrm flipH="1" flipV="1">
            <a:off x="7494181" y="2147777"/>
            <a:ext cx="1469066" cy="12812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1DA511-F5DE-AE3C-3E89-BC52AAED0F35}"/>
              </a:ext>
            </a:extLst>
          </p:cNvPr>
          <p:cNvSpPr txBox="1"/>
          <p:nvPr/>
        </p:nvSpPr>
        <p:spPr>
          <a:xfrm>
            <a:off x="1373372" y="5326912"/>
            <a:ext cx="3677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Вопрос о методе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C82-8BF5-A32F-F7F0-4660D21990EB}"/>
              </a:ext>
            </a:extLst>
          </p:cNvPr>
          <p:cNvSpPr txBox="1"/>
          <p:nvPr/>
        </p:nvSpPr>
        <p:spPr>
          <a:xfrm>
            <a:off x="6746358" y="5326912"/>
            <a:ext cx="3677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Вопрос об этике и предпочтении</a:t>
            </a:r>
          </a:p>
        </p:txBody>
      </p:sp>
    </p:spTree>
    <p:extLst>
      <p:ext uri="{BB962C8B-B14F-4D97-AF65-F5344CB8AC3E}">
        <p14:creationId xmlns:p14="http://schemas.microsoft.com/office/powerpoint/2010/main" val="420850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A05C-78EC-CC52-05A3-6CCEB5B3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0874CDD-D7E7-A953-6273-0932FDCEDF1A}"/>
              </a:ext>
            </a:extLst>
          </p:cNvPr>
          <p:cNvSpPr/>
          <p:nvPr/>
        </p:nvSpPr>
        <p:spPr>
          <a:xfrm>
            <a:off x="832475" y="2200531"/>
            <a:ext cx="10632558" cy="10438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altLang="ru-RU" sz="2000" b="1" dirty="0">
                <a:latin typeface="Montserrat" panose="020F0502020204030204" pitchFamily="2" charset="-52"/>
              </a:rPr>
              <a:t>Язык</a:t>
            </a:r>
            <a:r>
              <a:rPr lang="ru-RU" altLang="ru-RU" sz="2000" dirty="0">
                <a:latin typeface="Montserrat" panose="020F0502020204030204" pitchFamily="2" charset="-52"/>
              </a:rPr>
              <a:t> – то с помощью чего можно изобразить знания.</a:t>
            </a:r>
          </a:p>
          <a:p>
            <a:r>
              <a:rPr lang="ru-RU" altLang="ru-RU" sz="2000" dirty="0">
                <a:latin typeface="Montserrat" panose="020F0502020204030204" pitchFamily="2" charset="-52"/>
              </a:rPr>
              <a:t>Язык нужен, чтобы понимать друг друга, чтобы систематизировать знания для описания предметной (конкретной) реальности.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22B179D-EA5F-4A76-9945-D61C9FA94B98}"/>
              </a:ext>
            </a:extLst>
          </p:cNvPr>
          <p:cNvSpPr/>
          <p:nvPr/>
        </p:nvSpPr>
        <p:spPr>
          <a:xfrm>
            <a:off x="832475" y="3496884"/>
            <a:ext cx="10632558" cy="987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Эмпирический анализ</a:t>
            </a:r>
            <a:r>
              <a:rPr lang="ru-RU" altLang="ru-RU" sz="2000" dirty="0">
                <a:latin typeface="Montserrat" panose="020F0502020204030204" pitchFamily="2" charset="-52"/>
              </a:rPr>
              <a:t> – это систематизация известных знаний и разработка метода, чтобы знать, как получают знания.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4D7874C-AF18-AAF4-BD7F-4089C9CBC6DD}"/>
              </a:ext>
            </a:extLst>
          </p:cNvPr>
          <p:cNvSpPr/>
          <p:nvPr/>
        </p:nvSpPr>
        <p:spPr>
          <a:xfrm>
            <a:off x="832475" y="4736598"/>
            <a:ext cx="10632558" cy="9959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Эмпирический анализ,</a:t>
            </a:r>
            <a:r>
              <a:rPr lang="ru-RU" altLang="ru-RU" sz="2000" dirty="0">
                <a:latin typeface="Montserrat" panose="020F0502020204030204" pitchFamily="2" charset="-52"/>
              </a:rPr>
              <a:t> в конечном счёте – это разработка и использование общего для всех объективного языка для описания предметной (конкретной) реальности.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FA42E480-F299-E4AD-60F0-409BD57E1999}"/>
              </a:ext>
            </a:extLst>
          </p:cNvPr>
          <p:cNvSpPr/>
          <p:nvPr/>
        </p:nvSpPr>
        <p:spPr>
          <a:xfrm>
            <a:off x="832475" y="703384"/>
            <a:ext cx="10632558" cy="1244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Метод</a:t>
            </a:r>
            <a:r>
              <a:rPr lang="ru-RU" altLang="ru-RU" sz="2000" dirty="0">
                <a:latin typeface="Montserrat" panose="020F0502020204030204" pitchFamily="2" charset="-52"/>
              </a:rPr>
              <a:t> – набор мероприятий в определённой последовательности исполнения для достижения поставленной цели.</a:t>
            </a:r>
          </a:p>
        </p:txBody>
      </p:sp>
    </p:spTree>
    <p:extLst>
      <p:ext uri="{BB962C8B-B14F-4D97-AF65-F5344CB8AC3E}">
        <p14:creationId xmlns:p14="http://schemas.microsoft.com/office/powerpoint/2010/main" val="110604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DA07ED-AF20-445D-E835-3C6C5C8DCDC4}"/>
              </a:ext>
            </a:extLst>
          </p:cNvPr>
          <p:cNvSpPr/>
          <p:nvPr/>
        </p:nvSpPr>
        <p:spPr>
          <a:xfrm>
            <a:off x="530060" y="438734"/>
            <a:ext cx="3769378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Эмпирический анализ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B15BA-CBEA-C0BF-F788-7221E2A13567}"/>
              </a:ext>
            </a:extLst>
          </p:cNvPr>
          <p:cNvSpPr/>
          <p:nvPr/>
        </p:nvSpPr>
        <p:spPr>
          <a:xfrm>
            <a:off x="777539" y="3921366"/>
            <a:ext cx="2428859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Классический анализ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3725144" y="3921367"/>
            <a:ext cx="3677093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 smtClean="0">
                <a:latin typeface="Montserrat" panose="020F0502020204030204" pitchFamily="2" charset="-52"/>
              </a:rPr>
              <a:t>Традиционный подход к организации исследования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991969" y="2042269"/>
            <a:ext cx="422780" cy="1879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CD4F06A-5ECC-A9DB-30F9-FE6C9739EFF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2414749" y="2042269"/>
            <a:ext cx="7493228" cy="1870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0013D0-B207-E91E-A117-BB407A8BBEC1}"/>
              </a:ext>
            </a:extLst>
          </p:cNvPr>
          <p:cNvSpPr/>
          <p:nvPr/>
        </p:nvSpPr>
        <p:spPr>
          <a:xfrm>
            <a:off x="8228714" y="3912572"/>
            <a:ext cx="3358525" cy="1603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ru-RU" sz="2800" dirty="0">
                <a:latin typeface="Montserrat" panose="020F0502020204030204" pitchFamily="2" charset="-52"/>
              </a:rPr>
              <a:t>системный подход к описанию функционирования объектов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C1071F69-8059-F32B-873B-F8C2548AE56A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2414749" y="2042269"/>
            <a:ext cx="3148942" cy="18790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E797D5-1F20-F127-D57B-1BDF6C0BC1AC}"/>
              </a:ext>
            </a:extLst>
          </p:cNvPr>
          <p:cNvSpPr txBox="1"/>
          <p:nvPr/>
        </p:nvSpPr>
        <p:spPr>
          <a:xfrm>
            <a:off x="988828" y="5656521"/>
            <a:ext cx="102072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(Их три по применимости)</a:t>
            </a:r>
          </a:p>
        </p:txBody>
      </p:sp>
      <p:sp>
        <p:nvSpPr>
          <p:cNvPr id="27" name="Прямоугольник: скругленные углы 1">
            <a:extLst>
              <a:ext uri="{FF2B5EF4-FFF2-40B4-BE49-F238E27FC236}">
                <a16:creationId xmlns:a16="http://schemas.microsoft.com/office/drawing/2014/main" id="{809E9F01-2BAA-7991-3CBD-40A2499DCA3C}"/>
              </a:ext>
            </a:extLst>
          </p:cNvPr>
          <p:cNvSpPr/>
          <p:nvPr/>
        </p:nvSpPr>
        <p:spPr>
          <a:xfrm>
            <a:off x="5073161" y="307114"/>
            <a:ext cx="6655641" cy="89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Цель – </a:t>
            </a:r>
            <a:r>
              <a:rPr lang="ru-RU" altLang="ru-RU" sz="2000" dirty="0">
                <a:latin typeface="Montserrat" panose="020F0502020204030204" pitchFamily="2" charset="-52"/>
              </a:rPr>
              <a:t>узнать, как функционирует объект</a:t>
            </a:r>
          </a:p>
        </p:txBody>
      </p:sp>
      <p:sp>
        <p:nvSpPr>
          <p:cNvPr id="28" name="Прямоугольник: скругленные углы 1">
            <a:extLst>
              <a:ext uri="{FF2B5EF4-FFF2-40B4-BE49-F238E27FC236}">
                <a16:creationId xmlns:a16="http://schemas.microsoft.com/office/drawing/2014/main" id="{809E9F01-2BAA-7991-3CBD-40A2499DCA3C}"/>
              </a:ext>
            </a:extLst>
          </p:cNvPr>
          <p:cNvSpPr/>
          <p:nvPr/>
        </p:nvSpPr>
        <p:spPr>
          <a:xfrm>
            <a:off x="5073160" y="1411605"/>
            <a:ext cx="6655641" cy="897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 smtClean="0">
                <a:latin typeface="Montserrat" panose="020F0502020204030204" pitchFamily="2" charset="-52"/>
              </a:rPr>
              <a:t>Результат – </a:t>
            </a:r>
            <a:r>
              <a:rPr lang="ru-RU" altLang="ru-RU" sz="2000" dirty="0">
                <a:latin typeface="Montserrat" panose="020F0502020204030204" pitchFamily="2" charset="-52"/>
              </a:rPr>
              <a:t>разработанный метод получения знания об объекте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21603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97FC-6408-674E-4FC3-ED52B7A8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F9A2C53-9E80-8272-0EE2-4C3179F66F46}"/>
              </a:ext>
            </a:extLst>
          </p:cNvPr>
          <p:cNvSpPr/>
          <p:nvPr/>
        </p:nvSpPr>
        <p:spPr>
          <a:xfrm>
            <a:off x="779721" y="414670"/>
            <a:ext cx="10632558" cy="56352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В </a:t>
            </a:r>
            <a:r>
              <a:rPr lang="ru-RU" altLang="ru-RU" sz="2800" b="1" dirty="0">
                <a:latin typeface="Montserrat" panose="020F0502020204030204" pitchFamily="2" charset="-52"/>
              </a:rPr>
              <a:t>классическом анализе</a:t>
            </a:r>
            <a:r>
              <a:rPr lang="ru-RU" altLang="ru-RU" sz="2800" dirty="0">
                <a:latin typeface="Montserrat" panose="020F0502020204030204" pitchFamily="2" charset="-52"/>
              </a:rPr>
              <a:t> проводится разбиение объекта и исследование его частей произвольного </a:t>
            </a:r>
            <a:r>
              <a:rPr lang="ru-RU" altLang="ru-RU" sz="2800" dirty="0" err="1">
                <a:latin typeface="Montserrat" panose="020F0502020204030204" pitchFamily="2" charset="-52"/>
              </a:rPr>
              <a:t>целеназначения</a:t>
            </a:r>
            <a:r>
              <a:rPr lang="ru-RU" altLang="ru-RU" sz="2800" dirty="0">
                <a:latin typeface="Montserrat" panose="020F0502020204030204" pitchFamily="2" charset="-52"/>
              </a:rPr>
              <a:t>. Несмотря на всю широту этой классической схемы анализа исследования с произвольным </a:t>
            </a:r>
            <a:r>
              <a:rPr lang="ru-RU" altLang="ru-RU" sz="2800" dirty="0" err="1">
                <a:latin typeface="Montserrat" panose="020F0502020204030204" pitchFamily="2" charset="-52"/>
              </a:rPr>
              <a:t>целеназначением</a:t>
            </a:r>
            <a:r>
              <a:rPr lang="ru-RU" altLang="ru-RU" sz="2800" dirty="0">
                <a:latin typeface="Montserrat" panose="020F0502020204030204" pitchFamily="2" charset="-52"/>
              </a:rPr>
              <a:t>, в ней отсутствует императив проведения заключительного объектно-ориентированного вывода. Это связывает умозаключение о поведении объекта не столько с объективными обстоятельствами, сколько с субъективными представлениями исследователя.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53333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1CF8-A131-ECE0-571A-A51C6D3D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94C5C-1BA2-0A1F-4BDA-01C6A1F228F1}"/>
              </a:ext>
            </a:extLst>
          </p:cNvPr>
          <p:cNvSpPr txBox="1"/>
          <p:nvPr/>
        </p:nvSpPr>
        <p:spPr>
          <a:xfrm>
            <a:off x="996802" y="384879"/>
            <a:ext cx="5180714" cy="48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2500" dirty="0">
                <a:latin typeface="Montserrat" panose="020F0502020204030204" pitchFamily="2" charset="-52"/>
              </a:rPr>
              <a:t>Классическая схема исследования:</a:t>
            </a:r>
            <a:endParaRPr lang="ru-RU" sz="25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D6C4062-F208-0BA1-E790-A1D36FBB36F1}"/>
              </a:ext>
            </a:extLst>
          </p:cNvPr>
          <p:cNvSpPr/>
          <p:nvPr/>
        </p:nvSpPr>
        <p:spPr>
          <a:xfrm>
            <a:off x="1996263" y="1028970"/>
            <a:ext cx="5077932" cy="1098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1. Разбиение объекта на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части (проблема)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E0DD76-9D41-A78C-C8E4-78F7859AA5C1}"/>
              </a:ext>
            </a:extLst>
          </p:cNvPr>
          <p:cNvSpPr/>
          <p:nvPr/>
        </p:nvSpPr>
        <p:spPr>
          <a:xfrm>
            <a:off x="1996263" y="2457277"/>
            <a:ext cx="5077932" cy="1615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2. Формулирование цели исследования для каждой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части (проблема)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B048DCE-D85F-BFB5-87E1-95BDBD714382}"/>
              </a:ext>
            </a:extLst>
          </p:cNvPr>
          <p:cNvCxnSpPr>
            <a:cxnSpLocks/>
          </p:cNvCxnSpPr>
          <p:nvPr/>
        </p:nvCxnSpPr>
        <p:spPr>
          <a:xfrm>
            <a:off x="1265274" y="872573"/>
            <a:ext cx="0" cy="5570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4E8FD3C-2651-CE25-0D4B-2F98F4D6A88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65274" y="1574321"/>
            <a:ext cx="730989" cy="3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A6D9FD3-9308-1695-F253-C872E4963771}"/>
              </a:ext>
            </a:extLst>
          </p:cNvPr>
          <p:cNvCxnSpPr>
            <a:cxnSpLocks/>
          </p:cNvCxnSpPr>
          <p:nvPr/>
        </p:nvCxnSpPr>
        <p:spPr>
          <a:xfrm flipH="1">
            <a:off x="1265274" y="3450968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1751EE-80BE-1350-3077-24ACFEAE6DCD}"/>
              </a:ext>
            </a:extLst>
          </p:cNvPr>
          <p:cNvSpPr/>
          <p:nvPr/>
        </p:nvSpPr>
        <p:spPr>
          <a:xfrm>
            <a:off x="1996263" y="4330151"/>
            <a:ext cx="5077932" cy="1824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3. Исследование каждой части в соответствии с целью исследования каждой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части (свобода)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B86E09D-9500-5BBD-B8A4-9A6BAA930B2A}"/>
              </a:ext>
            </a:extLst>
          </p:cNvPr>
          <p:cNvCxnSpPr>
            <a:cxnSpLocks/>
          </p:cNvCxnSpPr>
          <p:nvPr/>
        </p:nvCxnSpPr>
        <p:spPr>
          <a:xfrm flipH="1">
            <a:off x="1265274" y="5138000"/>
            <a:ext cx="7309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99B8D3-44D1-4978-A027-05A1F3558A8E}"/>
              </a:ext>
            </a:extLst>
          </p:cNvPr>
          <p:cNvSpPr/>
          <p:nvPr/>
        </p:nvSpPr>
        <p:spPr>
          <a:xfrm>
            <a:off x="7550002" y="1028970"/>
            <a:ext cx="4241500" cy="5125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800" dirty="0">
                <a:latin typeface="Montserrat" panose="020F0502020204030204" pitchFamily="2" charset="-52"/>
              </a:rPr>
              <a:t>4. Описание функционирования объекта </a:t>
            </a:r>
            <a:r>
              <a:rPr lang="ru-RU" altLang="ru-RU" sz="2800" dirty="0" smtClean="0">
                <a:latin typeface="Montserrat" panose="020F0502020204030204" pitchFamily="2" charset="-52"/>
              </a:rPr>
              <a:t>исследования (проблема)</a:t>
            </a:r>
            <a:endParaRPr lang="ru-RU" altLang="ru-RU" sz="2800" dirty="0">
              <a:latin typeface="Montserrat" panose="020F0502020204030204" pitchFamily="2" charset="-52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64A90AE-6F8D-C57F-F7AD-EB98D5C0D7DF}"/>
              </a:ext>
            </a:extLst>
          </p:cNvPr>
          <p:cNvCxnSpPr/>
          <p:nvPr/>
        </p:nvCxnSpPr>
        <p:spPr>
          <a:xfrm flipH="1">
            <a:off x="1265274" y="6443330"/>
            <a:ext cx="84054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186F114-1FAD-B9DE-7EFE-8F4B4CBBE5D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670752" y="6154614"/>
            <a:ext cx="0" cy="2887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62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48C64-DA04-D0BC-80ED-6D56B2D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2A29E3F-9B0F-F5FE-4DC7-A935D13E1828}"/>
              </a:ext>
            </a:extLst>
          </p:cNvPr>
          <p:cNvSpPr/>
          <p:nvPr/>
        </p:nvSpPr>
        <p:spPr>
          <a:xfrm>
            <a:off x="779721" y="414670"/>
            <a:ext cx="10632558" cy="16251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Традиционный подход к организации исследования</a:t>
            </a:r>
            <a:r>
              <a:rPr lang="ru-RU" altLang="ru-RU" sz="2000" dirty="0">
                <a:latin typeface="Montserrat" panose="020F0502020204030204" pitchFamily="2" charset="-52"/>
              </a:rPr>
              <a:t> как сужение классической схемы анализа. Предусматривает, как и в классическом анализе расчленение исследуемого объекта на составные части, но требует определить поведение сложного объекта, как результат объединения свойств входящих в него компонентов.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9A89651-AE26-37B4-2A16-FBA062176DA2}"/>
              </a:ext>
            </a:extLst>
          </p:cNvPr>
          <p:cNvSpPr/>
          <p:nvPr/>
        </p:nvSpPr>
        <p:spPr>
          <a:xfrm>
            <a:off x="779721" y="2599558"/>
            <a:ext cx="10632558" cy="8283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b="1" dirty="0">
                <a:latin typeface="Montserrat" panose="020F0502020204030204" pitchFamily="2" charset="-52"/>
              </a:rPr>
              <a:t>Свойство исследуемого объекта </a:t>
            </a:r>
            <a:r>
              <a:rPr lang="ru-RU" altLang="ru-RU" sz="2000" dirty="0">
                <a:latin typeface="Montserrat" panose="020F0502020204030204" pitchFamily="2" charset="-52"/>
              </a:rPr>
              <a:t>– это то, как объект функционирует при взаимодействии с другим объектом.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5979F090-C1D1-AB48-CB01-AA41C1F7C313}"/>
              </a:ext>
            </a:extLst>
          </p:cNvPr>
          <p:cNvSpPr/>
          <p:nvPr/>
        </p:nvSpPr>
        <p:spPr>
          <a:xfrm>
            <a:off x="779721" y="3987638"/>
            <a:ext cx="10632558" cy="17361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ru-RU" altLang="ru-RU" sz="2000" dirty="0">
                <a:latin typeface="Montserrat" panose="020F0502020204030204" pitchFamily="2" charset="-52"/>
              </a:rPr>
              <a:t>Однако, использование традиционного подхода может исключить из рассмотрения широкий класс свойств объекта, присущих ему, как целому и отсутствующих у его частей, что может не способствовать полноценному формированию представлений о поведении исследуемого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505633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591</Words>
  <Application>Microsoft Office PowerPoint</Application>
  <PresentationFormat>Широкоэкранный</PresentationFormat>
  <Paragraphs>45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Montserrat</vt:lpstr>
      <vt:lpstr>Тема Office</vt:lpstr>
      <vt:lpstr>Отчет по лабораторной работе №1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лабораторной работе №1</dc:title>
  <dc:creator>Ivan Vasileniya</dc:creator>
  <cp:lastModifiedBy>ИВАН</cp:lastModifiedBy>
  <cp:revision>33</cp:revision>
  <cp:lastPrinted>2025-10-09T16:50:56Z</cp:lastPrinted>
  <dcterms:created xsi:type="dcterms:W3CDTF">2025-10-07T12:32:20Z</dcterms:created>
  <dcterms:modified xsi:type="dcterms:W3CDTF">2025-10-09T16:57:00Z</dcterms:modified>
</cp:coreProperties>
</file>