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8;&#1042;&#1040;&#1053;\Desktop\&#1083;&#1072;&#1073;&#1099;\2%20&#1082;&#1091;&#1088;&#1089;\Labs\&#1059;&#1087;&#1088;&#1072;&#1074;&#1083;&#1077;&#1085;&#1080;&#1077;%20&#1087;&#1088;&#1086;&#1077;&#1082;&#1090;&#1072;&#1084;&#1080;\lab3\3l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Чистая</a:t>
            </a:r>
            <a:r>
              <a:rPr lang="ru-RU" baseline="0"/>
              <a:t> приведенная стоимость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Лист1!$D$3:$D$8</c:f>
              <c:numCache>
                <c:formatCode>General</c:formatCode>
                <c:ptCount val="6"/>
                <c:pt idx="0">
                  <c:v>-50000</c:v>
                </c:pt>
                <c:pt idx="1">
                  <c:v>9090.9090909090901</c:v>
                </c:pt>
                <c:pt idx="2">
                  <c:v>12396.694214876032</c:v>
                </c:pt>
                <c:pt idx="3">
                  <c:v>15026.296018031551</c:v>
                </c:pt>
                <c:pt idx="4">
                  <c:v>17075.336384126764</c:v>
                </c:pt>
                <c:pt idx="5">
                  <c:v>18627.63969177465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EB-4435-9C76-A163EF6A7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962016"/>
        <c:axId val="447957096"/>
      </c:scatterChart>
      <c:valAx>
        <c:axId val="44796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7957096"/>
        <c:crosses val="autoZero"/>
        <c:crossBetween val="midCat"/>
      </c:valAx>
      <c:valAx>
        <c:axId val="4479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7962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FB62-D18A-4E57-BB01-ACB74E26292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B81BB-DC7C-4C3B-B4BE-A9D922B62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4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9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8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DBC2-3DFC-4C2A-AB81-87610FC39E2A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3048" y="2514600"/>
            <a:ext cx="9144000" cy="950334"/>
          </a:xfrm>
        </p:spPr>
        <p:txBody>
          <a:bodyPr/>
          <a:lstStyle/>
          <a:p>
            <a:r>
              <a:rPr lang="en-US" dirty="0" err="1" smtClean="0"/>
              <a:t>UnforPillable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324" y="3752850"/>
            <a:ext cx="11601449" cy="2886075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Выполнили студенты 3 курса группы 21ПГ:</a:t>
            </a:r>
          </a:p>
          <a:p>
            <a:pPr algn="r"/>
            <a:r>
              <a:rPr lang="ru-RU" sz="2000" dirty="0" smtClean="0"/>
              <a:t>Банных Мария Алексеевна</a:t>
            </a:r>
          </a:p>
          <a:p>
            <a:pPr algn="r"/>
            <a:r>
              <a:rPr lang="ru-RU" sz="2000" dirty="0" err="1" smtClean="0"/>
              <a:t>Василения</a:t>
            </a:r>
            <a:r>
              <a:rPr lang="ru-RU" sz="2000" dirty="0" smtClean="0"/>
              <a:t> Иван Валерьевич</a:t>
            </a:r>
          </a:p>
          <a:p>
            <a:pPr algn="r"/>
            <a:r>
              <a:rPr lang="ru-RU" sz="2000" dirty="0" smtClean="0"/>
              <a:t>Мельниченко Артем Олегович</a:t>
            </a:r>
          </a:p>
          <a:p>
            <a:pPr algn="r"/>
            <a:r>
              <a:rPr lang="ru-RU" sz="2000" dirty="0" smtClean="0"/>
              <a:t>Мельников Артем Евгеньевич</a:t>
            </a:r>
          </a:p>
          <a:p>
            <a:pPr algn="r"/>
            <a:endParaRPr lang="ru-RU" sz="2000" dirty="0"/>
          </a:p>
          <a:p>
            <a:r>
              <a:rPr lang="ru-RU" sz="1600" dirty="0" smtClean="0"/>
              <a:t>Орёл, 2025 г.</a:t>
            </a:r>
            <a:endParaRPr lang="ru-RU" sz="16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38125" y="314326"/>
            <a:ext cx="11601449" cy="1912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РОССИЙСКОЙ ФЕДЕРАЦИИ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ОБЩЕОБРАЗОВАТЕЛЬНОЕ УЧРЕЖДЕНИЕ ВЫСШЕГО ОБРАЗОВАНИЯ </a:t>
            </a: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«ОРЛОВСКИЙ ГОСУДАРСТВЕННЫЙ УНИВЕРСИТЕТ ИМЕНИ И. С. ТУРГЕНЕВА»</a:t>
            </a:r>
          </a:p>
          <a:p>
            <a:pPr>
              <a:lnSpc>
                <a:spcPct val="107000"/>
              </a:lnSpc>
            </a:pP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Кафедра информационных систем и цифровых технологий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40163" y="264161"/>
            <a:ext cx="10515600" cy="126538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Целевая аудитория проекта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и образ типичного клиента</a:t>
            </a:r>
            <a:endParaRPr lang="ru-RU" sz="4000" dirty="0"/>
          </a:p>
        </p:txBody>
      </p:sp>
      <p:pic>
        <p:nvPicPr>
          <p:cNvPr id="1026" name="Picture 2" descr="Просроченные лекарства – пить или не пить? Отвечают эксперты - ФармМедПр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670" y="1697750"/>
            <a:ext cx="6588586" cy="439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9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77899"/>
          </a:xfrm>
        </p:spPr>
        <p:txBody>
          <a:bodyPr/>
          <a:lstStyle/>
          <a:p>
            <a:pPr algn="ctr"/>
            <a:r>
              <a:rPr lang="ru-RU" dirty="0" smtClean="0"/>
              <a:t>Сравнение с конкурентами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392584" y="2555327"/>
            <a:ext cx="10997536" cy="4277736"/>
          </a:xfrm>
        </p:spPr>
        <p:txBody>
          <a:bodyPr>
            <a:normAutofit/>
          </a:bodyPr>
          <a:lstStyle/>
          <a:p>
            <a:r>
              <a:rPr lang="ru-RU" dirty="0" smtClean="0"/>
              <a:t>Напоминание о пополнении запаса лекарств</a:t>
            </a:r>
          </a:p>
          <a:p>
            <a:r>
              <a:rPr lang="ru-RU" dirty="0" smtClean="0"/>
              <a:t>Уведомление семейной группы о состоянии здоровья</a:t>
            </a:r>
          </a:p>
          <a:p>
            <a:r>
              <a:rPr lang="ru-RU" dirty="0" smtClean="0"/>
              <a:t>Предоставление статистики в удобном формате</a:t>
            </a:r>
          </a:p>
          <a:p>
            <a:r>
              <a:rPr lang="ru-RU" dirty="0" smtClean="0"/>
              <a:t>Формирование данных для медицинских работников</a:t>
            </a:r>
          </a:p>
          <a:p>
            <a:r>
              <a:rPr lang="ru-RU" dirty="0" smtClean="0"/>
              <a:t>Удобный и простой интерфейс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2584" y="1365866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 отличие от конкурентов наше приложение имеет: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082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8953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Экономическое обоснование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976531" y="3787452"/>
            <a:ext cx="541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 подписка – 100 рублей / месяц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71384" y="4742448"/>
            <a:ext cx="462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1000 подписок = 14000</a:t>
            </a:r>
            <a:r>
              <a:rPr lang="en-US" sz="2400" dirty="0" smtClean="0"/>
              <a:t>$ </a:t>
            </a:r>
            <a:r>
              <a:rPr lang="ru-RU" sz="2400" dirty="0" smtClean="0"/>
              <a:t>/ год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89542" y="2316646"/>
            <a:ext cx="919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 среднем новые приложения без агрессивного маркетинга могут рассчитывать на несколько тысяч скачиваний в год.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92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8953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 что нужны деньги?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1233" y="2988463"/>
            <a:ext cx="10676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 smtClean="0"/>
              <a:t>Небольшой офис</a:t>
            </a:r>
            <a:r>
              <a:rPr lang="en-US" sz="3600" dirty="0" smtClean="0"/>
              <a:t> </a:t>
            </a:r>
            <a:r>
              <a:rPr lang="ru-RU" sz="3600" dirty="0" smtClean="0"/>
              <a:t>на год с оборудованием – 10000</a:t>
            </a:r>
            <a:r>
              <a:rPr lang="en-US" sz="3600" dirty="0" smtClean="0"/>
              <a:t>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 smtClean="0"/>
              <a:t>Долгосрочная маркетинговая кампания – 10000</a:t>
            </a:r>
            <a:r>
              <a:rPr lang="en-US" sz="3600" dirty="0" smtClean="0"/>
              <a:t>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 smtClean="0"/>
              <a:t>Разработка и поддержка – 30000</a:t>
            </a:r>
            <a:r>
              <a:rPr lang="en-US" sz="3600" dirty="0" smtClean="0"/>
              <a:t>$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637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8953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Сколько же мы получим?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19398"/>
              </p:ext>
            </p:extLst>
          </p:nvPr>
        </p:nvGraphicFramePr>
        <p:xfrm>
          <a:off x="831850" y="1733898"/>
          <a:ext cx="5070186" cy="4359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34545" y="2205403"/>
            <a:ext cx="5810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Индекс доходности – 1</a:t>
            </a:r>
            <a:r>
              <a:rPr lang="en-US" sz="2400" dirty="0" smtClean="0"/>
              <a:t>,</a:t>
            </a:r>
            <a:r>
              <a:rPr lang="ru-RU" sz="2400" dirty="0" smtClean="0"/>
              <a:t>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Срок окупаемости – 4 года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Внутренняя норма доходности – 23%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77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15999"/>
          </a:xfrm>
        </p:spPr>
        <p:txBody>
          <a:bodyPr/>
          <a:lstStyle/>
          <a:p>
            <a:pPr algn="ctr"/>
            <a:r>
              <a:rPr lang="ru-RU" dirty="0" smtClean="0"/>
              <a:t>Информация о команде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"/>
          </p:nvPr>
        </p:nvSpPr>
        <p:spPr>
          <a:xfrm>
            <a:off x="839788" y="1416604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Банных Мария Алексеевна</a:t>
            </a:r>
          </a:p>
          <a:p>
            <a:r>
              <a:rPr lang="en-US" b="0" dirty="0" smtClean="0"/>
              <a:t>mashabannykh@yandex.ru</a:t>
            </a:r>
            <a:endParaRPr lang="ru-RU" b="0" dirty="0"/>
          </a:p>
        </p:txBody>
      </p:sp>
      <p:sp>
        <p:nvSpPr>
          <p:cNvPr id="14" name="Текст 9"/>
          <p:cNvSpPr txBox="1">
            <a:spLocks/>
          </p:cNvSpPr>
          <p:nvPr/>
        </p:nvSpPr>
        <p:spPr>
          <a:xfrm>
            <a:off x="6172200" y="406468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Мельников Артем Евгеньевич</a:t>
            </a:r>
            <a:endParaRPr lang="en-US" dirty="0" smtClean="0"/>
          </a:p>
          <a:p>
            <a:r>
              <a:rPr lang="en-US" b="0" dirty="0"/>
              <a:t>melnikov18mail@yandex.ru</a:t>
            </a:r>
            <a:endParaRPr lang="ru-RU" dirty="0"/>
          </a:p>
        </p:txBody>
      </p:sp>
      <p:sp>
        <p:nvSpPr>
          <p:cNvPr id="15" name="Текст 9"/>
          <p:cNvSpPr txBox="1">
            <a:spLocks/>
          </p:cNvSpPr>
          <p:nvPr/>
        </p:nvSpPr>
        <p:spPr>
          <a:xfrm>
            <a:off x="839788" y="406468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 smtClean="0"/>
              <a:t>Василения</a:t>
            </a:r>
            <a:r>
              <a:rPr lang="ru-RU" dirty="0" smtClean="0"/>
              <a:t> Иван Валерьевич</a:t>
            </a:r>
            <a:endParaRPr lang="en-US" dirty="0" smtClean="0"/>
          </a:p>
          <a:p>
            <a:r>
              <a:rPr lang="en-US" b="0" dirty="0" smtClean="0"/>
              <a:t>vasileniyaivanka@mail.ru</a:t>
            </a:r>
            <a:endParaRPr lang="ru-RU" b="0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3"/>
          </p:nvPr>
        </p:nvSpPr>
        <p:spPr>
          <a:xfrm>
            <a:off x="6172200" y="1416604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Мельниченко Артем Олегович</a:t>
            </a:r>
            <a:endParaRPr lang="en-US" dirty="0" smtClean="0"/>
          </a:p>
          <a:p>
            <a:r>
              <a:rPr lang="en-US" b="0" dirty="0" smtClean="0"/>
              <a:t>art1237@yandex.ru</a:t>
            </a:r>
            <a:endParaRPr lang="ru-RU" b="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81" y="2195161"/>
            <a:ext cx="1562100" cy="15621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3" y="4888593"/>
            <a:ext cx="1614488" cy="162192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972" y="2206290"/>
            <a:ext cx="1515269" cy="153984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581" y="4924072"/>
            <a:ext cx="1550970" cy="15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EBE6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203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UnforPillable</vt:lpstr>
      <vt:lpstr>Целевая аудитория проекта и образ типичного клиента</vt:lpstr>
      <vt:lpstr>Сравнение с конкурентами</vt:lpstr>
      <vt:lpstr>Экономическое обоснование</vt:lpstr>
      <vt:lpstr>На что нужны деньги?</vt:lpstr>
      <vt:lpstr>Сколько же мы получим?</vt:lpstr>
      <vt:lpstr>Информация о команде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Aunafae</dc:creator>
  <cp:lastModifiedBy>ИВАН</cp:lastModifiedBy>
  <cp:revision>17</cp:revision>
  <dcterms:created xsi:type="dcterms:W3CDTF">2025-03-25T16:51:41Z</dcterms:created>
  <dcterms:modified xsi:type="dcterms:W3CDTF">2025-03-25T19:40:27Z</dcterms:modified>
</cp:coreProperties>
</file>