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8" r:id="rId23"/>
    <p:sldId id="279" r:id="rId24"/>
    <p:sldId id="280" r:id="rId25"/>
    <p:sldId id="281" r:id="rId26"/>
    <p:sldId id="27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92E3B-CB80-458E-9516-02A9D54FADC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9AB6E-D691-4711-A0E0-EE5396142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63DDF4-B0D1-41F5-B938-72CC231E5AC4}" type="slidenum">
              <a:rPr lang="he-IL" sz="1200"/>
              <a:pPr eaLnBrk="1" hangingPunct="1"/>
              <a:t>16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0136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AAD069-5CC8-4CB9-A8FB-D2CF641ED2FB}" type="slidenum">
              <a:rPr lang="he-IL" sz="1200"/>
              <a:pPr eaLnBrk="1" hangingPunct="1"/>
              <a:t>29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798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A833E7-25A8-4031-A316-8821F1238A96}" type="slidenum">
              <a:rPr lang="he-IL" sz="1200"/>
              <a:pPr eaLnBrk="1" hangingPunct="1"/>
              <a:t>33</a:t>
            </a:fld>
            <a:endParaRPr lang="en-US" sz="120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634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9449F8-F7CA-4870-BAEF-D2345EEDCC4F}" type="slidenum">
              <a:rPr lang="he-IL" sz="1200"/>
              <a:pPr eaLnBrk="1" hangingPunct="1"/>
              <a:t>34</a:t>
            </a:fld>
            <a:endParaRPr lang="en-US" sz="120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9855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D2D078-B65D-4AC7-A922-D8FCB1DE957B}" type="slidenum">
              <a:rPr lang="he-IL" sz="1200"/>
              <a:pPr eaLnBrk="1" hangingPunct="1"/>
              <a:t>35</a:t>
            </a:fld>
            <a:endParaRPr lang="en-US" sz="120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99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F6DC78-AF2C-49D2-A9CB-136E03C965AE}" type="slidenum">
              <a:rPr lang="he-IL" sz="1200"/>
              <a:pPr eaLnBrk="1" hangingPunct="1"/>
              <a:t>17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173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6A3789-3980-4211-9ED4-A56F00A98274}" type="slidenum">
              <a:rPr lang="he-IL" sz="1200"/>
              <a:pPr eaLnBrk="1" hangingPunct="1"/>
              <a:t>18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063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C48883-C683-4EF2-974A-BB35069FE277}" type="slidenum">
              <a:rPr lang="he-IL" sz="1200"/>
              <a:pPr eaLnBrk="1" hangingPunct="1"/>
              <a:t>19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30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ABB17E-3C96-4F10-B2C7-235D353FF7DA}" type="slidenum">
              <a:rPr lang="he-IL" sz="1200"/>
              <a:pPr eaLnBrk="1" hangingPunct="1"/>
              <a:t>20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572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33F817-C6ED-40EF-A999-204B335D2AB1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261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BB9C14-A614-406A-AD15-22C3DDDB8E64}" type="slidenum">
              <a:rPr lang="he-IL" sz="1200"/>
              <a:pPr eaLnBrk="1" hangingPunct="1"/>
              <a:t>23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466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C3A40C-22A1-4500-AA56-FC23284C687D}" type="slidenum">
              <a:rPr lang="he-IL" sz="1200"/>
              <a:pPr eaLnBrk="1" hangingPunct="1"/>
              <a:t>24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94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7FE54D-CA0D-43D7-97EA-E478DCC01880}" type="slidenum">
              <a:rPr lang="he-IL" sz="1200"/>
              <a:pPr eaLnBrk="1" hangingPunct="1"/>
              <a:t>25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555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1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EC0-103A-4534-BAB0-B1B2EF319061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0A5B-63FB-4FC0-9493-43EFC8810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4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708820" cy="4486275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i="1" dirty="0"/>
              <a:t>immutable</a:t>
            </a:r>
          </a:p>
          <a:p>
            <a:r>
              <a:rPr lang="en-US" dirty="0"/>
              <a:t>There is no char type like in C++ or Java</a:t>
            </a:r>
          </a:p>
          <a:p>
            <a:r>
              <a:rPr lang="en-US" dirty="0"/>
              <a:t>+ is overloaded to do concatenation</a:t>
            </a:r>
          </a:p>
          <a:p>
            <a:r>
              <a:rPr lang="en-US" dirty="0"/>
              <a:t>Can use single or double quotes, and three double quotes for a multi-line </a:t>
            </a:r>
            <a:r>
              <a:rPr lang="en-US" dirty="0" smtClean="0"/>
              <a:t>string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len</a:t>
            </a:r>
            <a:r>
              <a:rPr lang="en-GB" dirty="0" smtClean="0"/>
              <a:t>(String) – returns the number of characters in the String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str</a:t>
            </a:r>
            <a:r>
              <a:rPr lang="en-GB" dirty="0" smtClean="0"/>
              <a:t>(Object) – returns a String representation of the Object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59747" y="1690688"/>
            <a:ext cx="29813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x = 'hello'</a:t>
            </a:r>
          </a:p>
          <a:p>
            <a:pPr eaLnBrk="1" hangingPunct="1"/>
            <a:r>
              <a:rPr lang="en-US" dirty="0"/>
              <a:t>&gt;&gt;&gt; x = x + ' there'</a:t>
            </a:r>
          </a:p>
          <a:p>
            <a:pPr eaLnBrk="1" hangingPunct="1"/>
            <a:r>
              <a:rPr lang="en-US" dirty="0"/>
              <a:t>&gt;&gt;&gt; x</a:t>
            </a:r>
          </a:p>
          <a:p>
            <a:pPr eaLnBrk="1" hangingPunct="1"/>
            <a:r>
              <a:rPr lang="en-US" dirty="0"/>
              <a:t>'hello there'</a:t>
            </a:r>
          </a:p>
          <a:p>
            <a:pPr eaLnBrk="1" hangingPunct="1"/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9746" y="4124459"/>
            <a:ext cx="2981325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(x)</a:t>
            </a:r>
          </a:p>
          <a:p>
            <a:pPr eaLnBrk="1" hangingPunct="1"/>
            <a:r>
              <a:rPr lang="en-US" dirty="0"/>
              <a:t>6</a:t>
            </a:r>
          </a:p>
          <a:p>
            <a:pPr eaLnBrk="1" hangingPunct="1"/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(10.3)</a:t>
            </a:r>
          </a:p>
          <a:p>
            <a:pPr eaLnBrk="1" hangingPunct="1"/>
            <a:r>
              <a:rPr lang="en-US" dirty="0"/>
              <a:t>'10.3'</a:t>
            </a:r>
          </a:p>
        </p:txBody>
      </p:sp>
    </p:spTree>
    <p:extLst>
      <p:ext uri="{BB962C8B-B14F-4D97-AF65-F5344CB8AC3E}">
        <p14:creationId xmlns:p14="http://schemas.microsoft.com/office/powerpoint/2010/main" val="816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983051" cy="4486275"/>
          </a:xfrm>
        </p:spPr>
        <p:txBody>
          <a:bodyPr/>
          <a:lstStyle/>
          <a:p>
            <a:r>
              <a:rPr lang="en-US" dirty="0"/>
              <a:t>Similar to C’s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&lt;formatted string&gt; % &lt;elements to insert&gt;</a:t>
            </a:r>
          </a:p>
          <a:p>
            <a:r>
              <a:rPr lang="en-US" dirty="0"/>
              <a:t>Can usually just use %s for everything, it will convert the object to its String representation.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02947" y="1690688"/>
            <a:ext cx="40227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"One, %d, three" % 2</a:t>
            </a:r>
          </a:p>
          <a:p>
            <a:pPr eaLnBrk="1" hangingPunct="1"/>
            <a:r>
              <a:rPr lang="en-US" dirty="0"/>
              <a:t>'One, 2, three'</a:t>
            </a:r>
          </a:p>
          <a:p>
            <a:pPr eaLnBrk="1" hangingPunct="1"/>
            <a:r>
              <a:rPr lang="en-US" dirty="0"/>
              <a:t>&gt;&gt;&gt; "%d, two, %s" % (1,3)</a:t>
            </a:r>
          </a:p>
          <a:p>
            <a:pPr eaLnBrk="1" hangingPunct="1"/>
            <a:r>
              <a:rPr lang="en-US" dirty="0"/>
              <a:t>'1, two, 3'</a:t>
            </a:r>
          </a:p>
          <a:p>
            <a:pPr eaLnBrk="1" hangingPunct="1"/>
            <a:r>
              <a:rPr lang="en-US" dirty="0"/>
              <a:t>&gt;&gt;&gt; "%s two %s" % (1, 'three')</a:t>
            </a:r>
          </a:p>
          <a:p>
            <a:pPr eaLnBrk="1" hangingPunct="1"/>
            <a:r>
              <a:rPr lang="en-US" dirty="0"/>
              <a:t>'1 two three'</a:t>
            </a:r>
          </a:p>
          <a:p>
            <a:pPr eaLnBrk="1" hangingPunct="1"/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1260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013"/>
            <a:ext cx="10907332" cy="4051949"/>
          </a:xfrm>
        </p:spPr>
        <p:txBody>
          <a:bodyPr/>
          <a:lstStyle/>
          <a:p>
            <a:r>
              <a:rPr lang="en-GB" dirty="0"/>
              <a:t>A list contains items separated by commas and enclosed within square brackets </a:t>
            </a:r>
            <a:r>
              <a:rPr lang="en-GB" dirty="0" smtClean="0"/>
              <a:t>([]).</a:t>
            </a:r>
          </a:p>
          <a:p>
            <a:r>
              <a:rPr lang="en-GB" dirty="0"/>
              <a:t>To some extent, lists are similar to arrays in C</a:t>
            </a:r>
            <a:r>
              <a:rPr lang="en-GB" dirty="0" smtClean="0"/>
              <a:t>.</a:t>
            </a:r>
          </a:p>
          <a:p>
            <a:r>
              <a:rPr lang="en-GB" dirty="0"/>
              <a:t>One difference between them is that all the items belonging to a list can be of different data type</a:t>
            </a:r>
            <a:r>
              <a:rPr lang="en-GB" dirty="0" smtClean="0"/>
              <a:t>.</a:t>
            </a:r>
          </a:p>
          <a:p>
            <a:r>
              <a:rPr lang="en-GB" dirty="0"/>
              <a:t>The values stored in a list can be accessed using the slice operator ([ ] and [:]) with indexes starting at 0 in the beginning of the list and working their way to end -1</a:t>
            </a:r>
          </a:p>
        </p:txBody>
      </p:sp>
    </p:spTree>
    <p:extLst>
      <p:ext uri="{BB962C8B-B14F-4D97-AF65-F5344CB8AC3E}">
        <p14:creationId xmlns:p14="http://schemas.microsoft.com/office/powerpoint/2010/main" val="5520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Lists: Modifying Content</a:t>
            </a: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408054" cy="4034262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800000"/>
                </a:solidFill>
              </a:rPr>
              <a:t>x[</a:t>
            </a:r>
            <a:r>
              <a:rPr lang="en-US" sz="2800" b="1" dirty="0" err="1" smtClean="0">
                <a:solidFill>
                  <a:srgbClr val="800000"/>
                </a:solidFill>
              </a:rPr>
              <a:t>i</a:t>
            </a:r>
            <a:r>
              <a:rPr lang="en-US" sz="2800" b="1" dirty="0" smtClean="0">
                <a:solidFill>
                  <a:srgbClr val="800000"/>
                </a:solidFill>
              </a:rPr>
              <a:t>] = a</a:t>
            </a:r>
            <a:r>
              <a:rPr lang="en-US" sz="2800" dirty="0" smtClean="0"/>
              <a:t>   reassigns 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element to the value a</a:t>
            </a:r>
          </a:p>
          <a:p>
            <a:pPr eaLnBrk="1" hangingPunct="1"/>
            <a:r>
              <a:rPr lang="en-US" sz="2800" dirty="0" smtClean="0"/>
              <a:t>Since x and y point to the same list object, </a:t>
            </a:r>
            <a:r>
              <a:rPr lang="en-US" sz="2800" i="1" dirty="0" smtClean="0"/>
              <a:t>both</a:t>
            </a:r>
            <a:r>
              <a:rPr lang="en-US" sz="2800" dirty="0" smtClean="0"/>
              <a:t> are changed</a:t>
            </a:r>
          </a:p>
          <a:p>
            <a:pPr eaLnBrk="1" hangingPunct="1"/>
            <a:r>
              <a:rPr lang="en-US" sz="2800" dirty="0" smtClean="0"/>
              <a:t>The method </a:t>
            </a:r>
            <a:r>
              <a:rPr lang="en-US" sz="2800" b="1" dirty="0" smtClean="0">
                <a:solidFill>
                  <a:schemeClr val="accent2"/>
                </a:solidFill>
              </a:rPr>
              <a:t>append</a:t>
            </a:r>
            <a:r>
              <a:rPr lang="en-US" sz="2800" dirty="0" smtClean="0"/>
              <a:t> also modifies the list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4307" y="1825625"/>
            <a:ext cx="277018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x = [1,2,3]</a:t>
            </a:r>
          </a:p>
          <a:p>
            <a:pPr eaLnBrk="1" hangingPunct="1"/>
            <a:r>
              <a:rPr lang="en-US" dirty="0"/>
              <a:t>&gt;&gt;&gt; y = x</a:t>
            </a:r>
          </a:p>
          <a:p>
            <a:pPr eaLnBrk="1" hangingPunct="1"/>
            <a:r>
              <a:rPr lang="en-US" dirty="0"/>
              <a:t>&gt;&gt;&gt; x[1] = 15</a:t>
            </a:r>
          </a:p>
          <a:p>
            <a:pPr eaLnBrk="1" hangingPunct="1"/>
            <a:r>
              <a:rPr lang="en-US" dirty="0"/>
              <a:t>&gt;&gt;&gt; x</a:t>
            </a:r>
          </a:p>
          <a:p>
            <a:pPr eaLnBrk="1" hangingPunct="1"/>
            <a:r>
              <a:rPr lang="en-US" dirty="0"/>
              <a:t>[1, 15, 3]</a:t>
            </a:r>
          </a:p>
          <a:p>
            <a:pPr eaLnBrk="1" hangingPunct="1"/>
            <a:r>
              <a:rPr lang="en-US" dirty="0"/>
              <a:t>&gt;&gt;&gt; y</a:t>
            </a:r>
          </a:p>
          <a:p>
            <a:pPr eaLnBrk="1" hangingPunct="1"/>
            <a:r>
              <a:rPr lang="en-US" dirty="0"/>
              <a:t>[1, 15, 3]</a:t>
            </a:r>
          </a:p>
          <a:p>
            <a:pPr eaLnBrk="1" hangingPunct="1"/>
            <a:r>
              <a:rPr lang="en-US" dirty="0"/>
              <a:t>&gt;&gt;&gt; </a:t>
            </a:r>
            <a:r>
              <a:rPr lang="en-US" dirty="0" err="1"/>
              <a:t>x.append</a:t>
            </a:r>
            <a:r>
              <a:rPr lang="en-US" dirty="0"/>
              <a:t>(12)</a:t>
            </a:r>
          </a:p>
          <a:p>
            <a:pPr eaLnBrk="1" hangingPunct="1"/>
            <a:r>
              <a:rPr lang="en-US" dirty="0"/>
              <a:t>&gt;&gt;&gt; y</a:t>
            </a:r>
          </a:p>
          <a:p>
            <a:pPr eaLnBrk="1" hangingPunct="1"/>
            <a:r>
              <a:rPr lang="en-US" dirty="0"/>
              <a:t>[1, 15, 3, 12]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Lists: Modifying Contents</a:t>
            </a: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974724" cy="39183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method </a:t>
            </a:r>
            <a:r>
              <a:rPr lang="en-US" sz="2800" b="1" dirty="0" smtClean="0">
                <a:solidFill>
                  <a:schemeClr val="accent2"/>
                </a:solidFill>
              </a:rPr>
              <a:t>append</a:t>
            </a:r>
            <a:r>
              <a:rPr lang="en-US" sz="2800" dirty="0" smtClean="0"/>
              <a:t> modifies the list and returns </a:t>
            </a:r>
            <a:r>
              <a:rPr lang="en-US" sz="2800" b="1" dirty="0" smtClean="0">
                <a:solidFill>
                  <a:schemeClr val="accent2"/>
                </a:solidFill>
              </a:rPr>
              <a:t>None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List addition (</a:t>
            </a:r>
            <a:r>
              <a:rPr lang="en-US" sz="2800" b="1" dirty="0" smtClean="0">
                <a:solidFill>
                  <a:schemeClr val="accent2"/>
                </a:solidFill>
              </a:rPr>
              <a:t>+</a:t>
            </a:r>
            <a:r>
              <a:rPr lang="en-US" sz="2800" dirty="0" smtClean="0"/>
              <a:t>) returns a new list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83450" y="1690688"/>
            <a:ext cx="287655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x = [1,2,3]</a:t>
            </a:r>
          </a:p>
          <a:p>
            <a:pPr eaLnBrk="1" hangingPunct="1"/>
            <a:r>
              <a:rPr lang="en-US" dirty="0"/>
              <a:t>&gt;&gt;&gt; y = x</a:t>
            </a:r>
          </a:p>
          <a:p>
            <a:pPr eaLnBrk="1" hangingPunct="1"/>
            <a:r>
              <a:rPr lang="en-US" dirty="0"/>
              <a:t>&gt;&gt;&gt; z = </a:t>
            </a:r>
            <a:r>
              <a:rPr lang="en-US" dirty="0" err="1"/>
              <a:t>x.append</a:t>
            </a:r>
            <a:r>
              <a:rPr lang="en-US" dirty="0"/>
              <a:t>(12)</a:t>
            </a:r>
          </a:p>
          <a:p>
            <a:pPr eaLnBrk="1" hangingPunct="1"/>
            <a:r>
              <a:rPr lang="en-US" dirty="0"/>
              <a:t>&gt;&gt;&gt; z == None</a:t>
            </a:r>
          </a:p>
          <a:p>
            <a:pPr eaLnBrk="1" hangingPunct="1"/>
            <a:r>
              <a:rPr lang="en-US" dirty="0"/>
              <a:t>True</a:t>
            </a:r>
          </a:p>
          <a:p>
            <a:pPr eaLnBrk="1" hangingPunct="1"/>
            <a:r>
              <a:rPr lang="en-US" dirty="0"/>
              <a:t>&gt;&gt;&gt; y</a:t>
            </a:r>
          </a:p>
          <a:p>
            <a:pPr eaLnBrk="1" hangingPunct="1"/>
            <a:r>
              <a:rPr lang="en-US" dirty="0"/>
              <a:t>[1, 2, 3, 12]</a:t>
            </a:r>
          </a:p>
          <a:p>
            <a:pPr eaLnBrk="1" hangingPunct="1"/>
            <a:r>
              <a:rPr lang="en-US" dirty="0"/>
              <a:t>&gt;&gt;&gt; x = x + [9,10]</a:t>
            </a:r>
          </a:p>
          <a:p>
            <a:pPr eaLnBrk="1" hangingPunct="1"/>
            <a:r>
              <a:rPr lang="en-US" dirty="0"/>
              <a:t>&gt;&gt;&gt; x</a:t>
            </a:r>
          </a:p>
          <a:p>
            <a:pPr eaLnBrk="1" hangingPunct="1"/>
            <a:r>
              <a:rPr lang="en-US" dirty="0"/>
              <a:t>[1, 2, 3, 12, 9, 10]</a:t>
            </a:r>
          </a:p>
        </p:txBody>
      </p:sp>
    </p:spTree>
    <p:extLst>
      <p:ext uri="{BB962C8B-B14F-4D97-AF65-F5344CB8AC3E}">
        <p14:creationId xmlns:p14="http://schemas.microsoft.com/office/powerpoint/2010/main" val="10573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230312"/>
            <a:ext cx="10515600" cy="4351338"/>
          </a:xfrm>
        </p:spPr>
        <p:txBody>
          <a:bodyPr/>
          <a:lstStyle/>
          <a:p>
            <a:r>
              <a:rPr lang="en-GB" dirty="0"/>
              <a:t>Tuples can be thought of as </a:t>
            </a:r>
            <a:r>
              <a:rPr lang="en-GB" b="1" dirty="0"/>
              <a:t>read-only</a:t>
            </a:r>
            <a:r>
              <a:rPr lang="en-GB" dirty="0"/>
              <a:t> </a:t>
            </a:r>
            <a:r>
              <a:rPr lang="en-GB" dirty="0" smtClean="0"/>
              <a:t>lists</a:t>
            </a:r>
          </a:p>
          <a:p>
            <a:r>
              <a:rPr lang="en-GB" dirty="0"/>
              <a:t>The main differences between lists and tuples are: Lists are enclosed in brackets ( [ ] ) and their elements and size can be changed, while tuples are enclosed in parentheses ( ( ) ) and cannot be updated</a:t>
            </a:r>
            <a:r>
              <a:rPr lang="en-GB" dirty="0" smtClean="0"/>
              <a:t>.</a:t>
            </a:r>
          </a:p>
          <a:p>
            <a:r>
              <a:rPr lang="en-US" dirty="0"/>
              <a:t>‘,’ is needed to differentiate from the mathematical expression (2)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70183" y="3645392"/>
            <a:ext cx="2074862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x = (1,2,3)</a:t>
            </a:r>
          </a:p>
          <a:p>
            <a:pPr eaLnBrk="1" hangingPunct="1"/>
            <a:r>
              <a:rPr lang="en-US" dirty="0"/>
              <a:t>&gt;&gt;&gt; x[1:]</a:t>
            </a:r>
          </a:p>
          <a:p>
            <a:pPr eaLnBrk="1" hangingPunct="1"/>
            <a:r>
              <a:rPr lang="en-US" dirty="0"/>
              <a:t>(2, 3)</a:t>
            </a:r>
          </a:p>
          <a:p>
            <a:pPr eaLnBrk="1" hangingPunct="1"/>
            <a:r>
              <a:rPr lang="en-US" dirty="0"/>
              <a:t>&gt;&gt;&gt; y = (2,)</a:t>
            </a:r>
          </a:p>
          <a:p>
            <a:pPr eaLnBrk="1" hangingPunct="1"/>
            <a:r>
              <a:rPr lang="en-US" dirty="0"/>
              <a:t>&gt;&gt;&gt; y</a:t>
            </a:r>
          </a:p>
          <a:p>
            <a:pPr eaLnBrk="1" hangingPunct="1"/>
            <a:r>
              <a:rPr lang="en-US" dirty="0"/>
              <a:t>(2,)</a:t>
            </a:r>
          </a:p>
          <a:p>
            <a:pPr eaLnBrk="1" hangingPunct="1"/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69723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Dictionaries </a:t>
            </a:r>
            <a:endParaRPr lang="en-U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6324600" cy="1600200"/>
          </a:xfrm>
        </p:spPr>
        <p:txBody>
          <a:bodyPr/>
          <a:lstStyle/>
          <a:p>
            <a:pPr eaLnBrk="1" hangingPunct="1"/>
            <a:r>
              <a:rPr lang="en-US" smtClean="0"/>
              <a:t>A set of key-value pairs</a:t>
            </a:r>
          </a:p>
          <a:p>
            <a:pPr eaLnBrk="1" hangingPunct="1"/>
            <a:r>
              <a:rPr lang="en-US" smtClean="0"/>
              <a:t>Dictionaries are </a:t>
            </a:r>
            <a:r>
              <a:rPr lang="en-US" i="1" smtClean="0"/>
              <a:t>mutable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52800" y="3505200"/>
            <a:ext cx="5761038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d = {1 : 'hello', 'two' : 42, 'blah' : [1,2,3]}</a:t>
            </a:r>
          </a:p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'hello', 'two': 42, 'blah': [1, 2, 3]}</a:t>
            </a:r>
          </a:p>
          <a:p>
            <a:pPr eaLnBrk="1" hangingPunct="1"/>
            <a:r>
              <a:rPr lang="en-US"/>
              <a:t>&gt;&gt;&gt; d['blah']</a:t>
            </a:r>
          </a:p>
          <a:p>
            <a:pPr eaLnBrk="1" hangingPunct="1"/>
            <a:r>
              <a:rPr lang="en-US"/>
              <a:t>[1, 2, 3]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961" y="433389"/>
            <a:ext cx="7772400" cy="965200"/>
          </a:xfrm>
        </p:spPr>
        <p:txBody>
          <a:bodyPr/>
          <a:lstStyle/>
          <a:p>
            <a:pPr eaLnBrk="1" hangingPunct="1"/>
            <a:r>
              <a:rPr lang="en-US" sz="4000" dirty="0"/>
              <a:t>Dictionaries: Add/Modify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idx="1"/>
          </p:nvPr>
        </p:nvSpPr>
        <p:spPr>
          <a:xfrm>
            <a:off x="2063750" y="1557339"/>
            <a:ext cx="8135938" cy="719137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/>
              <a:t>Entries can be changed by assigning to that entry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143250" y="2205039"/>
            <a:ext cx="5867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'hello', 'two': 42, 'blah': [1, 2, 3]}</a:t>
            </a:r>
          </a:p>
          <a:p>
            <a:pPr eaLnBrk="1" hangingPunct="1"/>
            <a:r>
              <a:rPr lang="en-US"/>
              <a:t>&gt;&gt;&gt; d['two'] = 99</a:t>
            </a:r>
          </a:p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'hello', 'two': 99, 'blah': [1, 2, 3]}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640014" y="4797426"/>
            <a:ext cx="6624637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d[7] = 'new entry' </a:t>
            </a:r>
          </a:p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'hello', 7: 'new entry', 'two': 99, 'blah': [1, 2, 3]}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1919288" y="4149725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Assigning to a key that does not exist adds an entry</a:t>
            </a:r>
          </a:p>
        </p:txBody>
      </p:sp>
    </p:spTree>
    <p:extLst>
      <p:ext uri="{BB962C8B-B14F-4D97-AF65-F5344CB8AC3E}">
        <p14:creationId xmlns:p14="http://schemas.microsoft.com/office/powerpoint/2010/main" val="36042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Dictionaries: Deleting Elements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981201"/>
            <a:ext cx="8424862" cy="727075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chemeClr val="accent2"/>
                </a:solidFill>
              </a:rPr>
              <a:t>del</a:t>
            </a:r>
            <a:r>
              <a:rPr lang="en-US"/>
              <a:t> method deletes an element from a dictionary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3581400"/>
            <a:ext cx="4141788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'hello', 2: 'there', 10: 'world'}</a:t>
            </a:r>
          </a:p>
          <a:p>
            <a:pPr eaLnBrk="1" hangingPunct="1"/>
            <a:r>
              <a:rPr lang="en-US"/>
              <a:t>&gt;&gt;&gt; del(d[2])</a:t>
            </a:r>
          </a:p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'hello', 10: 'world'}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Copying Dictionaries and Lists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124200" cy="2960688"/>
          </a:xfrm>
        </p:spPr>
        <p:txBody>
          <a:bodyPr/>
          <a:lstStyle/>
          <a:p>
            <a:pPr eaLnBrk="1" hangingPunct="1"/>
            <a:r>
              <a:rPr lang="en-US"/>
              <a:t>The built-in </a:t>
            </a:r>
            <a:r>
              <a:rPr lang="en-US" b="1">
                <a:solidFill>
                  <a:schemeClr val="accent2"/>
                </a:solidFill>
              </a:rPr>
              <a:t>list</a:t>
            </a:r>
            <a:r>
              <a:rPr lang="en-US"/>
              <a:t> function will copy a list</a:t>
            </a:r>
          </a:p>
          <a:p>
            <a:pPr eaLnBrk="1" hangingPunct="1"/>
            <a:r>
              <a:rPr lang="en-US"/>
              <a:t>The dictionary has a method called </a:t>
            </a:r>
            <a:r>
              <a:rPr lang="en-US" b="1">
                <a:solidFill>
                  <a:schemeClr val="accent2"/>
                </a:solidFill>
              </a:rPr>
              <a:t>copy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10200" y="2057400"/>
            <a:ext cx="21590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l1 = [1]</a:t>
            </a:r>
          </a:p>
          <a:p>
            <a:pPr eaLnBrk="1" hangingPunct="1"/>
            <a:r>
              <a:rPr lang="en-US"/>
              <a:t>&gt;&gt;&gt; l2 = list(l1)</a:t>
            </a:r>
          </a:p>
          <a:p>
            <a:pPr eaLnBrk="1" hangingPunct="1"/>
            <a:r>
              <a:rPr lang="en-US"/>
              <a:t>&gt;&gt;&gt; l1[0] = 22</a:t>
            </a:r>
          </a:p>
          <a:p>
            <a:pPr eaLnBrk="1" hangingPunct="1"/>
            <a:r>
              <a:rPr lang="en-US"/>
              <a:t>&gt;&gt;&gt; l1</a:t>
            </a:r>
          </a:p>
          <a:p>
            <a:pPr eaLnBrk="1" hangingPunct="1"/>
            <a:r>
              <a:rPr lang="en-US"/>
              <a:t>[22]</a:t>
            </a:r>
          </a:p>
          <a:p>
            <a:pPr eaLnBrk="1" hangingPunct="1"/>
            <a:r>
              <a:rPr lang="en-US"/>
              <a:t>&gt;&gt;&gt; l2</a:t>
            </a:r>
          </a:p>
          <a:p>
            <a:pPr eaLnBrk="1" hangingPunct="1"/>
            <a:r>
              <a:rPr lang="en-US"/>
              <a:t>[1]</a:t>
            </a:r>
          </a:p>
          <a:p>
            <a:pPr eaLnBrk="1" hangingPunct="1"/>
            <a:endParaRPr 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772400" y="2057400"/>
            <a:ext cx="24384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d = {1 : 10}</a:t>
            </a:r>
          </a:p>
          <a:p>
            <a:pPr eaLnBrk="1" hangingPunct="1"/>
            <a:r>
              <a:rPr lang="en-US"/>
              <a:t>&gt;&gt;&gt; d2 = d.copy()</a:t>
            </a:r>
          </a:p>
          <a:p>
            <a:pPr eaLnBrk="1" hangingPunct="1"/>
            <a:r>
              <a:rPr lang="en-US"/>
              <a:t>&gt;&gt;&gt; d[1] = 22</a:t>
            </a:r>
          </a:p>
          <a:p>
            <a:pPr eaLnBrk="1" hangingPunct="1"/>
            <a:r>
              <a:rPr lang="en-US"/>
              <a:t>&gt;&gt;&gt; d</a:t>
            </a:r>
          </a:p>
          <a:p>
            <a:pPr eaLnBrk="1" hangingPunct="1"/>
            <a:r>
              <a:rPr lang="en-US"/>
              <a:t>{1: 22}</a:t>
            </a:r>
          </a:p>
          <a:p>
            <a:pPr eaLnBrk="1" hangingPunct="1"/>
            <a:r>
              <a:rPr lang="en-US"/>
              <a:t>&gt;&gt;&gt; d2</a:t>
            </a:r>
          </a:p>
          <a:p>
            <a:pPr eaLnBrk="1" hangingPunct="1"/>
            <a:r>
              <a:rPr lang="en-US"/>
              <a:t>{1: 10}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vs.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version: Python 2.x is legacy, Python 3.x is the present and future of the language.</a:t>
            </a:r>
          </a:p>
          <a:p>
            <a:r>
              <a:rPr lang="en-GB" dirty="0" smtClean="0"/>
              <a:t>Python 2 has third party </a:t>
            </a:r>
            <a:r>
              <a:rPr lang="en-GB" dirty="0" err="1" smtClean="0"/>
              <a:t>pakages</a:t>
            </a:r>
            <a:r>
              <a:rPr lang="en-GB" dirty="0" smtClean="0"/>
              <a:t>/</a:t>
            </a:r>
            <a:r>
              <a:rPr lang="en-GB" dirty="0" err="1" smtClean="0"/>
              <a:t>apis</a:t>
            </a:r>
            <a:r>
              <a:rPr lang="en-GB" dirty="0" smtClean="0"/>
              <a:t> which may not be available in Python 3.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68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Data Type 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Integers: 2323, 3234L</a:t>
            </a:r>
          </a:p>
          <a:p>
            <a:pPr eaLnBrk="1" hangingPunct="1"/>
            <a:r>
              <a:rPr lang="en-US" smtClean="0"/>
              <a:t>Floating Point: 32.3, 3.1E2</a:t>
            </a:r>
          </a:p>
          <a:p>
            <a:pPr eaLnBrk="1" hangingPunct="1"/>
            <a:r>
              <a:rPr lang="en-US" smtClean="0"/>
              <a:t>Complex: 3 + 2j, 1j</a:t>
            </a:r>
          </a:p>
          <a:p>
            <a:pPr eaLnBrk="1" hangingPunct="1"/>
            <a:r>
              <a:rPr lang="en-US" smtClean="0"/>
              <a:t>Lists: l =  [ 1,2,3]</a:t>
            </a:r>
          </a:p>
          <a:p>
            <a:pPr eaLnBrk="1" hangingPunct="1"/>
            <a:r>
              <a:rPr lang="en-US" smtClean="0"/>
              <a:t>Tuples: t = (1,2,3)</a:t>
            </a:r>
          </a:p>
          <a:p>
            <a:pPr eaLnBrk="1" hangingPunct="1"/>
            <a:r>
              <a:rPr lang="en-US" smtClean="0"/>
              <a:t>Dictionaries: d = {‘hello’ : ‘there’, 2 : 15}</a:t>
            </a:r>
          </a:p>
        </p:txBody>
      </p:sp>
    </p:spTree>
    <p:extLst>
      <p:ext uri="{BB962C8B-B14F-4D97-AF65-F5344CB8AC3E}">
        <p14:creationId xmlns:p14="http://schemas.microsoft.com/office/powerpoint/2010/main" val="16058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2"/>
                </a:solidFill>
              </a:rPr>
              <a:t>raw_input</a:t>
            </a:r>
            <a:r>
              <a:rPr lang="en-US" dirty="0"/>
              <a:t>(string) method returns a line of user input as a string</a:t>
            </a:r>
          </a:p>
          <a:p>
            <a:r>
              <a:rPr lang="en-US" dirty="0"/>
              <a:t>The parameter is used as a prompt</a:t>
            </a:r>
          </a:p>
          <a:p>
            <a:r>
              <a:rPr lang="en-US" dirty="0"/>
              <a:t>The string can be converted by using the conversion methods 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(string), </a:t>
            </a:r>
            <a:r>
              <a:rPr lang="en-US" b="1" dirty="0">
                <a:solidFill>
                  <a:schemeClr val="accent2"/>
                </a:solidFill>
              </a:rPr>
              <a:t>float</a:t>
            </a:r>
            <a:r>
              <a:rPr lang="en-US" dirty="0"/>
              <a:t>(string), etc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2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Booleans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3428" y="2148626"/>
            <a:ext cx="7772400" cy="1808163"/>
          </a:xfrm>
        </p:spPr>
        <p:txBody>
          <a:bodyPr/>
          <a:lstStyle/>
          <a:p>
            <a:pPr eaLnBrk="1" hangingPunct="1"/>
            <a:r>
              <a:rPr lang="en-US" dirty="0"/>
              <a:t>0 and None are false</a:t>
            </a:r>
          </a:p>
          <a:p>
            <a:pPr eaLnBrk="1" hangingPunct="1"/>
            <a:r>
              <a:rPr lang="en-US" dirty="0"/>
              <a:t>Everything else is true</a:t>
            </a:r>
          </a:p>
          <a:p>
            <a:pPr eaLnBrk="1" hangingPunct="1"/>
            <a:r>
              <a:rPr lang="en-US" dirty="0"/>
              <a:t>True and False are aliases for 1 and 0 respectively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7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Boolean Expressions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46330" y="1981200"/>
            <a:ext cx="5256213" cy="310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Compound </a:t>
            </a:r>
            <a:r>
              <a:rPr lang="en-US" dirty="0" err="1"/>
              <a:t>boolean</a:t>
            </a:r>
            <a:r>
              <a:rPr lang="en-US" dirty="0"/>
              <a:t> expressions short circuit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return one of the elements in the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Note that when None is returned the interpreter does not print anything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315200" y="1981200"/>
            <a:ext cx="25971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True and False</a:t>
            </a:r>
          </a:p>
          <a:p>
            <a:pPr eaLnBrk="1" hangingPunct="1"/>
            <a:r>
              <a:rPr lang="en-US"/>
              <a:t>False</a:t>
            </a:r>
          </a:p>
          <a:p>
            <a:pPr eaLnBrk="1" hangingPunct="1"/>
            <a:r>
              <a:rPr lang="en-US"/>
              <a:t>&gt;&gt;&gt; False or True</a:t>
            </a:r>
          </a:p>
          <a:p>
            <a:pPr eaLnBrk="1" hangingPunct="1"/>
            <a:r>
              <a:rPr lang="en-US"/>
              <a:t>True</a:t>
            </a:r>
          </a:p>
          <a:p>
            <a:pPr eaLnBrk="1" hangingPunct="1"/>
            <a:r>
              <a:rPr lang="en-US"/>
              <a:t>&gt;&gt;&gt; 7 and 14</a:t>
            </a:r>
          </a:p>
          <a:p>
            <a:pPr eaLnBrk="1" hangingPunct="1"/>
            <a:r>
              <a:rPr lang="en-US"/>
              <a:t>14</a:t>
            </a:r>
          </a:p>
          <a:p>
            <a:pPr eaLnBrk="1" hangingPunct="1"/>
            <a:r>
              <a:rPr lang="en-US"/>
              <a:t>&gt;&gt;&gt; None and 2</a:t>
            </a:r>
          </a:p>
          <a:p>
            <a:pPr eaLnBrk="1" hangingPunct="1"/>
            <a:r>
              <a:rPr lang="en-US"/>
              <a:t>&gt;&gt;&gt; None or 2</a:t>
            </a:r>
          </a:p>
          <a:p>
            <a:pPr eaLnBrk="1" hangingPunct="1"/>
            <a:r>
              <a:rPr lang="en-US"/>
              <a:t>2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No Braces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06958"/>
            <a:ext cx="8353425" cy="3535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Python uses </a:t>
            </a:r>
            <a:r>
              <a:rPr lang="en-US" b="1" i="1" u="sng" dirty="0"/>
              <a:t>indentation</a:t>
            </a:r>
            <a:r>
              <a:rPr lang="en-US" dirty="0"/>
              <a:t> instead of braces to determine the scope of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lines must be indented the same amount to be part of the scope (or indented more if part of an inner scope)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This </a:t>
            </a:r>
            <a:r>
              <a:rPr lang="en-US" b="1" dirty="0"/>
              <a:t>forces</a:t>
            </a:r>
            <a:r>
              <a:rPr lang="en-US" dirty="0"/>
              <a:t> the programmer to use proper indentation since the indenting is part of the program!</a:t>
            </a:r>
          </a:p>
        </p:txBody>
      </p:sp>
    </p:spTree>
    <p:extLst>
      <p:ext uri="{BB962C8B-B14F-4D97-AF65-F5344CB8AC3E}">
        <p14:creationId xmlns:p14="http://schemas.microsoft.com/office/powerpoint/2010/main" val="13416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If Statements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495551" y="1700213"/>
            <a:ext cx="2943225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import math </a:t>
            </a:r>
          </a:p>
          <a:p>
            <a:pPr eaLnBrk="1" hangingPunct="1"/>
            <a:r>
              <a:rPr lang="en-US" dirty="0"/>
              <a:t>x = 30 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if</a:t>
            </a:r>
            <a:r>
              <a:rPr lang="en-US" dirty="0"/>
              <a:t> x &lt;= 15 :</a:t>
            </a:r>
          </a:p>
          <a:p>
            <a:pPr eaLnBrk="1" hangingPunct="1"/>
            <a:r>
              <a:rPr lang="en-US" dirty="0"/>
              <a:t>    y = x + 15</a:t>
            </a:r>
          </a:p>
          <a:p>
            <a:pPr eaLnBrk="1" hangingPunct="1"/>
            <a:r>
              <a:rPr lang="en-US" b="1" dirty="0" err="1">
                <a:solidFill>
                  <a:schemeClr val="accent2"/>
                </a:solidFill>
              </a:rPr>
              <a:t>elif</a:t>
            </a:r>
            <a:r>
              <a:rPr lang="en-US" dirty="0"/>
              <a:t> x &lt;= 30  :</a:t>
            </a:r>
          </a:p>
          <a:p>
            <a:pPr eaLnBrk="1" hangingPunct="1"/>
            <a:r>
              <a:rPr lang="en-US" dirty="0"/>
              <a:t>    y = x + 30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else</a:t>
            </a:r>
            <a:r>
              <a:rPr lang="en-US" dirty="0"/>
              <a:t> :</a:t>
            </a:r>
          </a:p>
          <a:p>
            <a:pPr eaLnBrk="1" hangingPunct="1"/>
            <a:r>
              <a:rPr lang="en-US" dirty="0"/>
              <a:t>    y = x</a:t>
            </a:r>
          </a:p>
          <a:p>
            <a:pPr eaLnBrk="1" hangingPunct="1"/>
            <a:r>
              <a:rPr lang="en-US" dirty="0"/>
              <a:t>print ‘y = ‘,</a:t>
            </a:r>
          </a:p>
          <a:p>
            <a:pPr eaLnBrk="1" hangingPunct="1"/>
            <a:r>
              <a:rPr lang="en-US" dirty="0"/>
              <a:t>print </a:t>
            </a:r>
            <a:r>
              <a:rPr lang="en-US" dirty="0" err="1"/>
              <a:t>math.sin</a:t>
            </a:r>
            <a:r>
              <a:rPr lang="en-US" dirty="0"/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31075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dirty="0" smtClean="0"/>
              <a:t>   while expression: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statement(s)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3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else Statement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supports to have an </a:t>
            </a:r>
            <a:r>
              <a:rPr lang="en-GB" b="1" dirty="0"/>
              <a:t>else</a:t>
            </a:r>
            <a:r>
              <a:rPr lang="en-GB" dirty="0"/>
              <a:t> statement associated with a loop statement.</a:t>
            </a:r>
          </a:p>
          <a:p>
            <a:r>
              <a:rPr lang="en-GB" dirty="0"/>
              <a:t>If the </a:t>
            </a:r>
            <a:r>
              <a:rPr lang="en-GB" b="1" dirty="0"/>
              <a:t>else</a:t>
            </a:r>
            <a:r>
              <a:rPr lang="en-GB" dirty="0"/>
              <a:t> statement is used with a </a:t>
            </a:r>
            <a:r>
              <a:rPr lang="en-GB" b="1" dirty="0"/>
              <a:t>for</a:t>
            </a:r>
            <a:r>
              <a:rPr lang="en-GB" dirty="0"/>
              <a:t> loop, the </a:t>
            </a:r>
            <a:r>
              <a:rPr lang="en-GB" b="1" dirty="0"/>
              <a:t>else</a:t>
            </a:r>
            <a:r>
              <a:rPr lang="en-GB" dirty="0"/>
              <a:t> statement is executed when the loop has exhausted iterating the list.</a:t>
            </a:r>
          </a:p>
          <a:p>
            <a:r>
              <a:rPr lang="en-GB" dirty="0"/>
              <a:t>If the </a:t>
            </a:r>
            <a:r>
              <a:rPr lang="en-GB" b="1" dirty="0"/>
              <a:t>else</a:t>
            </a:r>
            <a:r>
              <a:rPr lang="en-GB" dirty="0"/>
              <a:t> statement is used with a </a:t>
            </a:r>
            <a:r>
              <a:rPr lang="en-GB" b="1" dirty="0"/>
              <a:t>while</a:t>
            </a:r>
            <a:r>
              <a:rPr lang="en-GB" dirty="0"/>
              <a:t> loop, the </a:t>
            </a:r>
            <a:r>
              <a:rPr lang="en-GB" b="1" dirty="0"/>
              <a:t>else</a:t>
            </a:r>
            <a:r>
              <a:rPr lang="en-GB" dirty="0"/>
              <a:t> statement is executed when the condition becomes false.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9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</a:p>
          <a:p>
            <a:pPr marL="0" indent="0">
              <a:buNone/>
            </a:pPr>
            <a:r>
              <a:rPr lang="en-GB" dirty="0" smtClean="0"/>
              <a:t> for </a:t>
            </a:r>
            <a:r>
              <a:rPr lang="en-GB" dirty="0" err="1" smtClean="0"/>
              <a:t>iterating_var</a:t>
            </a:r>
            <a:r>
              <a:rPr lang="en-GB" dirty="0" smtClean="0"/>
              <a:t> in sequence:</a:t>
            </a:r>
          </a:p>
          <a:p>
            <a:pPr marL="0" indent="0">
              <a:buNone/>
            </a:pPr>
            <a:r>
              <a:rPr lang="en-GB" dirty="0" smtClean="0"/>
              <a:t>   statements(s)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89442" y="1532585"/>
            <a:ext cx="4391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fruits = ['banana', 'apple',  'mango']</a:t>
            </a:r>
          </a:p>
          <a:p>
            <a:r>
              <a:rPr lang="en-GB" dirty="0" smtClean="0"/>
              <a:t>for index in range(</a:t>
            </a:r>
            <a:r>
              <a:rPr lang="en-GB" dirty="0" err="1" smtClean="0"/>
              <a:t>len</a:t>
            </a:r>
            <a:r>
              <a:rPr lang="en-GB" dirty="0" smtClean="0"/>
              <a:t>(fruits)):</a:t>
            </a:r>
          </a:p>
          <a:p>
            <a:r>
              <a:rPr lang="en-GB" dirty="0" smtClean="0"/>
              <a:t>       print 'Current fruit :', fruits[index]</a:t>
            </a:r>
          </a:p>
          <a:p>
            <a:endParaRPr lang="en-GB" dirty="0" smtClean="0"/>
          </a:p>
          <a:p>
            <a:r>
              <a:rPr lang="en-GB" dirty="0" smtClean="0"/>
              <a:t>print "Good bye!"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2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 Light" panose="020F0302020204030204" pitchFamily="34" charset="0"/>
              </a:rPr>
              <a:t>Loop Control Statements</a:t>
            </a:r>
          </a:p>
        </p:txBody>
      </p:sp>
      <p:graphicFrame>
        <p:nvGraphicFramePr>
          <p:cNvPr id="501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23583"/>
              </p:ext>
            </p:extLst>
          </p:nvPr>
        </p:nvGraphicFramePr>
        <p:xfrm>
          <a:off x="2667000" y="2133601"/>
          <a:ext cx="6858000" cy="3937001"/>
        </p:xfrm>
        <a:graphic>
          <a:graphicData uri="http://schemas.openxmlformats.org/drawingml/2006/table">
            <a:tbl>
              <a:tblPr/>
              <a:tblGrid>
                <a:gridCol w="1981200"/>
                <a:gridCol w="4876800"/>
              </a:tblGrid>
              <a:tr h="1227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Jumps out of the closest enclosing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Jumps to the top of the closest enclosing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 nothing, empty statement placeholder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ways to run a python script.</a:t>
            </a:r>
          </a:p>
          <a:p>
            <a:r>
              <a:rPr lang="en-GB" dirty="0" smtClean="0"/>
              <a:t> IDLE python </a:t>
            </a:r>
            <a:r>
              <a:rPr lang="en-GB" dirty="0" err="1" smtClean="0"/>
              <a:t>gui</a:t>
            </a:r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 err="1" smtClean="0"/>
              <a:t>cmd</a:t>
            </a:r>
            <a:endParaRPr lang="en-GB" dirty="0" smtClean="0"/>
          </a:p>
          <a:p>
            <a:r>
              <a:rPr lang="en-GB" dirty="0" smtClean="0"/>
              <a:t>Windows </a:t>
            </a:r>
            <a:r>
              <a:rPr lang="en-GB" dirty="0" err="1" smtClean="0"/>
              <a:t>cmd</a:t>
            </a:r>
            <a:r>
              <a:rPr lang="en-GB" dirty="0" smtClean="0"/>
              <a:t> using python interpreter.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4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446"/>
            <a:ext cx="7777766" cy="4460517"/>
          </a:xfrm>
        </p:spPr>
        <p:txBody>
          <a:bodyPr/>
          <a:lstStyle/>
          <a:p>
            <a:r>
              <a:rPr lang="en-US" dirty="0"/>
              <a:t>Can be assigned to a variable</a:t>
            </a:r>
          </a:p>
          <a:p>
            <a:r>
              <a:rPr lang="en-US" dirty="0"/>
              <a:t>Can be passed as a parameter</a:t>
            </a:r>
          </a:p>
          <a:p>
            <a:r>
              <a:rPr lang="en-US" dirty="0"/>
              <a:t>Can be returned from a function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dirty="0"/>
              <a:t>Functions are treated like any other variable in Python, the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statement simply assigns a function to a variable</a:t>
            </a:r>
          </a:p>
          <a:p>
            <a:endParaRPr lang="en-GB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795175" y="1716446"/>
            <a:ext cx="3170237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x = 10</a:t>
            </a:r>
          </a:p>
          <a:p>
            <a:pPr eaLnBrk="1" hangingPunct="1"/>
            <a:r>
              <a:rPr lang="en-US"/>
              <a:t>&gt;&gt;&gt; x</a:t>
            </a:r>
          </a:p>
          <a:p>
            <a:pPr eaLnBrk="1" hangingPunct="1"/>
            <a:r>
              <a:rPr lang="en-US"/>
              <a:t>10</a:t>
            </a:r>
          </a:p>
          <a:p>
            <a:pPr eaLnBrk="1" hangingPunct="1"/>
            <a:r>
              <a:rPr lang="en-US"/>
              <a:t>&gt;&gt;&gt; def x () : </a:t>
            </a:r>
          </a:p>
          <a:p>
            <a:pPr eaLnBrk="1" hangingPunct="1"/>
            <a:r>
              <a:rPr lang="en-US"/>
              <a:t>...     print 'hello'</a:t>
            </a:r>
          </a:p>
          <a:p>
            <a:pPr eaLnBrk="1" hangingPunct="1"/>
            <a:r>
              <a:rPr lang="en-US"/>
              <a:t>&gt;&gt;&gt; x</a:t>
            </a:r>
          </a:p>
          <a:p>
            <a:pPr eaLnBrk="1" hangingPunct="1"/>
            <a:r>
              <a:rPr lang="en-US"/>
              <a:t>&lt;function x at 0x619f0&gt;</a:t>
            </a:r>
          </a:p>
          <a:p>
            <a:pPr eaLnBrk="1" hangingPunct="1"/>
            <a:r>
              <a:rPr lang="en-US"/>
              <a:t>&gt;&gt;&gt; x()</a:t>
            </a:r>
          </a:p>
          <a:p>
            <a:pPr eaLnBrk="1" hangingPunct="1"/>
            <a:r>
              <a:rPr lang="en-US"/>
              <a:t>hello</a:t>
            </a:r>
          </a:p>
          <a:p>
            <a:pPr eaLnBrk="1" hangingPunct="1"/>
            <a:r>
              <a:rPr lang="en-US"/>
              <a:t>&gt;&gt;&gt; x = 'blah'</a:t>
            </a:r>
          </a:p>
          <a:p>
            <a:pPr eaLnBrk="1" hangingPunct="1"/>
            <a:r>
              <a:rPr lang="en-US"/>
              <a:t>&gt;&gt;&gt; x</a:t>
            </a:r>
          </a:p>
          <a:p>
            <a:pPr eaLnBrk="1" hangingPunct="1"/>
            <a:r>
              <a:rPr lang="en-US"/>
              <a:t>'blah'</a:t>
            </a:r>
          </a:p>
        </p:txBody>
      </p:sp>
    </p:spTree>
    <p:extLst>
      <p:ext uri="{BB962C8B-B14F-4D97-AF65-F5344CB8AC3E}">
        <p14:creationId xmlns:p14="http://schemas.microsoft.com/office/powerpoint/2010/main" val="189279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parameters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2057400"/>
            <a:ext cx="3583546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foo(f, a) :</a:t>
            </a:r>
          </a:p>
          <a:p>
            <a:pPr eaLnBrk="1" hangingPunct="1"/>
            <a:r>
              <a:rPr lang="en-US" dirty="0"/>
              <a:t>    return f(a)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bar(x) :</a:t>
            </a:r>
          </a:p>
          <a:p>
            <a:pPr eaLnBrk="1" hangingPunct="1"/>
            <a:r>
              <a:rPr lang="en-US" dirty="0"/>
              <a:t>    return x * </a:t>
            </a:r>
            <a:r>
              <a:rPr lang="en-US" dirty="0" smtClean="0"/>
              <a:t>x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&gt;&gt;&gt; foo(bar, 3)</a:t>
            </a:r>
          </a:p>
          <a:p>
            <a:pPr eaLnBrk="1" hangingPunct="1"/>
            <a:r>
              <a:rPr lang="en-US" dirty="0"/>
              <a:t>9</a:t>
            </a:r>
          </a:p>
          <a:p>
            <a:pPr eaLnBrk="1" hangingPunct="1"/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21290" y="2057400"/>
            <a:ext cx="51022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Note that the function </a:t>
            </a:r>
            <a:r>
              <a:rPr lang="en-US" dirty="0">
                <a:solidFill>
                  <a:schemeClr val="accent2"/>
                </a:solidFill>
              </a:rPr>
              <a:t>foo</a:t>
            </a:r>
            <a:r>
              <a:rPr lang="en-US" dirty="0"/>
              <a:t> takes two parameters and applies the first as a function with the second as its parameter</a:t>
            </a:r>
          </a:p>
        </p:txBody>
      </p:sp>
    </p:spTree>
    <p:extLst>
      <p:ext uri="{BB962C8B-B14F-4D97-AF65-F5344CB8AC3E}">
        <p14:creationId xmlns:p14="http://schemas.microsoft.com/office/powerpoint/2010/main" val="64397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Inside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Since they are like any other object, you can have functions inside functions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250" y="3368675"/>
            <a:ext cx="2536272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 err="1"/>
              <a:t>def</a:t>
            </a:r>
            <a:r>
              <a:rPr lang="en-US" dirty="0"/>
              <a:t> foo (</a:t>
            </a:r>
            <a:r>
              <a:rPr lang="en-US" dirty="0" err="1"/>
              <a:t>x,y</a:t>
            </a:r>
            <a:r>
              <a:rPr lang="en-US" dirty="0"/>
              <a:t>) :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bar (z) :</a:t>
            </a:r>
          </a:p>
          <a:p>
            <a:pPr eaLnBrk="1" hangingPunct="1"/>
            <a:r>
              <a:rPr lang="en-US" dirty="0"/>
              <a:t>        return z * 2</a:t>
            </a:r>
          </a:p>
          <a:p>
            <a:pPr eaLnBrk="1" hangingPunct="1"/>
            <a:r>
              <a:rPr lang="en-US" dirty="0"/>
              <a:t>    return bar(x) + </a:t>
            </a:r>
            <a:r>
              <a:rPr lang="en-US" dirty="0" smtClean="0"/>
              <a:t>y</a:t>
            </a:r>
          </a:p>
          <a:p>
            <a:pPr eaLnBrk="1" hangingPunct="1"/>
            <a:r>
              <a:rPr lang="en-US" dirty="0"/>
              <a:t>&gt;&gt;&gt; foo(2,3)</a:t>
            </a:r>
          </a:p>
          <a:p>
            <a:pPr eaLnBrk="1" hangingPunct="1"/>
            <a:r>
              <a:rPr lang="en-US" dirty="0"/>
              <a:t>7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6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Parameters</a:t>
            </a:r>
            <a:r>
              <a:rPr lang="en-US" sz="4000" b="1" dirty="0" smtClean="0"/>
              <a:t>: </a:t>
            </a:r>
            <a:r>
              <a:rPr lang="en-US" sz="4000" dirty="0" smtClean="0"/>
              <a:t>Defaults</a:t>
            </a:r>
            <a:endParaRPr lang="en-US" sz="40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/>
              <a:t>Parameters can be assigned default values</a:t>
            </a:r>
          </a:p>
          <a:p>
            <a:pPr eaLnBrk="1" hangingPunct="1"/>
            <a:r>
              <a:rPr lang="en-US"/>
              <a:t>They are overridden if a parameter is given for them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959600" y="2211389"/>
            <a:ext cx="2649538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&gt;&gt;&gt; def foo(x = 3) :</a:t>
            </a:r>
          </a:p>
          <a:p>
            <a:pPr eaLnBrk="1" hangingPunct="1"/>
            <a:r>
              <a:rPr lang="en-US"/>
              <a:t>...     print x</a:t>
            </a:r>
          </a:p>
          <a:p>
            <a:pPr eaLnBrk="1" hangingPunct="1"/>
            <a:r>
              <a:rPr lang="en-US"/>
              <a:t>... </a:t>
            </a:r>
          </a:p>
          <a:p>
            <a:pPr eaLnBrk="1" hangingPunct="1"/>
            <a:r>
              <a:rPr lang="en-US"/>
              <a:t>&gt;&gt;&gt; foo()</a:t>
            </a:r>
          </a:p>
          <a:p>
            <a:pPr eaLnBrk="1" hangingPunct="1"/>
            <a:r>
              <a:rPr lang="en-US"/>
              <a:t>3</a:t>
            </a:r>
          </a:p>
          <a:p>
            <a:pPr eaLnBrk="1" hangingPunct="1"/>
            <a:r>
              <a:rPr lang="en-US"/>
              <a:t>&gt;&gt;&gt; foo(10)</a:t>
            </a:r>
          </a:p>
          <a:p>
            <a:pPr eaLnBrk="1" hangingPunct="1"/>
            <a:r>
              <a:rPr lang="en-US"/>
              <a:t>10</a:t>
            </a:r>
          </a:p>
          <a:p>
            <a:pPr eaLnBrk="1" hangingPunct="1"/>
            <a:r>
              <a:rPr lang="en-US"/>
              <a:t>&gt;&gt;&gt; foo('hello')</a:t>
            </a:r>
          </a:p>
          <a:p>
            <a:pPr eaLnBrk="1" hangingPunct="1"/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0460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Parameters: Named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3200400" cy="4114800"/>
          </a:xfrm>
        </p:spPr>
        <p:txBody>
          <a:bodyPr/>
          <a:lstStyle/>
          <a:p>
            <a:pPr eaLnBrk="1" hangingPunct="1"/>
            <a:r>
              <a:rPr lang="en-US" dirty="0"/>
              <a:t>Call by name</a:t>
            </a:r>
          </a:p>
          <a:p>
            <a:pPr eaLnBrk="1" hangingPunct="1"/>
            <a:r>
              <a:rPr lang="en-US" dirty="0"/>
              <a:t>Any positional arguments must come before named ones in a call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456364" y="2192339"/>
            <a:ext cx="38576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foo (</a:t>
            </a:r>
            <a:r>
              <a:rPr lang="en-US" dirty="0" err="1"/>
              <a:t>a,b,c</a:t>
            </a:r>
            <a:r>
              <a:rPr lang="en-US" dirty="0"/>
              <a:t>) :</a:t>
            </a:r>
          </a:p>
          <a:p>
            <a:pPr eaLnBrk="1" hangingPunct="1"/>
            <a:r>
              <a:rPr lang="en-US" dirty="0"/>
              <a:t>...     print a, b, c</a:t>
            </a:r>
          </a:p>
          <a:p>
            <a:pPr eaLnBrk="1" hangingPunct="1"/>
            <a:r>
              <a:rPr lang="en-US" dirty="0"/>
              <a:t>... </a:t>
            </a:r>
          </a:p>
          <a:p>
            <a:pPr eaLnBrk="1" hangingPunct="1"/>
            <a:r>
              <a:rPr lang="en-US" dirty="0"/>
              <a:t>&gt;&gt;&gt; foo(c = 10, a = 2, b = 14)</a:t>
            </a:r>
          </a:p>
          <a:p>
            <a:pPr eaLnBrk="1" hangingPunct="1"/>
            <a:r>
              <a:rPr lang="en-US" dirty="0"/>
              <a:t>2 14 10</a:t>
            </a:r>
          </a:p>
          <a:p>
            <a:pPr eaLnBrk="1" hangingPunct="1"/>
            <a:r>
              <a:rPr lang="en-US" dirty="0"/>
              <a:t>&gt;&gt;&gt; foo(3, c = 2, b = 19)</a:t>
            </a:r>
          </a:p>
          <a:p>
            <a:pPr eaLnBrk="1" hangingPunct="1"/>
            <a:r>
              <a:rPr lang="en-US" dirty="0"/>
              <a:t>3 19 2</a:t>
            </a:r>
          </a:p>
        </p:txBody>
      </p:sp>
    </p:spTree>
    <p:extLst>
      <p:ext uri="{BB962C8B-B14F-4D97-AF65-F5344CB8AC3E}">
        <p14:creationId xmlns:p14="http://schemas.microsoft.com/office/powerpoint/2010/main" val="6652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Modules: Imports</a:t>
            </a:r>
          </a:p>
        </p:txBody>
      </p:sp>
      <p:graphicFrame>
        <p:nvGraphicFramePr>
          <p:cNvPr id="788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4080"/>
              </p:ext>
            </p:extLst>
          </p:nvPr>
        </p:nvGraphicFramePr>
        <p:xfrm>
          <a:off x="2349320" y="1574442"/>
          <a:ext cx="8237113" cy="4541838"/>
        </p:xfrm>
        <a:graphic>
          <a:graphicData uri="http://schemas.openxmlformats.org/drawingml/2006/table">
            <a:tbl>
              <a:tblPr/>
              <a:tblGrid>
                <a:gridCol w="4706922"/>
                <a:gridCol w="3530191"/>
              </a:tblGrid>
              <a:tr h="1798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mymodule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Brings all elements of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mymodule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in, but must refer to as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mymodule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.&lt;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element&gt;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 mymodule import x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Imports x from mymodule right into this namespace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 mymodule import *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Imports all elements of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mymodule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into this namespace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4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9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Programs are composed of modules</a:t>
            </a:r>
          </a:p>
          <a:p>
            <a:r>
              <a:rPr lang="en-GB" dirty="0" smtClean="0"/>
              <a:t>Modules contain statements</a:t>
            </a:r>
          </a:p>
          <a:p>
            <a:r>
              <a:rPr lang="en-GB" dirty="0" smtClean="0"/>
              <a:t>Statements contain expressions</a:t>
            </a:r>
          </a:p>
          <a:p>
            <a:r>
              <a:rPr lang="en-GB" dirty="0" smtClean="0"/>
              <a:t>Expressions create and process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2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223457"/>
            <a:ext cx="10515600" cy="1325563"/>
          </a:xfrm>
        </p:spPr>
        <p:txBody>
          <a:bodyPr/>
          <a:lstStyle/>
          <a:p>
            <a:r>
              <a:rPr lang="en-GB" dirty="0" smtClean="0"/>
              <a:t>Python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5186" cy="34933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Python is an interpreted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The interpreter provides an interactive environment to play with the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Results of expressions are printed on the screen</a:t>
            </a:r>
            <a:endParaRPr lang="en-CA" dirty="0" smtClean="0"/>
          </a:p>
          <a:p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405612" y="1825625"/>
            <a:ext cx="2819400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3 + 7</a:t>
            </a:r>
          </a:p>
          <a:p>
            <a:pPr eaLnBrk="1" hangingPunct="1"/>
            <a:r>
              <a:rPr lang="en-US" dirty="0"/>
              <a:t>10</a:t>
            </a:r>
          </a:p>
          <a:p>
            <a:pPr eaLnBrk="1" hangingPunct="1"/>
            <a:r>
              <a:rPr lang="en-US" dirty="0"/>
              <a:t>&gt;&gt;&gt; 3 &lt; 15 </a:t>
            </a:r>
          </a:p>
          <a:p>
            <a:pPr eaLnBrk="1" hangingPunct="1"/>
            <a:r>
              <a:rPr lang="en-US" dirty="0"/>
              <a:t>True</a:t>
            </a:r>
          </a:p>
          <a:p>
            <a:pPr eaLnBrk="1" hangingPunct="1"/>
            <a:r>
              <a:rPr lang="en-US" dirty="0"/>
              <a:t>&gt;&gt;&gt; 'print me'</a:t>
            </a:r>
          </a:p>
          <a:p>
            <a:pPr eaLnBrk="1" hangingPunct="1"/>
            <a:r>
              <a:rPr lang="en-US" dirty="0"/>
              <a:t>'print me'</a:t>
            </a:r>
          </a:p>
          <a:p>
            <a:pPr eaLnBrk="1" hangingPunct="1"/>
            <a:r>
              <a:rPr lang="en-US" dirty="0"/>
              <a:t>&gt;&gt;&gt; print 'print me'</a:t>
            </a:r>
          </a:p>
          <a:p>
            <a:pPr eaLnBrk="1" hangingPunct="1"/>
            <a:r>
              <a:rPr lang="en-US" dirty="0"/>
              <a:t>print me</a:t>
            </a:r>
          </a:p>
          <a:p>
            <a:pPr eaLnBrk="1" hangingPunct="1"/>
            <a:r>
              <a:rPr lang="en-US" dirty="0"/>
              <a:t>&gt;&gt;&gt;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9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print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557"/>
            <a:ext cx="7082307" cy="4322405"/>
          </a:xfrm>
        </p:spPr>
        <p:txBody>
          <a:bodyPr/>
          <a:lstStyle/>
          <a:p>
            <a:r>
              <a:rPr lang="en-GB" dirty="0" smtClean="0"/>
              <a:t>Elements separated by commas print with a space between them</a:t>
            </a:r>
          </a:p>
          <a:p>
            <a:r>
              <a:rPr lang="en-GB" dirty="0" smtClean="0"/>
              <a:t>A comma at the end of the statement (print ‘hello’,) will not print a newline character</a:t>
            </a:r>
          </a:p>
          <a:p>
            <a:endParaRPr lang="en-GB" dirty="0" smtClean="0"/>
          </a:p>
          <a:p>
            <a:r>
              <a:rPr lang="en-US" dirty="0" smtClean="0"/>
              <a:t>The ‘#’ starts a line comment.</a:t>
            </a:r>
          </a:p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91282" y="1854557"/>
            <a:ext cx="3027363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print 'hello'</a:t>
            </a:r>
          </a:p>
          <a:p>
            <a:pPr eaLnBrk="1" hangingPunct="1"/>
            <a:r>
              <a:rPr lang="en-US" dirty="0"/>
              <a:t>hello</a:t>
            </a:r>
          </a:p>
          <a:p>
            <a:pPr eaLnBrk="1" hangingPunct="1"/>
            <a:r>
              <a:rPr lang="en-US" dirty="0"/>
              <a:t>&gt;&gt;&gt; print 'hello', 'there'</a:t>
            </a:r>
          </a:p>
          <a:p>
            <a:pPr eaLnBrk="1" hangingPunct="1"/>
            <a:r>
              <a:rPr lang="en-US" dirty="0"/>
              <a:t>hello there</a:t>
            </a:r>
          </a:p>
          <a:p>
            <a:pPr eaLnBrk="1" hangingPunct="1"/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591281" y="4015759"/>
            <a:ext cx="3027363" cy="210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dirty="0"/>
              <a:t>&gt;&gt;&gt; 'this will print'</a:t>
            </a:r>
          </a:p>
          <a:p>
            <a:pPr eaLnBrk="1" hangingPunct="1">
              <a:spcBef>
                <a:spcPct val="50000"/>
              </a:spcBef>
            </a:pPr>
            <a:r>
              <a:rPr lang="en-CA" dirty="0"/>
              <a:t>'this will print'</a:t>
            </a:r>
          </a:p>
          <a:p>
            <a:pPr eaLnBrk="1" hangingPunct="1">
              <a:spcBef>
                <a:spcPct val="50000"/>
              </a:spcBef>
            </a:pPr>
            <a:r>
              <a:rPr lang="en-CA" dirty="0"/>
              <a:t>&gt;&gt;&gt; #'this will not'</a:t>
            </a:r>
          </a:p>
          <a:p>
            <a:pPr eaLnBrk="1" hangingPunct="1">
              <a:spcBef>
                <a:spcPct val="50000"/>
              </a:spcBef>
            </a:pPr>
            <a:r>
              <a:rPr lang="en-CA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37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0645" cy="4111536"/>
          </a:xfrm>
        </p:spPr>
        <p:txBody>
          <a:bodyPr/>
          <a:lstStyle/>
          <a:p>
            <a:endParaRPr lang="en-CA" dirty="0" smtClean="0"/>
          </a:p>
          <a:p>
            <a:r>
              <a:rPr lang="en-GB" dirty="0"/>
              <a:t>The equal sign (=) is used to assign values to variables</a:t>
            </a:r>
            <a:r>
              <a:rPr lang="en-GB" dirty="0" smtClean="0"/>
              <a:t>.</a:t>
            </a:r>
          </a:p>
          <a:p>
            <a:r>
              <a:rPr lang="en-US" dirty="0"/>
              <a:t>Are not declared, just assigned</a:t>
            </a:r>
          </a:p>
          <a:p>
            <a:r>
              <a:rPr lang="en-US" dirty="0"/>
              <a:t>The variable is created the first time you assign it a value</a:t>
            </a:r>
          </a:p>
          <a:p>
            <a:r>
              <a:rPr lang="en-US" dirty="0"/>
              <a:t>Everything in Python is an object</a:t>
            </a:r>
            <a:endParaRPr lang="en-CA" dirty="0"/>
          </a:p>
          <a:p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64637" y="2006655"/>
            <a:ext cx="3027363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dirty="0" smtClean="0"/>
              <a:t>counter = 100         miles = 1000.0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name    = “John”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Data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has five standard data types </a:t>
            </a:r>
            <a:endParaRPr lang="en-GB" dirty="0" smtClean="0"/>
          </a:p>
          <a:p>
            <a:r>
              <a:rPr lang="en-GB" dirty="0"/>
              <a:t>Numbers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Dictionary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8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1"/>
            <a:ext cx="6670183" cy="4579982"/>
          </a:xfrm>
        </p:spPr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 (signed integers)</a:t>
            </a:r>
          </a:p>
          <a:p>
            <a:r>
              <a:rPr lang="en-GB" dirty="0"/>
              <a:t>long (long integers, they can also be represented in octal and hexadecimal)</a:t>
            </a:r>
          </a:p>
          <a:p>
            <a:r>
              <a:rPr lang="en-GB" dirty="0"/>
              <a:t>float (floating point real values)</a:t>
            </a:r>
          </a:p>
          <a:p>
            <a:r>
              <a:rPr lang="en-GB" dirty="0"/>
              <a:t>complex (complex numbers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(x</a:t>
            </a:r>
            <a:r>
              <a:rPr lang="en-US" dirty="0"/>
              <a:t>) converts x to an integer</a:t>
            </a:r>
          </a:p>
          <a:p>
            <a:r>
              <a:rPr lang="en-US" dirty="0"/>
              <a:t>float(x) converts x to a floating point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00754" y="3593206"/>
            <a:ext cx="1973262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(2.32)</a:t>
            </a:r>
            <a:endParaRPr lang="en-US" dirty="0"/>
          </a:p>
          <a:p>
            <a:pPr eaLnBrk="1" hangingPunct="1"/>
            <a:r>
              <a:rPr lang="en-US" dirty="0"/>
              <a:t>2</a:t>
            </a:r>
          </a:p>
          <a:p>
            <a:pPr eaLnBrk="1" hangingPunct="1"/>
            <a:r>
              <a:rPr lang="en-US" dirty="0"/>
              <a:t>&gt;&gt;&gt; float(2)</a:t>
            </a:r>
          </a:p>
          <a:p>
            <a:pPr eaLnBrk="1" hangingPunct="1"/>
            <a:r>
              <a:rPr lang="en-US" dirty="0"/>
              <a:t>2.0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0754" y="1027906"/>
            <a:ext cx="1973262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&gt;&gt;&gt; x = 3 + 2j</a:t>
            </a:r>
          </a:p>
          <a:p>
            <a:pPr eaLnBrk="1" hangingPunct="1"/>
            <a:r>
              <a:rPr lang="en-US" dirty="0"/>
              <a:t>&gt;&gt;&gt; y = -1j</a:t>
            </a:r>
          </a:p>
          <a:p>
            <a:pPr eaLnBrk="1" hangingPunct="1"/>
            <a:r>
              <a:rPr lang="en-US" dirty="0"/>
              <a:t>&gt;&gt;&gt; x + y</a:t>
            </a:r>
          </a:p>
          <a:p>
            <a:pPr eaLnBrk="1" hangingPunct="1"/>
            <a:r>
              <a:rPr lang="en-US" dirty="0"/>
              <a:t>(3+1j)</a:t>
            </a:r>
          </a:p>
          <a:p>
            <a:pPr eaLnBrk="1" hangingPunct="1"/>
            <a:r>
              <a:rPr lang="en-US" dirty="0"/>
              <a:t>&gt;&gt;&gt; x * y</a:t>
            </a:r>
          </a:p>
          <a:p>
            <a:pPr eaLnBrk="1" hangingPunct="1"/>
            <a:r>
              <a:rPr lang="en-US" dirty="0"/>
              <a:t>(2-3j)</a:t>
            </a:r>
          </a:p>
        </p:txBody>
      </p:sp>
    </p:spTree>
    <p:extLst>
      <p:ext uri="{BB962C8B-B14F-4D97-AF65-F5344CB8AC3E}">
        <p14:creationId xmlns:p14="http://schemas.microsoft.com/office/powerpoint/2010/main" val="16365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1751</Words>
  <Application>Microsoft Office PowerPoint</Application>
  <PresentationFormat>Widescreen</PresentationFormat>
  <Paragraphs>329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</vt:lpstr>
      <vt:lpstr>Times New Roman</vt:lpstr>
      <vt:lpstr>Office Theme</vt:lpstr>
      <vt:lpstr>Python</vt:lpstr>
      <vt:lpstr>Python 2 vs. Python 3</vt:lpstr>
      <vt:lpstr>Getting started </vt:lpstr>
      <vt:lpstr>Python Overview</vt:lpstr>
      <vt:lpstr>Python Interpreter</vt:lpstr>
      <vt:lpstr>The print Statement</vt:lpstr>
      <vt:lpstr>Variables</vt:lpstr>
      <vt:lpstr>Standard Data Types</vt:lpstr>
      <vt:lpstr>Numbers</vt:lpstr>
      <vt:lpstr>String Literals</vt:lpstr>
      <vt:lpstr>String Formatting</vt:lpstr>
      <vt:lpstr>Python Lists</vt:lpstr>
      <vt:lpstr>Lists: Modifying Content</vt:lpstr>
      <vt:lpstr>Lists: Modifying Contents</vt:lpstr>
      <vt:lpstr>Tuples</vt:lpstr>
      <vt:lpstr>Dictionaries </vt:lpstr>
      <vt:lpstr>Dictionaries: Add/Modify</vt:lpstr>
      <vt:lpstr>Dictionaries: Deleting Elements</vt:lpstr>
      <vt:lpstr>Copying Dictionaries and Lists</vt:lpstr>
      <vt:lpstr>Data Type Summary</vt:lpstr>
      <vt:lpstr>Input </vt:lpstr>
      <vt:lpstr>Booleans</vt:lpstr>
      <vt:lpstr>Boolean Expressions</vt:lpstr>
      <vt:lpstr>No Braces</vt:lpstr>
      <vt:lpstr>If Statements</vt:lpstr>
      <vt:lpstr>While loop</vt:lpstr>
      <vt:lpstr>Using else Statement with Loops</vt:lpstr>
      <vt:lpstr>For loop</vt:lpstr>
      <vt:lpstr>Loop Control Statements</vt:lpstr>
      <vt:lpstr>Functions</vt:lpstr>
      <vt:lpstr>Functions as parameters</vt:lpstr>
      <vt:lpstr>Functions Inside Functions</vt:lpstr>
      <vt:lpstr>Parameters: Defaults</vt:lpstr>
      <vt:lpstr>Parameters: Named</vt:lpstr>
      <vt:lpstr>Modules: Imports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Srinivasa Ayachitula</dc:creator>
  <cp:lastModifiedBy>Srinivasa Ayachitula</cp:lastModifiedBy>
  <cp:revision>24</cp:revision>
  <dcterms:created xsi:type="dcterms:W3CDTF">2015-10-13T16:45:04Z</dcterms:created>
  <dcterms:modified xsi:type="dcterms:W3CDTF">2015-10-21T17:15:53Z</dcterms:modified>
</cp:coreProperties>
</file>