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0"/>
  </p:notesMasterIdLst>
  <p:sldIdLst>
    <p:sldId id="256" r:id="rId2"/>
    <p:sldId id="257" r:id="rId3"/>
    <p:sldId id="264" r:id="rId4"/>
    <p:sldId id="265" r:id="rId5"/>
    <p:sldId id="266"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131"/>
  </p:normalViewPr>
  <p:slideViewPr>
    <p:cSldViewPr snapToGrid="0">
      <p:cViewPr varScale="1">
        <p:scale>
          <a:sx n="79" d="100"/>
          <a:sy n="79" d="100"/>
        </p:scale>
        <p:origin x="6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4DAC3-B0A6-8943-8635-0A109B0D0B43}" type="datetimeFigureOut">
              <a:rPr lang="en-US" smtClean="0"/>
              <a:t>9/18/24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912C7-05FC-0242-95BA-EF1E26421604}" type="slidenum">
              <a:rPr lang="en-US" smtClean="0"/>
              <a:t>‹#›</a:t>
            </a:fld>
            <a:endParaRPr lang="en-US"/>
          </a:p>
        </p:txBody>
      </p:sp>
    </p:spTree>
    <p:extLst>
      <p:ext uri="{BB962C8B-B14F-4D97-AF65-F5344CB8AC3E}">
        <p14:creationId xmlns:p14="http://schemas.microsoft.com/office/powerpoint/2010/main" val="901788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contains information on 1,460 houses that were sold from 2006 to 2010. The data contains 27 details about the houses’ attributes, amenities, and property features. Some examples of these details include the square footage, sale price, the year the house was built, the year the house was remodeled, the number of fireplaces, if there is a pool, and if the house has central air. </a:t>
            </a:r>
          </a:p>
        </p:txBody>
      </p:sp>
      <p:sp>
        <p:nvSpPr>
          <p:cNvPr id="4" name="Slide Number Placeholder 3"/>
          <p:cNvSpPr>
            <a:spLocks noGrp="1"/>
          </p:cNvSpPr>
          <p:nvPr>
            <p:ph type="sldNum" sz="quarter" idx="5"/>
          </p:nvPr>
        </p:nvSpPr>
        <p:spPr/>
        <p:txBody>
          <a:bodyPr/>
          <a:lstStyle/>
          <a:p>
            <a:fld id="{14E912C7-05FC-0242-95BA-EF1E26421604}" type="slidenum">
              <a:rPr lang="en-US" smtClean="0"/>
              <a:t>2</a:t>
            </a:fld>
            <a:endParaRPr lang="en-US"/>
          </a:p>
        </p:txBody>
      </p:sp>
    </p:spTree>
    <p:extLst>
      <p:ext uri="{BB962C8B-B14F-4D97-AF65-F5344CB8AC3E}">
        <p14:creationId xmlns:p14="http://schemas.microsoft.com/office/powerpoint/2010/main" val="86475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correlation heat map of all the variables in the original dataset. The heatmap foreshadows which of the variables will be significant in determining the sales price through the variables with a high correlation with sales price. The top three variables are </a:t>
            </a:r>
            <a:r>
              <a:rPr lang="en-US" dirty="0" err="1"/>
              <a:t>GarageCars</a:t>
            </a:r>
            <a:r>
              <a:rPr lang="en-US" dirty="0"/>
              <a:t>, 1stFlrSF, and </a:t>
            </a:r>
            <a:r>
              <a:rPr lang="en-US" dirty="0" err="1"/>
              <a:t>TotalBsmtSF</a:t>
            </a:r>
            <a:r>
              <a:rPr lang="en-US" dirty="0"/>
              <a:t>, which have a correlation above 0.60. </a:t>
            </a:r>
          </a:p>
        </p:txBody>
      </p:sp>
      <p:sp>
        <p:nvSpPr>
          <p:cNvPr id="4" name="Slide Number Placeholder 3"/>
          <p:cNvSpPr>
            <a:spLocks noGrp="1"/>
          </p:cNvSpPr>
          <p:nvPr>
            <p:ph type="sldNum" sz="quarter" idx="5"/>
          </p:nvPr>
        </p:nvSpPr>
        <p:spPr/>
        <p:txBody>
          <a:bodyPr/>
          <a:lstStyle/>
          <a:p>
            <a:fld id="{14E912C7-05FC-0242-95BA-EF1E26421604}" type="slidenum">
              <a:rPr lang="en-US" smtClean="0"/>
              <a:t>3</a:t>
            </a:fld>
            <a:endParaRPr lang="en-US"/>
          </a:p>
        </p:txBody>
      </p:sp>
    </p:spTree>
    <p:extLst>
      <p:ext uri="{BB962C8B-B14F-4D97-AF65-F5344CB8AC3E}">
        <p14:creationId xmlns:p14="http://schemas.microsoft.com/office/powerpoint/2010/main" val="3632493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Categorical data such as the kitchen quality, if the driveway was paved, or if the house has central air was converted into dummy variables to include them in the regression model. Regression models cannot be trained on data that is text, so these variables needed to be turned into numbers. A </a:t>
            </a:r>
            <a:r>
              <a:rPr lang="en-US" sz="1200" b="0" i="0" u="none" strike="noStrike" dirty="0">
                <a:effectLst/>
              </a:rPr>
              <a:t>log transformation was applied to </a:t>
            </a:r>
            <a:r>
              <a:rPr lang="en-US" sz="1200" b="0" i="0" u="none" strike="noStrike" dirty="0" err="1">
                <a:effectLst/>
              </a:rPr>
              <a:t>SalePrice</a:t>
            </a:r>
            <a:r>
              <a:rPr lang="en-US" sz="1200" b="0" i="0" u="none" strike="noStrike" dirty="0">
                <a:effectLst/>
              </a:rPr>
              <a:t> to normalize the distribution and improve model accuracy since it was skewed to the right as seen in blue in the graphs. </a:t>
            </a:r>
            <a:endParaRPr lang="en-US" dirty="0"/>
          </a:p>
        </p:txBody>
      </p:sp>
      <p:sp>
        <p:nvSpPr>
          <p:cNvPr id="4" name="Slide Number Placeholder 3"/>
          <p:cNvSpPr>
            <a:spLocks noGrp="1"/>
          </p:cNvSpPr>
          <p:nvPr>
            <p:ph type="sldNum" sz="quarter" idx="5"/>
          </p:nvPr>
        </p:nvSpPr>
        <p:spPr/>
        <p:txBody>
          <a:bodyPr/>
          <a:lstStyle/>
          <a:p>
            <a:fld id="{14E912C7-05FC-0242-95BA-EF1E26421604}" type="slidenum">
              <a:rPr lang="en-US" smtClean="0"/>
              <a:t>4</a:t>
            </a:fld>
            <a:endParaRPr lang="en-US"/>
          </a:p>
        </p:txBody>
      </p:sp>
    </p:spTree>
    <p:extLst>
      <p:ext uri="{BB962C8B-B14F-4D97-AF65-F5344CB8AC3E}">
        <p14:creationId xmlns:p14="http://schemas.microsoft.com/office/powerpoint/2010/main" val="3921879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01CAB-6F27-FA30-E016-EEB57BFE75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BABC89-45C4-AED6-4A72-425BA3D3AA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D976FA-438E-D8A8-7E30-F4864F526C4F}"/>
              </a:ext>
            </a:extLst>
          </p:cNvPr>
          <p:cNvSpPr>
            <a:spLocks noGrp="1"/>
          </p:cNvSpPr>
          <p:nvPr>
            <p:ph type="body" idx="1"/>
          </p:nvPr>
        </p:nvSpPr>
        <p:spPr/>
        <p:txBody>
          <a:bodyPr/>
          <a:lstStyle/>
          <a:p>
            <a:r>
              <a:rPr lang="en-US" dirty="0"/>
              <a:t>The R-squared for this model is relatively high as it is 0.813, which means these variables will be good indicators of the final sale price and that 81% of variability in the sale price can be explain by the variables in the final model. The Q-Q plot shows that the data is mostly normally distributed with some deviation. The residuals graph further supports the model being good as it shows that there are points randomly scattered around zero, which means the model captures most of the relationships between the variables. It also shows no heteroscedasticity, which also indicates a good model. </a:t>
            </a:r>
          </a:p>
        </p:txBody>
      </p:sp>
      <p:sp>
        <p:nvSpPr>
          <p:cNvPr id="4" name="Slide Number Placeholder 3">
            <a:extLst>
              <a:ext uri="{FF2B5EF4-FFF2-40B4-BE49-F238E27FC236}">
                <a16:creationId xmlns:a16="http://schemas.microsoft.com/office/drawing/2014/main" id="{115691B6-2C53-C357-B0B7-D319B5C5EDAC}"/>
              </a:ext>
            </a:extLst>
          </p:cNvPr>
          <p:cNvSpPr>
            <a:spLocks noGrp="1"/>
          </p:cNvSpPr>
          <p:nvPr>
            <p:ph type="sldNum" sz="quarter" idx="5"/>
          </p:nvPr>
        </p:nvSpPr>
        <p:spPr/>
        <p:txBody>
          <a:bodyPr/>
          <a:lstStyle/>
          <a:p>
            <a:fld id="{14E912C7-05FC-0242-95BA-EF1E26421604}" type="slidenum">
              <a:rPr lang="en-US" smtClean="0"/>
              <a:t>5</a:t>
            </a:fld>
            <a:endParaRPr lang="en-US"/>
          </a:p>
        </p:txBody>
      </p:sp>
    </p:spTree>
    <p:extLst>
      <p:ext uri="{BB962C8B-B14F-4D97-AF65-F5344CB8AC3E}">
        <p14:creationId xmlns:p14="http://schemas.microsoft.com/office/powerpoint/2010/main" val="343112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dirty="0"/>
              <a:t>This is a good regression model since it meets the following criteria:</a:t>
            </a:r>
          </a:p>
          <a:p>
            <a:pPr marL="171450" indent="-171450">
              <a:buFont typeface="Arial" panose="020B0604020202020204" pitchFamily="34" charset="0"/>
              <a:buChar char="•"/>
            </a:pPr>
            <a:r>
              <a:rPr lang="en-US" sz="1200" dirty="0"/>
              <a:t>High R-square with 0.813</a:t>
            </a:r>
          </a:p>
          <a:p>
            <a:pPr marL="171450" indent="-171450">
              <a:buFont typeface="Arial" panose="020B0604020202020204" pitchFamily="34" charset="0"/>
              <a:buChar char="•"/>
            </a:pPr>
            <a:r>
              <a:rPr lang="en-US" sz="1200" dirty="0"/>
              <a:t>X-variables significant at the 5% level - almost all are near 0, meaning they are very significant </a:t>
            </a:r>
          </a:p>
          <a:p>
            <a:pPr marL="171450" indent="-171450">
              <a:buFont typeface="Arial" panose="020B0604020202020204" pitchFamily="34" charset="0"/>
              <a:buChar char="•"/>
            </a:pPr>
            <a:r>
              <a:rPr lang="en-US" sz="1200" dirty="0"/>
              <a:t>No multicollinearity since VIF levels are below 5</a:t>
            </a:r>
          </a:p>
          <a:p>
            <a:pPr marL="171450" indent="-171450">
              <a:buFont typeface="Arial" panose="020B0604020202020204" pitchFamily="34" charset="0"/>
              <a:buChar char="•"/>
            </a:pPr>
            <a:r>
              <a:rPr lang="en-US" sz="1200" dirty="0"/>
              <a:t>All assumptions satisfied as seen with residuals in the previous slide, which show there is no </a:t>
            </a:r>
          </a:p>
          <a:p>
            <a:endParaRPr lang="en-US" dirty="0"/>
          </a:p>
        </p:txBody>
      </p:sp>
      <p:sp>
        <p:nvSpPr>
          <p:cNvPr id="4" name="Slide Number Placeholder 3"/>
          <p:cNvSpPr>
            <a:spLocks noGrp="1"/>
          </p:cNvSpPr>
          <p:nvPr>
            <p:ph type="sldNum" sz="quarter" idx="5"/>
          </p:nvPr>
        </p:nvSpPr>
        <p:spPr/>
        <p:txBody>
          <a:bodyPr/>
          <a:lstStyle/>
          <a:p>
            <a:fld id="{14E912C7-05FC-0242-95BA-EF1E26421604}" type="slidenum">
              <a:rPr lang="en-US" smtClean="0"/>
              <a:t>6</a:t>
            </a:fld>
            <a:endParaRPr lang="en-US"/>
          </a:p>
        </p:txBody>
      </p:sp>
    </p:spTree>
    <p:extLst>
      <p:ext uri="{BB962C8B-B14F-4D97-AF65-F5344CB8AC3E}">
        <p14:creationId xmlns:p14="http://schemas.microsoft.com/office/powerpoint/2010/main" val="933786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rPr>
              <a:t>These are the variables that help increase the value of the house and things that the investor should consider: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strike="noStrike" dirty="0">
                <a:solidFill>
                  <a:srgbClr val="000000"/>
                </a:solidFill>
                <a:effectLst/>
              </a:rPr>
              <a:t>High square footage – larger square footage in the basement, 1st and 2nd floors, screened porch, and wooden deck will increase value, or at least having these areas in the house will help</a:t>
            </a:r>
          </a:p>
          <a:p>
            <a:pPr marL="171450" indent="-171450" algn="l">
              <a:buFont typeface="Arial" panose="020B0604020202020204" pitchFamily="34" charset="0"/>
              <a:buChar char="•"/>
            </a:pPr>
            <a:r>
              <a:rPr lang="en-US" b="0" i="0" u="none" strike="noStrike" dirty="0">
                <a:solidFill>
                  <a:srgbClr val="000000"/>
                </a:solidFill>
                <a:effectLst/>
              </a:rPr>
              <a:t>Paved driveway – fully or partially paved driveways increase value</a:t>
            </a:r>
          </a:p>
          <a:p>
            <a:pPr marL="171450" indent="-171450" algn="l">
              <a:buFont typeface="Arial" panose="020B0604020202020204" pitchFamily="34" charset="0"/>
              <a:buChar char="•"/>
            </a:pPr>
            <a:r>
              <a:rPr lang="en-US" b="0" i="0" u="none" strike="noStrike" dirty="0">
                <a:solidFill>
                  <a:srgbClr val="000000"/>
                </a:solidFill>
                <a:effectLst/>
              </a:rPr>
              <a:t>Central air conditioning – having central air conditioning</a:t>
            </a:r>
          </a:p>
          <a:p>
            <a:pPr marL="171450" indent="-171450" algn="l">
              <a:buFont typeface="Arial" panose="020B0604020202020204" pitchFamily="34" charset="0"/>
              <a:buChar char="•"/>
            </a:pPr>
            <a:r>
              <a:rPr lang="en-US" b="0" i="0" u="none" strike="noStrike" dirty="0">
                <a:solidFill>
                  <a:srgbClr val="000000"/>
                </a:solidFill>
                <a:effectLst/>
              </a:rPr>
              <a:t>Excellent kitchen quality – having an excellent-quality kitchen will increase the value while any other quality will decrease the value</a:t>
            </a:r>
          </a:p>
          <a:p>
            <a:pPr marL="171450" indent="-171450" algn="l">
              <a:buFont typeface="Arial" panose="020B0604020202020204" pitchFamily="34" charset="0"/>
              <a:buChar char="•"/>
            </a:pPr>
            <a:r>
              <a:rPr lang="en-US" b="0" i="0" u="none" strike="noStrike" dirty="0">
                <a:solidFill>
                  <a:srgbClr val="000000"/>
                </a:solidFill>
                <a:effectLst/>
              </a:rPr>
              <a:t>Garage capacity – more garage spaces to fit more cars</a:t>
            </a:r>
          </a:p>
          <a:p>
            <a:pPr marL="171450" indent="-171450" algn="l">
              <a:buFont typeface="Arial" panose="020B0604020202020204" pitchFamily="34" charset="0"/>
              <a:buChar char="•"/>
            </a:pPr>
            <a:r>
              <a:rPr lang="en-US" b="0" i="0" u="none" strike="noStrike" dirty="0">
                <a:solidFill>
                  <a:srgbClr val="000000"/>
                </a:solidFill>
                <a:effectLst/>
              </a:rPr>
              <a:t>Year remodeled – the year the house was remolded or updated, higher value for more recent changes</a:t>
            </a:r>
          </a:p>
          <a:p>
            <a:pPr marL="171450" indent="-171450" algn="l">
              <a:buFont typeface="Arial" panose="020B0604020202020204" pitchFamily="34" charset="0"/>
              <a:buChar char="•"/>
            </a:pPr>
            <a:r>
              <a:rPr lang="en-US" b="0" i="0" u="none" strike="noStrike" dirty="0">
                <a:solidFill>
                  <a:srgbClr val="000000"/>
                </a:solidFill>
                <a:effectLst/>
              </a:rPr>
              <a:t>Number of fireplaces – higher number of fireplaces will increase the value </a:t>
            </a:r>
          </a:p>
          <a:p>
            <a:endParaRPr lang="en-US" dirty="0"/>
          </a:p>
        </p:txBody>
      </p:sp>
      <p:sp>
        <p:nvSpPr>
          <p:cNvPr id="4" name="Slide Number Placeholder 3"/>
          <p:cNvSpPr>
            <a:spLocks noGrp="1"/>
          </p:cNvSpPr>
          <p:nvPr>
            <p:ph type="sldNum" sz="quarter" idx="5"/>
          </p:nvPr>
        </p:nvSpPr>
        <p:spPr/>
        <p:txBody>
          <a:bodyPr/>
          <a:lstStyle/>
          <a:p>
            <a:fld id="{14E912C7-05FC-0242-95BA-EF1E26421604}" type="slidenum">
              <a:rPr lang="en-US" smtClean="0"/>
              <a:t>7</a:t>
            </a:fld>
            <a:endParaRPr lang="en-US"/>
          </a:p>
        </p:txBody>
      </p:sp>
    </p:spTree>
    <p:extLst>
      <p:ext uri="{BB962C8B-B14F-4D97-AF65-F5344CB8AC3E}">
        <p14:creationId xmlns:p14="http://schemas.microsoft.com/office/powerpoint/2010/main" val="802593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regression model from the previous slides, these are the predicted prices for the houses up for sale based on the provided data. </a:t>
            </a:r>
          </a:p>
        </p:txBody>
      </p:sp>
      <p:sp>
        <p:nvSpPr>
          <p:cNvPr id="4" name="Slide Number Placeholder 3"/>
          <p:cNvSpPr>
            <a:spLocks noGrp="1"/>
          </p:cNvSpPr>
          <p:nvPr>
            <p:ph type="sldNum" sz="quarter" idx="5"/>
          </p:nvPr>
        </p:nvSpPr>
        <p:spPr/>
        <p:txBody>
          <a:bodyPr/>
          <a:lstStyle/>
          <a:p>
            <a:fld id="{14E912C7-05FC-0242-95BA-EF1E26421604}" type="slidenum">
              <a:rPr lang="en-US" smtClean="0"/>
              <a:t>8</a:t>
            </a:fld>
            <a:endParaRPr lang="en-US"/>
          </a:p>
        </p:txBody>
      </p:sp>
    </p:spTree>
    <p:extLst>
      <p:ext uri="{BB962C8B-B14F-4D97-AF65-F5344CB8AC3E}">
        <p14:creationId xmlns:p14="http://schemas.microsoft.com/office/powerpoint/2010/main" val="356326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267214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343191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7056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1533546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7035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832542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3470236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298714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203314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1596C-FCC8-1E4A-B8A2-8A3E251168A0}" type="datetimeFigureOut">
              <a:rPr lang="en-US" smtClean="0"/>
              <a:t>9/18/24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115547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D1596C-FCC8-1E4A-B8A2-8A3E251168A0}" type="datetimeFigureOut">
              <a:rPr lang="en-US" smtClean="0"/>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223834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D1596C-FCC8-1E4A-B8A2-8A3E251168A0}" type="datetimeFigureOut">
              <a:rPr lang="en-US" smtClean="0"/>
              <a:t>9/18/24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176420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1596C-FCC8-1E4A-B8A2-8A3E251168A0}" type="datetimeFigureOut">
              <a:rPr lang="en-US" smtClean="0"/>
              <a:t>9/18/24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3987622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1596C-FCC8-1E4A-B8A2-8A3E251168A0}" type="datetimeFigureOut">
              <a:rPr lang="en-US" smtClean="0"/>
              <a:t>9/18/24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82889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D1596C-FCC8-1E4A-B8A2-8A3E251168A0}" type="datetimeFigureOut">
              <a:rPr lang="en-US" smtClean="0"/>
              <a:t>9/18/24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F43C9-F68F-CF46-91D8-3B3E7DEF4E29}" type="slidenum">
              <a:rPr lang="en-US" smtClean="0"/>
              <a:t>‹#›</a:t>
            </a:fld>
            <a:endParaRPr lang="en-US"/>
          </a:p>
        </p:txBody>
      </p:sp>
    </p:spTree>
    <p:extLst>
      <p:ext uri="{BB962C8B-B14F-4D97-AF65-F5344CB8AC3E}">
        <p14:creationId xmlns:p14="http://schemas.microsoft.com/office/powerpoint/2010/main" val="227310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BF43C9-F68F-CF46-91D8-3B3E7DEF4E29}" type="slidenum">
              <a:rPr lang="en-US" smtClean="0"/>
              <a:t>‹#›</a:t>
            </a:fld>
            <a:endParaRPr lang="en-US"/>
          </a:p>
        </p:txBody>
      </p:sp>
      <p:sp>
        <p:nvSpPr>
          <p:cNvPr id="5" name="Date Placeholder 4"/>
          <p:cNvSpPr>
            <a:spLocks noGrp="1"/>
          </p:cNvSpPr>
          <p:nvPr>
            <p:ph type="dt" sz="half" idx="10"/>
          </p:nvPr>
        </p:nvSpPr>
        <p:spPr/>
        <p:txBody>
          <a:bodyPr/>
          <a:lstStyle/>
          <a:p>
            <a:fld id="{2ED1596C-FCC8-1E4A-B8A2-8A3E251168A0}" type="datetimeFigureOut">
              <a:rPr lang="en-US" smtClean="0"/>
              <a:t>9/18/24</a:t>
            </a:fld>
            <a:endParaRPr lang="en-US"/>
          </a:p>
        </p:txBody>
      </p:sp>
    </p:spTree>
    <p:extLst>
      <p:ext uri="{BB962C8B-B14F-4D97-AF65-F5344CB8AC3E}">
        <p14:creationId xmlns:p14="http://schemas.microsoft.com/office/powerpoint/2010/main" val="56263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D1596C-FCC8-1E4A-B8A2-8A3E251168A0}" type="datetimeFigureOut">
              <a:rPr lang="en-US" smtClean="0"/>
              <a:t>9/18/24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BF43C9-F68F-CF46-91D8-3B3E7DEF4E29}" type="slidenum">
              <a:rPr lang="en-US" smtClean="0"/>
              <a:t>‹#›</a:t>
            </a:fld>
            <a:endParaRPr lang="en-US"/>
          </a:p>
        </p:txBody>
      </p:sp>
    </p:spTree>
    <p:extLst>
      <p:ext uri="{BB962C8B-B14F-4D97-AF65-F5344CB8AC3E}">
        <p14:creationId xmlns:p14="http://schemas.microsoft.com/office/powerpoint/2010/main" val="412352432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0E7B-8DEA-9A27-72B3-AABEB80EC06A}"/>
              </a:ext>
            </a:extLst>
          </p:cNvPr>
          <p:cNvSpPr>
            <a:spLocks noGrp="1"/>
          </p:cNvSpPr>
          <p:nvPr>
            <p:ph type="ctrTitle"/>
          </p:nvPr>
        </p:nvSpPr>
        <p:spPr/>
        <p:txBody>
          <a:bodyPr/>
          <a:lstStyle/>
          <a:p>
            <a:r>
              <a:rPr lang="en-US" dirty="0"/>
              <a:t>Real Estate </a:t>
            </a:r>
            <a:br>
              <a:rPr lang="en-US" dirty="0"/>
            </a:br>
            <a:r>
              <a:rPr lang="en-US" dirty="0"/>
              <a:t>Regression Project</a:t>
            </a:r>
          </a:p>
        </p:txBody>
      </p:sp>
      <p:sp>
        <p:nvSpPr>
          <p:cNvPr id="3" name="Subtitle 2">
            <a:extLst>
              <a:ext uri="{FF2B5EF4-FFF2-40B4-BE49-F238E27FC236}">
                <a16:creationId xmlns:a16="http://schemas.microsoft.com/office/drawing/2014/main" id="{6936E286-8534-0B54-C3A3-D1C5DD89BE46}"/>
              </a:ext>
            </a:extLst>
          </p:cNvPr>
          <p:cNvSpPr>
            <a:spLocks noGrp="1"/>
          </p:cNvSpPr>
          <p:nvPr>
            <p:ph type="subTitle" idx="1"/>
          </p:nvPr>
        </p:nvSpPr>
        <p:spPr/>
        <p:txBody>
          <a:bodyPr>
            <a:normAutofit lnSpcReduction="10000"/>
          </a:bodyPr>
          <a:lstStyle/>
          <a:p>
            <a:r>
              <a:rPr lang="en-US" dirty="0"/>
              <a:t>Karol Kusmierczuk </a:t>
            </a:r>
          </a:p>
          <a:p>
            <a:r>
              <a:rPr lang="en-US" dirty="0"/>
              <a:t>BAN-6025-A</a:t>
            </a:r>
          </a:p>
          <a:p>
            <a:r>
              <a:rPr lang="en-US" dirty="0"/>
              <a:t>Fall 2024</a:t>
            </a:r>
          </a:p>
        </p:txBody>
      </p:sp>
    </p:spTree>
    <p:extLst>
      <p:ext uri="{BB962C8B-B14F-4D97-AF65-F5344CB8AC3E}">
        <p14:creationId xmlns:p14="http://schemas.microsoft.com/office/powerpoint/2010/main" val="119231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Houses in a subdivision">
            <a:extLst>
              <a:ext uri="{FF2B5EF4-FFF2-40B4-BE49-F238E27FC236}">
                <a16:creationId xmlns:a16="http://schemas.microsoft.com/office/drawing/2014/main" id="{D8EEB1BB-180D-E3D9-E561-516DA0511F43}"/>
              </a:ext>
            </a:extLst>
          </p:cNvPr>
          <p:cNvPicPr>
            <a:picLocks noChangeAspect="1"/>
          </p:cNvPicPr>
          <p:nvPr/>
        </p:nvPicPr>
        <p:blipFill>
          <a:blip r:embed="rId3"/>
          <a:srcRect l="17344" r="5547"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F5549FD-EEE1-B455-5886-D0DB15007A58}"/>
              </a:ext>
            </a:extLst>
          </p:cNvPr>
          <p:cNvSpPr>
            <a:spLocks noGrp="1"/>
          </p:cNvSpPr>
          <p:nvPr>
            <p:ph type="title"/>
          </p:nvPr>
        </p:nvSpPr>
        <p:spPr>
          <a:xfrm>
            <a:off x="677333" y="609600"/>
            <a:ext cx="3851123" cy="1320800"/>
          </a:xfrm>
        </p:spPr>
        <p:txBody>
          <a:bodyPr>
            <a:normAutofit/>
          </a:bodyPr>
          <a:lstStyle/>
          <a:p>
            <a:r>
              <a:rPr lang="en-US" dirty="0"/>
              <a:t>Overview of Data</a:t>
            </a:r>
          </a:p>
        </p:txBody>
      </p:sp>
      <p:sp>
        <p:nvSpPr>
          <p:cNvPr id="3" name="Content Placeholder 2">
            <a:extLst>
              <a:ext uri="{FF2B5EF4-FFF2-40B4-BE49-F238E27FC236}">
                <a16:creationId xmlns:a16="http://schemas.microsoft.com/office/drawing/2014/main" id="{5E8EE51B-BD34-80E1-80C2-3058511B0333}"/>
              </a:ext>
            </a:extLst>
          </p:cNvPr>
          <p:cNvSpPr>
            <a:spLocks noGrp="1"/>
          </p:cNvSpPr>
          <p:nvPr>
            <p:ph idx="1"/>
          </p:nvPr>
        </p:nvSpPr>
        <p:spPr>
          <a:xfrm>
            <a:off x="677333" y="2160589"/>
            <a:ext cx="4433509" cy="3880773"/>
          </a:xfrm>
        </p:spPr>
        <p:txBody>
          <a:bodyPr>
            <a:normAutofit/>
          </a:bodyPr>
          <a:lstStyle/>
          <a:p>
            <a:r>
              <a:rPr lang="en-US" sz="2400" dirty="0"/>
              <a:t>1,460 Houses</a:t>
            </a:r>
          </a:p>
          <a:p>
            <a:r>
              <a:rPr lang="en-US" sz="2400" dirty="0"/>
              <a:t>Sold from 2006 to 2010</a:t>
            </a:r>
          </a:p>
          <a:p>
            <a:r>
              <a:rPr lang="en-US" sz="2400" dirty="0"/>
              <a:t>Data provides 27 details about home attributes, amenities, and property features</a:t>
            </a:r>
          </a:p>
          <a:p>
            <a:endParaRPr lang="en-US"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3642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7"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Isosceles Triangle 58">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3" name="Isosceles Triangle 62">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Isosceles Triangle 63">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66" name="Rectangle 65">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69" name="Straight Connector 68">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0"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Isosceles Triangle 71">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5"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6" name="Isosceles Triangle 75">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7" name="Isosceles Triangle 76">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79" name="Rectangle 7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D05C209-4AC5-58B9-E580-15AAF01A4243}"/>
              </a:ext>
            </a:extLst>
          </p:cNvPr>
          <p:cNvPicPr>
            <a:picLocks noChangeAspect="1"/>
          </p:cNvPicPr>
          <p:nvPr/>
        </p:nvPicPr>
        <p:blipFill>
          <a:blip r:embed="rId3"/>
          <a:stretch>
            <a:fillRect/>
          </a:stretch>
        </p:blipFill>
        <p:spPr>
          <a:xfrm>
            <a:off x="4331259" y="480060"/>
            <a:ext cx="6835235" cy="5919802"/>
          </a:xfrm>
          <a:prstGeom prst="rect">
            <a:avLst/>
          </a:prstGeom>
        </p:spPr>
      </p:pic>
      <p:sp>
        <p:nvSpPr>
          <p:cNvPr id="10" name="TextBox 9">
            <a:extLst>
              <a:ext uri="{FF2B5EF4-FFF2-40B4-BE49-F238E27FC236}">
                <a16:creationId xmlns:a16="http://schemas.microsoft.com/office/drawing/2014/main" id="{2CB9BF82-6E08-445A-D7BD-978D7B7C6D2B}"/>
              </a:ext>
            </a:extLst>
          </p:cNvPr>
          <p:cNvSpPr txBox="1"/>
          <p:nvPr/>
        </p:nvSpPr>
        <p:spPr>
          <a:xfrm>
            <a:off x="844628" y="1121620"/>
            <a:ext cx="2944303" cy="1200329"/>
          </a:xfrm>
          <a:prstGeom prst="rect">
            <a:avLst/>
          </a:prstGeom>
          <a:noFill/>
        </p:spPr>
        <p:txBody>
          <a:bodyPr wrap="square">
            <a:spAutoFit/>
          </a:bodyPr>
          <a:lstStyle/>
          <a:p>
            <a:r>
              <a:rPr lang="en-US" sz="3600" dirty="0">
                <a:solidFill>
                  <a:schemeClr val="accent1"/>
                </a:solidFill>
                <a:latin typeface="+mj-lt"/>
              </a:rPr>
              <a:t>Variable </a:t>
            </a:r>
          </a:p>
          <a:p>
            <a:r>
              <a:rPr lang="en-US" sz="3600" dirty="0">
                <a:solidFill>
                  <a:schemeClr val="accent1"/>
                </a:solidFill>
                <a:latin typeface="+mj-lt"/>
              </a:rPr>
              <a:t>Relationships </a:t>
            </a:r>
          </a:p>
        </p:txBody>
      </p:sp>
      <p:sp>
        <p:nvSpPr>
          <p:cNvPr id="3" name="Content Placeholder 2">
            <a:extLst>
              <a:ext uri="{FF2B5EF4-FFF2-40B4-BE49-F238E27FC236}">
                <a16:creationId xmlns:a16="http://schemas.microsoft.com/office/drawing/2014/main" id="{07050284-F262-62F6-6E00-4A5EEFEE937B}"/>
              </a:ext>
            </a:extLst>
          </p:cNvPr>
          <p:cNvSpPr>
            <a:spLocks noGrp="1"/>
          </p:cNvSpPr>
          <p:nvPr>
            <p:ph idx="1"/>
          </p:nvPr>
        </p:nvSpPr>
        <p:spPr>
          <a:xfrm>
            <a:off x="925745" y="2562132"/>
            <a:ext cx="3189055" cy="3174248"/>
          </a:xfrm>
        </p:spPr>
        <p:txBody>
          <a:bodyPr>
            <a:normAutofit/>
          </a:bodyPr>
          <a:lstStyle/>
          <a:p>
            <a:r>
              <a:rPr lang="en-US" sz="2400" dirty="0"/>
              <a:t>Correlation heat map showing relationships between variables in the original data</a:t>
            </a:r>
            <a:endParaRPr lang="en-US" sz="2200" dirty="0"/>
          </a:p>
          <a:p>
            <a:endParaRPr lang="en-US" dirty="0"/>
          </a:p>
        </p:txBody>
      </p:sp>
    </p:spTree>
    <p:extLst>
      <p:ext uri="{BB962C8B-B14F-4D97-AF65-F5344CB8AC3E}">
        <p14:creationId xmlns:p14="http://schemas.microsoft.com/office/powerpoint/2010/main" val="114537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8F6AEDFC-57DC-BEB7-28E3-8F027F6A3304}"/>
              </a:ext>
            </a:extLst>
          </p:cNvPr>
          <p:cNvSpPr>
            <a:spLocks noGrp="1"/>
          </p:cNvSpPr>
          <p:nvPr>
            <p:ph type="title"/>
          </p:nvPr>
        </p:nvSpPr>
        <p:spPr>
          <a:xfrm>
            <a:off x="989768" y="609600"/>
            <a:ext cx="5498361" cy="1320800"/>
          </a:xfrm>
        </p:spPr>
        <p:txBody>
          <a:bodyPr anchor="ctr">
            <a:normAutofit/>
          </a:bodyPr>
          <a:lstStyle/>
          <a:p>
            <a:r>
              <a:rPr lang="en-US" dirty="0"/>
              <a:t>Preparing the Data</a:t>
            </a:r>
          </a:p>
        </p:txBody>
      </p:sp>
      <p:sp>
        <p:nvSpPr>
          <p:cNvPr id="12" name="Isosceles Triangle 11">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3B395E">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5F77F60-EEA1-D975-A65B-279EC8D6CFCC}"/>
              </a:ext>
            </a:extLst>
          </p:cNvPr>
          <p:cNvSpPr>
            <a:spLocks noGrp="1"/>
          </p:cNvSpPr>
          <p:nvPr>
            <p:ph idx="1"/>
          </p:nvPr>
        </p:nvSpPr>
        <p:spPr>
          <a:xfrm>
            <a:off x="989768" y="1930400"/>
            <a:ext cx="9117616" cy="3880773"/>
          </a:xfrm>
        </p:spPr>
        <p:txBody>
          <a:bodyPr>
            <a:normAutofit/>
          </a:bodyPr>
          <a:lstStyle/>
          <a:p>
            <a:r>
              <a:rPr lang="en-US" sz="2400" dirty="0"/>
              <a:t>Converted categorical data into dummy variables </a:t>
            </a:r>
          </a:p>
          <a:p>
            <a:r>
              <a:rPr lang="en-US" sz="2400" b="0" i="0" u="none" strike="noStrike" dirty="0">
                <a:effectLst/>
              </a:rPr>
              <a:t>Applied a log transformation to </a:t>
            </a:r>
            <a:r>
              <a:rPr lang="en-US" sz="2400" b="0" i="0" u="none" strike="noStrike" dirty="0" err="1">
                <a:effectLst/>
              </a:rPr>
              <a:t>SalePrice</a:t>
            </a:r>
            <a:endParaRPr lang="en-US" sz="2400" dirty="0"/>
          </a:p>
          <a:p>
            <a:endParaRPr lang="en-US" dirty="0"/>
          </a:p>
        </p:txBody>
      </p:sp>
      <p:pic>
        <p:nvPicPr>
          <p:cNvPr id="7" name="Picture 6" descr="A blue and white striped object&#10;&#10;Description automatically generated">
            <a:extLst>
              <a:ext uri="{FF2B5EF4-FFF2-40B4-BE49-F238E27FC236}">
                <a16:creationId xmlns:a16="http://schemas.microsoft.com/office/drawing/2014/main" id="{6922F7CC-BFDF-62E8-DCD7-F8940879B0DB}"/>
              </a:ext>
            </a:extLst>
          </p:cNvPr>
          <p:cNvPicPr>
            <a:picLocks noChangeAspect="1"/>
          </p:cNvPicPr>
          <p:nvPr/>
        </p:nvPicPr>
        <p:blipFill>
          <a:blip r:embed="rId3"/>
          <a:srcRect l="2229" t="175" b="1429"/>
          <a:stretch/>
        </p:blipFill>
        <p:spPr>
          <a:xfrm>
            <a:off x="0" y="0"/>
            <a:ext cx="1098246" cy="6743700"/>
          </a:xfrm>
          <a:prstGeom prst="rect">
            <a:avLst/>
          </a:prstGeom>
        </p:spPr>
      </p:pic>
      <p:pic>
        <p:nvPicPr>
          <p:cNvPr id="6" name="Picture 5">
            <a:extLst>
              <a:ext uri="{FF2B5EF4-FFF2-40B4-BE49-F238E27FC236}">
                <a16:creationId xmlns:a16="http://schemas.microsoft.com/office/drawing/2014/main" id="{03248088-735E-37FE-2A07-3265249ECBFC}"/>
              </a:ext>
            </a:extLst>
          </p:cNvPr>
          <p:cNvPicPr>
            <a:picLocks noChangeAspect="1"/>
          </p:cNvPicPr>
          <p:nvPr/>
        </p:nvPicPr>
        <p:blipFill>
          <a:blip r:embed="rId4"/>
          <a:stretch>
            <a:fillRect/>
          </a:stretch>
        </p:blipFill>
        <p:spPr>
          <a:xfrm>
            <a:off x="1368581" y="2977229"/>
            <a:ext cx="9131235" cy="3880772"/>
          </a:xfrm>
          <a:prstGeom prst="rect">
            <a:avLst/>
          </a:prstGeom>
        </p:spPr>
      </p:pic>
    </p:spTree>
    <p:extLst>
      <p:ext uri="{BB962C8B-B14F-4D97-AF65-F5344CB8AC3E}">
        <p14:creationId xmlns:p14="http://schemas.microsoft.com/office/powerpoint/2010/main" val="1569789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912290-2A13-6A16-9C60-3966358B2D9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8C8A0E-985E-A77D-F57D-953B8A865F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06054651-42AC-0407-01F4-92E907CE88DB}"/>
              </a:ext>
            </a:extLst>
          </p:cNvPr>
          <p:cNvSpPr>
            <a:spLocks noGrp="1"/>
          </p:cNvSpPr>
          <p:nvPr>
            <p:ph type="title"/>
          </p:nvPr>
        </p:nvSpPr>
        <p:spPr>
          <a:xfrm>
            <a:off x="989768" y="609600"/>
            <a:ext cx="5498361" cy="1320800"/>
          </a:xfrm>
        </p:spPr>
        <p:txBody>
          <a:bodyPr anchor="ctr">
            <a:normAutofit/>
          </a:bodyPr>
          <a:lstStyle/>
          <a:p>
            <a:r>
              <a:rPr lang="en-US" dirty="0"/>
              <a:t>Regression Model</a:t>
            </a:r>
          </a:p>
        </p:txBody>
      </p:sp>
      <p:sp>
        <p:nvSpPr>
          <p:cNvPr id="12" name="Isosceles Triangle 11">
            <a:extLst>
              <a:ext uri="{FF2B5EF4-FFF2-40B4-BE49-F238E27FC236}">
                <a16:creationId xmlns:a16="http://schemas.microsoft.com/office/drawing/2014/main" id="{D7A639FA-7B33-66AE-710B-ACD7DE979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3B395E">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6AFDC44-7110-4B52-428E-38869FE1EFDF}"/>
              </a:ext>
            </a:extLst>
          </p:cNvPr>
          <p:cNvSpPr>
            <a:spLocks noGrp="1"/>
          </p:cNvSpPr>
          <p:nvPr>
            <p:ph idx="1"/>
          </p:nvPr>
        </p:nvSpPr>
        <p:spPr>
          <a:xfrm>
            <a:off x="964082" y="1930400"/>
            <a:ext cx="5549732" cy="3880773"/>
          </a:xfrm>
        </p:spPr>
        <p:txBody>
          <a:bodyPr>
            <a:normAutofit/>
          </a:bodyPr>
          <a:lstStyle/>
          <a:p>
            <a:r>
              <a:rPr lang="en-US" sz="2400" dirty="0"/>
              <a:t>R-squared: 0.813</a:t>
            </a:r>
          </a:p>
          <a:p>
            <a:r>
              <a:rPr lang="en-US" sz="2400" dirty="0"/>
              <a:t>Adjusted R-squared: 0.811</a:t>
            </a:r>
          </a:p>
          <a:p>
            <a:r>
              <a:rPr lang="en-US" sz="2400" dirty="0"/>
              <a:t>Q-Q plot </a:t>
            </a:r>
          </a:p>
          <a:p>
            <a:pPr lvl="1"/>
            <a:r>
              <a:rPr lang="en-US" sz="2200" dirty="0"/>
              <a:t>Mainly straight</a:t>
            </a:r>
          </a:p>
          <a:p>
            <a:pPr lvl="1"/>
            <a:r>
              <a:rPr lang="en-US" sz="2200" dirty="0"/>
              <a:t>Normally distributed </a:t>
            </a:r>
          </a:p>
          <a:p>
            <a:r>
              <a:rPr lang="en-US" sz="2400" dirty="0"/>
              <a:t>Residuals</a:t>
            </a:r>
          </a:p>
          <a:p>
            <a:pPr lvl="1"/>
            <a:r>
              <a:rPr lang="en-US" sz="2200" dirty="0"/>
              <a:t>Points randomly around zero</a:t>
            </a:r>
          </a:p>
          <a:p>
            <a:pPr lvl="1"/>
            <a:r>
              <a:rPr lang="en-US" sz="2200" dirty="0"/>
              <a:t>No heteroscedasticity</a:t>
            </a:r>
          </a:p>
          <a:p>
            <a:endParaRPr lang="en-US" dirty="0"/>
          </a:p>
        </p:txBody>
      </p:sp>
      <p:pic>
        <p:nvPicPr>
          <p:cNvPr id="4" name="Picture 3">
            <a:extLst>
              <a:ext uri="{FF2B5EF4-FFF2-40B4-BE49-F238E27FC236}">
                <a16:creationId xmlns:a16="http://schemas.microsoft.com/office/drawing/2014/main" id="{839D1292-9429-D488-EDEC-4351B58B14CC}"/>
              </a:ext>
            </a:extLst>
          </p:cNvPr>
          <p:cNvPicPr>
            <a:picLocks noChangeAspect="1"/>
          </p:cNvPicPr>
          <p:nvPr/>
        </p:nvPicPr>
        <p:blipFill>
          <a:blip r:embed="rId3"/>
          <a:srcRect l="-1827" r="-6513"/>
          <a:stretch/>
        </p:blipFill>
        <p:spPr>
          <a:xfrm>
            <a:off x="6635300" y="313729"/>
            <a:ext cx="5152834" cy="3115271"/>
          </a:xfrm>
          <a:prstGeom prst="rect">
            <a:avLst/>
          </a:prstGeom>
        </p:spPr>
      </p:pic>
      <p:pic>
        <p:nvPicPr>
          <p:cNvPr id="5" name="Content Placeholder 4">
            <a:extLst>
              <a:ext uri="{FF2B5EF4-FFF2-40B4-BE49-F238E27FC236}">
                <a16:creationId xmlns:a16="http://schemas.microsoft.com/office/drawing/2014/main" id="{A5754E11-BDBF-F367-3825-DCAB2D1D944B}"/>
              </a:ext>
            </a:extLst>
          </p:cNvPr>
          <p:cNvPicPr>
            <a:picLocks noChangeAspect="1"/>
          </p:cNvPicPr>
          <p:nvPr/>
        </p:nvPicPr>
        <p:blipFill>
          <a:blip r:embed="rId4"/>
          <a:srcRect t="1" r="-8608" b="-5"/>
          <a:stretch/>
        </p:blipFill>
        <p:spPr>
          <a:xfrm>
            <a:off x="6344938" y="3570588"/>
            <a:ext cx="5692017" cy="3287412"/>
          </a:xfrm>
          <a:prstGeom prst="rect">
            <a:avLst/>
          </a:prstGeom>
        </p:spPr>
      </p:pic>
      <p:pic>
        <p:nvPicPr>
          <p:cNvPr id="7" name="Picture 6" descr="A blue and white striped object&#10;&#10;Description automatically generated">
            <a:extLst>
              <a:ext uri="{FF2B5EF4-FFF2-40B4-BE49-F238E27FC236}">
                <a16:creationId xmlns:a16="http://schemas.microsoft.com/office/drawing/2014/main" id="{957D9647-E28F-75BA-9806-CA7958D670B2}"/>
              </a:ext>
            </a:extLst>
          </p:cNvPr>
          <p:cNvPicPr>
            <a:picLocks noChangeAspect="1"/>
          </p:cNvPicPr>
          <p:nvPr/>
        </p:nvPicPr>
        <p:blipFill>
          <a:blip r:embed="rId5"/>
          <a:srcRect l="2229" t="175" b="1429"/>
          <a:stretch/>
        </p:blipFill>
        <p:spPr>
          <a:xfrm>
            <a:off x="0" y="0"/>
            <a:ext cx="1098246" cy="6743700"/>
          </a:xfrm>
          <a:prstGeom prst="rect">
            <a:avLst/>
          </a:prstGeom>
        </p:spPr>
      </p:pic>
    </p:spTree>
    <p:extLst>
      <p:ext uri="{BB962C8B-B14F-4D97-AF65-F5344CB8AC3E}">
        <p14:creationId xmlns:p14="http://schemas.microsoft.com/office/powerpoint/2010/main" val="415231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1" name="Straight Connector 60">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46B3ED1-3C65-8761-811E-A890BECCF16B}"/>
              </a:ext>
            </a:extLst>
          </p:cNvPr>
          <p:cNvSpPr>
            <a:spLocks noGrp="1"/>
          </p:cNvSpPr>
          <p:nvPr>
            <p:ph type="title"/>
          </p:nvPr>
        </p:nvSpPr>
        <p:spPr>
          <a:xfrm>
            <a:off x="643467" y="816638"/>
            <a:ext cx="3367359" cy="5224724"/>
          </a:xfrm>
        </p:spPr>
        <p:txBody>
          <a:bodyPr anchor="ctr">
            <a:normAutofit/>
          </a:bodyPr>
          <a:lstStyle/>
          <a:p>
            <a:r>
              <a:rPr lang="en-US"/>
              <a:t>Regression Model Criteria</a:t>
            </a:r>
          </a:p>
        </p:txBody>
      </p:sp>
      <p:sp>
        <p:nvSpPr>
          <p:cNvPr id="8" name="Content Placeholder 7">
            <a:extLst>
              <a:ext uri="{FF2B5EF4-FFF2-40B4-BE49-F238E27FC236}">
                <a16:creationId xmlns:a16="http://schemas.microsoft.com/office/drawing/2014/main" id="{72B2F234-B009-3402-6D1B-77C3F8407778}"/>
              </a:ext>
            </a:extLst>
          </p:cNvPr>
          <p:cNvSpPr>
            <a:spLocks noGrp="1"/>
          </p:cNvSpPr>
          <p:nvPr>
            <p:ph idx="1"/>
          </p:nvPr>
        </p:nvSpPr>
        <p:spPr>
          <a:xfrm>
            <a:off x="4636149" y="1934935"/>
            <a:ext cx="5061197" cy="2988129"/>
          </a:xfrm>
        </p:spPr>
        <p:txBody>
          <a:bodyPr anchor="ctr">
            <a:normAutofit/>
          </a:bodyPr>
          <a:lstStyle/>
          <a:p>
            <a:pPr>
              <a:buClr>
                <a:schemeClr val="bg1"/>
              </a:buClr>
              <a:buFont typeface="Menlo Regular" panose="020B0609030804020204" pitchFamily="49" charset="0"/>
              <a:buChar char="✔"/>
            </a:pPr>
            <a:r>
              <a:rPr lang="en-US" sz="2400" dirty="0"/>
              <a:t>High R-square</a:t>
            </a:r>
          </a:p>
          <a:p>
            <a:pPr>
              <a:buFont typeface="Menlo Regular" panose="020B0609030804020204" pitchFamily="49" charset="0"/>
              <a:buChar char="✔"/>
            </a:pPr>
            <a:r>
              <a:rPr lang="en-US" sz="2400" dirty="0"/>
              <a:t>X-variables significant at the 5% level</a:t>
            </a:r>
          </a:p>
          <a:p>
            <a:pPr>
              <a:buFont typeface="Menlo Regular" panose="020B0609030804020204" pitchFamily="49" charset="0"/>
              <a:buChar char="✔"/>
            </a:pPr>
            <a:r>
              <a:rPr lang="en-US" sz="2400" dirty="0"/>
              <a:t>No multicollinearity</a:t>
            </a:r>
          </a:p>
          <a:p>
            <a:pPr>
              <a:buFont typeface="Menlo Regular" panose="020B0609030804020204" pitchFamily="49" charset="0"/>
              <a:buChar char="✔"/>
            </a:pPr>
            <a:r>
              <a:rPr lang="en-US" sz="2400" dirty="0"/>
              <a:t>All assumptions satisfied as seen with residuals</a:t>
            </a:r>
          </a:p>
        </p:txBody>
      </p:sp>
    </p:spTree>
    <p:extLst>
      <p:ext uri="{BB962C8B-B14F-4D97-AF65-F5344CB8AC3E}">
        <p14:creationId xmlns:p14="http://schemas.microsoft.com/office/powerpoint/2010/main" val="219053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house with a driveway and a driveway&#10;&#10;Description automatically generated">
            <a:extLst>
              <a:ext uri="{FF2B5EF4-FFF2-40B4-BE49-F238E27FC236}">
                <a16:creationId xmlns:a16="http://schemas.microsoft.com/office/drawing/2014/main" id="{BBB58766-471C-AF09-F2B4-1D014003C987}"/>
              </a:ext>
            </a:extLst>
          </p:cNvPr>
          <p:cNvPicPr>
            <a:picLocks noChangeAspect="1"/>
          </p:cNvPicPr>
          <p:nvPr/>
        </p:nvPicPr>
        <p:blipFill>
          <a:blip r:embed="rId3"/>
          <a:srcRect l="11951" r="9209"/>
          <a:stretch/>
        </p:blipFill>
        <p:spPr>
          <a:xfrm>
            <a:off x="4217727" y="0"/>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7CA9A95E-4BA3-CFD2-16D4-40DAD55EA595}"/>
              </a:ext>
            </a:extLst>
          </p:cNvPr>
          <p:cNvSpPr>
            <a:spLocks noGrp="1"/>
          </p:cNvSpPr>
          <p:nvPr>
            <p:ph type="title"/>
          </p:nvPr>
        </p:nvSpPr>
        <p:spPr>
          <a:xfrm>
            <a:off x="677333" y="609600"/>
            <a:ext cx="3851123" cy="1320800"/>
          </a:xfrm>
        </p:spPr>
        <p:txBody>
          <a:bodyPr>
            <a:normAutofit/>
          </a:bodyPr>
          <a:lstStyle/>
          <a:p>
            <a:r>
              <a:rPr lang="en-US" sz="3300"/>
              <a:t>Investor Recommendations </a:t>
            </a:r>
          </a:p>
        </p:txBody>
      </p:sp>
      <p:sp>
        <p:nvSpPr>
          <p:cNvPr id="3" name="Content Placeholder 2">
            <a:extLst>
              <a:ext uri="{FF2B5EF4-FFF2-40B4-BE49-F238E27FC236}">
                <a16:creationId xmlns:a16="http://schemas.microsoft.com/office/drawing/2014/main" id="{65E5701F-C7AC-4286-3561-2B40F1617DB1}"/>
              </a:ext>
            </a:extLst>
          </p:cNvPr>
          <p:cNvSpPr>
            <a:spLocks noGrp="1"/>
          </p:cNvSpPr>
          <p:nvPr>
            <p:ph idx="1"/>
          </p:nvPr>
        </p:nvSpPr>
        <p:spPr>
          <a:xfrm>
            <a:off x="677334" y="2160589"/>
            <a:ext cx="4629452" cy="4289197"/>
          </a:xfrm>
        </p:spPr>
        <p:txBody>
          <a:bodyPr>
            <a:normAutofit/>
          </a:bodyPr>
          <a:lstStyle/>
          <a:p>
            <a:pPr>
              <a:lnSpc>
                <a:spcPct val="90000"/>
              </a:lnSpc>
            </a:pPr>
            <a:r>
              <a:rPr lang="en-US" sz="2000" i="0" u="none" strike="noStrike" dirty="0">
                <a:effectLst/>
              </a:rPr>
              <a:t>Variables that </a:t>
            </a:r>
            <a:r>
              <a:rPr lang="en-US" sz="2000" dirty="0"/>
              <a:t>h</a:t>
            </a:r>
            <a:r>
              <a:rPr lang="en-US" sz="2000" i="0" u="none" strike="noStrike" dirty="0">
                <a:effectLst/>
              </a:rPr>
              <a:t>elp </a:t>
            </a:r>
            <a:r>
              <a:rPr lang="en-US" sz="2000" dirty="0"/>
              <a:t>i</a:t>
            </a:r>
            <a:r>
              <a:rPr lang="en-US" sz="2000" i="0" u="none" strike="noStrike" dirty="0">
                <a:effectLst/>
              </a:rPr>
              <a:t>ncrease the value of the house</a:t>
            </a:r>
            <a:r>
              <a:rPr lang="en-US" sz="2000" dirty="0"/>
              <a:t>:</a:t>
            </a:r>
          </a:p>
          <a:p>
            <a:pPr lvl="1">
              <a:lnSpc>
                <a:spcPct val="90000"/>
              </a:lnSpc>
            </a:pPr>
            <a:r>
              <a:rPr lang="en-US" sz="1800" i="0" u="none" strike="noStrike" dirty="0">
                <a:effectLst/>
              </a:rPr>
              <a:t>High square </a:t>
            </a:r>
            <a:r>
              <a:rPr lang="en-US" sz="1800" dirty="0"/>
              <a:t>f</a:t>
            </a:r>
            <a:r>
              <a:rPr lang="en-US" sz="1800" i="0" u="none" strike="noStrike" dirty="0">
                <a:effectLst/>
              </a:rPr>
              <a:t>ootage</a:t>
            </a:r>
            <a:r>
              <a:rPr lang="en-US" sz="1800" dirty="0"/>
              <a:t> for the b</a:t>
            </a:r>
            <a:r>
              <a:rPr lang="en-US" sz="1800" b="0" i="0" u="none" strike="noStrike" dirty="0">
                <a:effectLst/>
              </a:rPr>
              <a:t>asement, 1st and 2nd floors, screened porch, and wooden deck</a:t>
            </a:r>
            <a:endParaRPr lang="en-US" sz="1800" dirty="0"/>
          </a:p>
          <a:p>
            <a:pPr lvl="1">
              <a:lnSpc>
                <a:spcPct val="90000"/>
              </a:lnSpc>
            </a:pPr>
            <a:r>
              <a:rPr lang="en-US" sz="1800" i="0" u="none" strike="noStrike" dirty="0">
                <a:effectLst/>
              </a:rPr>
              <a:t>Fully/partially </a:t>
            </a:r>
            <a:r>
              <a:rPr lang="en-US" sz="1800" dirty="0"/>
              <a:t>p</a:t>
            </a:r>
            <a:r>
              <a:rPr lang="en-US" sz="1800" i="0" u="none" strike="noStrike" dirty="0">
                <a:effectLst/>
              </a:rPr>
              <a:t>aved </a:t>
            </a:r>
            <a:r>
              <a:rPr lang="en-US" sz="1800" dirty="0"/>
              <a:t>d</a:t>
            </a:r>
            <a:r>
              <a:rPr lang="en-US" sz="1800" i="0" u="none" strike="noStrike" dirty="0">
                <a:effectLst/>
              </a:rPr>
              <a:t>riveway</a:t>
            </a:r>
          </a:p>
          <a:p>
            <a:pPr lvl="1">
              <a:lnSpc>
                <a:spcPct val="90000"/>
              </a:lnSpc>
            </a:pPr>
            <a:r>
              <a:rPr lang="en-US" sz="1800" i="0" u="none" strike="noStrike" dirty="0">
                <a:effectLst/>
              </a:rPr>
              <a:t>Central air </a:t>
            </a:r>
            <a:r>
              <a:rPr lang="en-US" sz="1800" dirty="0"/>
              <a:t>c</a:t>
            </a:r>
            <a:r>
              <a:rPr lang="en-US" sz="1800" i="0" u="none" strike="noStrike" dirty="0">
                <a:effectLst/>
              </a:rPr>
              <a:t>onditioning</a:t>
            </a:r>
          </a:p>
          <a:p>
            <a:pPr lvl="1">
              <a:lnSpc>
                <a:spcPct val="90000"/>
              </a:lnSpc>
            </a:pPr>
            <a:r>
              <a:rPr lang="en-US" sz="1800" i="0" u="none" strike="noStrike" dirty="0">
                <a:effectLst/>
              </a:rPr>
              <a:t>Excellent kitchen </a:t>
            </a:r>
            <a:r>
              <a:rPr lang="en-US" sz="1800" dirty="0"/>
              <a:t>q</a:t>
            </a:r>
            <a:r>
              <a:rPr lang="en-US" sz="1800" i="0" u="none" strike="noStrike" dirty="0">
                <a:effectLst/>
              </a:rPr>
              <a:t>uality</a:t>
            </a:r>
          </a:p>
          <a:p>
            <a:pPr lvl="1">
              <a:lnSpc>
                <a:spcPct val="90000"/>
              </a:lnSpc>
            </a:pPr>
            <a:r>
              <a:rPr lang="en-US" sz="1800" i="0" u="none" strike="noStrike" dirty="0">
                <a:effectLst/>
              </a:rPr>
              <a:t>Garage capacity</a:t>
            </a:r>
          </a:p>
          <a:p>
            <a:pPr lvl="1">
              <a:lnSpc>
                <a:spcPct val="90000"/>
              </a:lnSpc>
            </a:pPr>
            <a:r>
              <a:rPr lang="en-US" sz="1800" i="0" u="none" strike="noStrike" dirty="0">
                <a:effectLst/>
              </a:rPr>
              <a:t>Year remodeled</a:t>
            </a:r>
            <a:endParaRPr lang="en-US" sz="1800" dirty="0"/>
          </a:p>
          <a:p>
            <a:pPr lvl="1">
              <a:lnSpc>
                <a:spcPct val="90000"/>
              </a:lnSpc>
            </a:pPr>
            <a:r>
              <a:rPr lang="en-US" sz="1800" i="0" u="none" strike="noStrike" dirty="0">
                <a:effectLst/>
              </a:rPr>
              <a:t>Number of fireplaces</a:t>
            </a:r>
          </a:p>
          <a:p>
            <a:pPr>
              <a:lnSpc>
                <a:spcPct val="90000"/>
              </a:lnSpc>
            </a:pPr>
            <a:endParaRPr lang="en-US" dirty="0"/>
          </a:p>
          <a:p>
            <a:pPr lvl="1">
              <a:lnSpc>
                <a:spcPct val="90000"/>
              </a:lnSpc>
            </a:pPr>
            <a:endParaRPr lang="en-US" b="0" i="0" u="none" strike="noStrike" dirty="0">
              <a:effectLst/>
            </a:endParaRPr>
          </a:p>
        </p:txBody>
      </p:sp>
      <p:cxnSp>
        <p:nvCxnSpPr>
          <p:cNvPr id="32" name="Straight Connector 31">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3773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2E126-0D73-79FC-5ADE-BC4CB8390AAC}"/>
              </a:ext>
            </a:extLst>
          </p:cNvPr>
          <p:cNvSpPr>
            <a:spLocks noGrp="1"/>
          </p:cNvSpPr>
          <p:nvPr>
            <p:ph type="title"/>
          </p:nvPr>
        </p:nvSpPr>
        <p:spPr/>
        <p:txBody>
          <a:bodyPr/>
          <a:lstStyle/>
          <a:p>
            <a:r>
              <a:rPr lang="en-US" dirty="0"/>
              <a:t>Predicted Sales Prices</a:t>
            </a:r>
          </a:p>
        </p:txBody>
      </p:sp>
      <p:pic>
        <p:nvPicPr>
          <p:cNvPr id="3" name="Picture 2">
            <a:extLst>
              <a:ext uri="{FF2B5EF4-FFF2-40B4-BE49-F238E27FC236}">
                <a16:creationId xmlns:a16="http://schemas.microsoft.com/office/drawing/2014/main" id="{8FD7F120-9B6C-C33F-48E3-3F7FCC9618C0}"/>
              </a:ext>
            </a:extLst>
          </p:cNvPr>
          <p:cNvPicPr>
            <a:picLocks noChangeAspect="1"/>
          </p:cNvPicPr>
          <p:nvPr/>
        </p:nvPicPr>
        <p:blipFill>
          <a:blip r:embed="rId3"/>
          <a:stretch>
            <a:fillRect/>
          </a:stretch>
        </p:blipFill>
        <p:spPr>
          <a:xfrm>
            <a:off x="2724403" y="2294533"/>
            <a:ext cx="4508247" cy="3208195"/>
          </a:xfrm>
          <a:prstGeom prst="rect">
            <a:avLst/>
          </a:prstGeom>
        </p:spPr>
      </p:pic>
    </p:spTree>
    <p:extLst>
      <p:ext uri="{BB962C8B-B14F-4D97-AF65-F5344CB8AC3E}">
        <p14:creationId xmlns:p14="http://schemas.microsoft.com/office/powerpoint/2010/main" val="1341648712"/>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363</TotalTime>
  <Words>716</Words>
  <Application>Microsoft Macintosh PowerPoint</Application>
  <PresentationFormat>Widescreen</PresentationFormat>
  <Paragraphs>63</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Menlo Regular</vt:lpstr>
      <vt:lpstr>Trebuchet MS</vt:lpstr>
      <vt:lpstr>Wingdings 3</vt:lpstr>
      <vt:lpstr>Facet</vt:lpstr>
      <vt:lpstr>Real Estate  Regression Project</vt:lpstr>
      <vt:lpstr>Overview of Data</vt:lpstr>
      <vt:lpstr>PowerPoint Presentation</vt:lpstr>
      <vt:lpstr>Preparing the Data</vt:lpstr>
      <vt:lpstr>Regression Model</vt:lpstr>
      <vt:lpstr>Regression Model Criteria</vt:lpstr>
      <vt:lpstr>Investor Recommendations </vt:lpstr>
      <vt:lpstr>Predicted Sales Prices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Kusmierczuk, Karol</dc:creator>
  <cp:lastModifiedBy>Kusmierczuk, Karol</cp:lastModifiedBy>
  <cp:revision>66</cp:revision>
  <dcterms:created xsi:type="dcterms:W3CDTF">2024-09-17T02:45:59Z</dcterms:created>
  <dcterms:modified xsi:type="dcterms:W3CDTF">2024-09-18T20:59:45Z</dcterms:modified>
</cp:coreProperties>
</file>