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sldIdLst>
    <p:sldId id="284" r:id="rId2"/>
    <p:sldId id="267" r:id="rId3"/>
    <p:sldId id="303" r:id="rId4"/>
    <p:sldId id="302" r:id="rId5"/>
    <p:sldId id="304" r:id="rId6"/>
    <p:sldId id="306" r:id="rId7"/>
    <p:sldId id="307" r:id="rId8"/>
    <p:sldId id="308" r:id="rId9"/>
    <p:sldId id="282" r:id="rId10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9BD64746-1A7C-4B76-A02E-A8C0D1B4344D}">
          <p14:sldIdLst>
            <p14:sldId id="284"/>
            <p14:sldId id="267"/>
            <p14:sldId id="303"/>
            <p14:sldId id="302"/>
            <p14:sldId id="304"/>
            <p14:sldId id="306"/>
            <p14:sldId id="307"/>
            <p14:sldId id="30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Powell" initials="AP" lastIdx="33" clrIdx="0">
    <p:extLst>
      <p:ext uri="{19B8F6BF-5375-455C-9EA6-DF929625EA0E}">
        <p15:presenceInfo xmlns:p15="http://schemas.microsoft.com/office/powerpoint/2012/main" userId="S-1-5-21-1216309865-3539344747-243404397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8D4"/>
    <a:srgbClr val="000000"/>
    <a:srgbClr val="0278D7"/>
    <a:srgbClr val="0078D7"/>
    <a:srgbClr val="409AE1"/>
    <a:srgbClr val="FFFFFF"/>
    <a:srgbClr val="F3F3F3"/>
    <a:srgbClr val="505050"/>
    <a:srgbClr val="002050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/>
  </p:normalViewPr>
  <p:slideViewPr>
    <p:cSldViewPr snapToGrid="0" snapToObjects="1">
      <p:cViewPr varScale="1">
        <p:scale>
          <a:sx n="81" d="100"/>
          <a:sy n="81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5392" y="192"/>
      </p:cViewPr>
      <p:guideLst/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1B54-0B36-7A4E-913A-A21C02273F8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3714-B553-A044-BA72-366907BA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7441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2188559"/>
            <a:ext cx="5895975" cy="3831241"/>
          </a:xfrm>
        </p:spPr>
        <p:txBody>
          <a:bodyPr anchor="ctr">
            <a:noAutofit/>
          </a:bodyPr>
          <a:lstStyle>
            <a:lvl1pPr algn="ctr">
              <a:defRPr sz="2000"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2188559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12155602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three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4975" y="1631569"/>
            <a:ext cx="3705225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15209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67213" y="1631569"/>
            <a:ext cx="3695702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289928" y="1631569"/>
            <a:ext cx="3708398" cy="3191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5"/>
          <p:cNvSpPr>
            <a:spLocks noGrp="1"/>
          </p:cNvSpPr>
          <p:nvPr userDrawn="1">
            <p:ph sz="quarter" idx="18" hasCustomPrompt="1"/>
          </p:nvPr>
        </p:nvSpPr>
        <p:spPr>
          <a:xfrm>
            <a:off x="4841875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5"/>
          <p:cNvSpPr>
            <a:spLocks noGrp="1"/>
          </p:cNvSpPr>
          <p:nvPr userDrawn="1">
            <p:ph sz="quarter" idx="19" hasCustomPrompt="1"/>
          </p:nvPr>
        </p:nvSpPr>
        <p:spPr>
          <a:xfrm>
            <a:off x="8770907" y="1997456"/>
            <a:ext cx="2752725" cy="2459482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C74E6E5-9DAD-4A14-9C20-D9F9150874F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Graphic layout: three columns graphic and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052D15-67DF-4845-863F-FEC853640A9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34975" y="5026024"/>
            <a:ext cx="3700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5ECD4C7-D870-4003-9FA8-85EBBED8794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367212" y="5026024"/>
            <a:ext cx="36957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9BECBA-B2CC-4EE6-B54E-9ADB03EB259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289925" y="5026024"/>
            <a:ext cx="3708401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616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: four columns graphic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94C393-E06E-3A4C-A658-2526A14DA5A1}"/>
              </a:ext>
            </a:extLst>
          </p:cNvPr>
          <p:cNvSpPr/>
          <p:nvPr userDrawn="1"/>
        </p:nvSpPr>
        <p:spPr bwMode="auto">
          <a:xfrm>
            <a:off x="9291701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C51E-94BA-C44D-ABF4-E87C4124DAF0}"/>
              </a:ext>
            </a:extLst>
          </p:cNvPr>
          <p:cNvSpPr/>
          <p:nvPr userDrawn="1"/>
        </p:nvSpPr>
        <p:spPr bwMode="auto">
          <a:xfrm>
            <a:off x="6339460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DB665-2DD7-AE40-9862-C6E8E22E9215}"/>
              </a:ext>
            </a:extLst>
          </p:cNvPr>
          <p:cNvSpPr/>
          <p:nvPr userDrawn="1"/>
        </p:nvSpPr>
        <p:spPr bwMode="auto">
          <a:xfrm>
            <a:off x="3387218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D677DE-AA2C-984C-BAE1-54D5F0B518CE}"/>
              </a:ext>
            </a:extLst>
          </p:cNvPr>
          <p:cNvSpPr/>
          <p:nvPr userDrawn="1"/>
        </p:nvSpPr>
        <p:spPr bwMode="auto">
          <a:xfrm>
            <a:off x="434976" y="1622045"/>
            <a:ext cx="2706624" cy="319125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76200" algn="ctr" rotWithShape="0">
              <a:schemeClr val="bg2">
                <a:lumMod val="50000"/>
                <a:alpha val="8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7712A-15EB-884C-BF95-7C690BA778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4500"/>
            <a:ext cx="11563350" cy="758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Graphic layout: four columns graphic and text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F580A529-D3A8-5643-80BA-3E2BE1AA8D5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6136" y="2178050"/>
            <a:ext cx="1604304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F6D7A4B-5FFE-2741-8477-E0CAA019B07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926445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CF99F6-2487-AC48-8A09-B34B72BD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6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F7B5F75-90C0-F44E-9322-8FF1108BD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7218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E444E9C-8096-FE42-BE2A-094180C6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9460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0602BFF-4B8C-D046-AD65-47970BC89DF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78687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8A8CB35-A244-544E-8BAE-53CB85074FB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830928" y="2178050"/>
            <a:ext cx="1628170" cy="207924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D35D15-66F4-4840-BA72-4B7AB5A24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1701" y="5026024"/>
            <a:ext cx="2706624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quam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8937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34975" y="2178049"/>
            <a:ext cx="11563350" cy="4373564"/>
          </a:xfrm>
        </p:spPr>
        <p:txBody>
          <a:bodyPr bIns="1737360" anchor="ctr">
            <a:noAutofit/>
          </a:bodyPr>
          <a:lstStyle>
            <a:lvl1pPr algn="ctr">
              <a:defRPr sz="2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F997AC3-87B6-4E0B-88C2-A05069E41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layout</a:t>
            </a:r>
          </a:p>
        </p:txBody>
      </p:sp>
    </p:spTree>
    <p:extLst>
      <p:ext uri="{BB962C8B-B14F-4D97-AF65-F5344CB8AC3E}">
        <p14:creationId xmlns:p14="http://schemas.microsoft.com/office/powerpoint/2010/main" val="40028824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642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4944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shirt&#10;&#10;Description generated with high confidence">
            <a:extLst>
              <a:ext uri="{FF2B5EF4-FFF2-40B4-BE49-F238E27FC236}">
                <a16:creationId xmlns:a16="http://schemas.microsoft.com/office/drawing/2014/main" id="{6ED214DD-0EEC-4ACC-A022-15CDD9C0A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4704" cy="6994521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466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08381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07DE85-B70F-4309-8506-6C011BC2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0462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4976" y="1866136"/>
            <a:ext cx="7627938" cy="1502728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1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27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81014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 using a computer&#10;&#10;Description generated with very high confidence">
            <a:extLst>
              <a:ext uri="{FF2B5EF4-FFF2-40B4-BE49-F238E27FC236}">
                <a16:creationId xmlns:a16="http://schemas.microsoft.com/office/drawing/2014/main" id="{03D2BC42-713B-428D-8ED4-A1554F175C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80" y="-1"/>
            <a:ext cx="12450255" cy="6994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950D-BA52-4C37-9FC7-9B2441DAB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157" y="309031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7969DA-51E9-4FB3-BFCC-63C88E8086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6" y="493511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30895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4975" y="1226817"/>
            <a:ext cx="3705225" cy="1195895"/>
          </a:xfrm>
        </p:spPr>
        <p:txBody>
          <a:bodyPr lIns="0" tIns="0" rIns="0" bIns="0"/>
          <a:lstStyle>
            <a:lvl1pPr>
              <a:defRPr sz="20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7300" y="1226818"/>
            <a:ext cx="3690938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spc="0" baseline="0">
                <a:solidFill>
                  <a:schemeClr val="accent1"/>
                </a:solidFill>
                <a:latin typeface="+mj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734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7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37653601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 (with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8" y="2184023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274320" indent="-27432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548640" indent="-22860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22960" indent="-228600"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ct val="77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94EA65-2CBF-4A04-9D22-169D8572F3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4974" y="1105407"/>
            <a:ext cx="11567160" cy="360099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spcBef>
                <a:spcPts val="0"/>
              </a:spcBef>
              <a:spcAft>
                <a:spcPts val="1300"/>
              </a:spcAft>
              <a:buNone/>
              <a:defRPr sz="2000"/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Subtitle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7759741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585856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34125" y="0"/>
            <a:ext cx="6102349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5667375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188559"/>
            <a:ext cx="5667374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  <a:p>
            <a:pPr lvl="0"/>
            <a:r>
              <a:rPr lang="pt-BR" dirty="0"/>
              <a:t>Subhead Segoe UI 26pt</a:t>
            </a:r>
          </a:p>
        </p:txBody>
      </p:sp>
    </p:spTree>
    <p:extLst>
      <p:ext uri="{BB962C8B-B14F-4D97-AF65-F5344CB8AC3E}">
        <p14:creationId xmlns:p14="http://schemas.microsoft.com/office/powerpoint/2010/main" val="22903611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2178050"/>
            <a:ext cx="3705225" cy="263525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2178050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2178049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5026024"/>
            <a:ext cx="369570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5026024"/>
            <a:ext cx="3703320" cy="133369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accent1"/>
                </a:solidFill>
                <a:latin typeface="+mj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16</a:t>
            </a:r>
          </a:p>
          <a:p>
            <a:pPr lvl="1"/>
            <a:r>
              <a:rPr lang="en-US" dirty="0"/>
              <a:t>Body copy Segoe Regular 16.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</a:t>
            </a:r>
            <a:r>
              <a:rPr lang="en-US" dirty="0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Photo layout 2</a:t>
            </a:r>
          </a:p>
        </p:txBody>
      </p:sp>
    </p:spTree>
    <p:extLst>
      <p:ext uri="{BB962C8B-B14F-4D97-AF65-F5344CB8AC3E}">
        <p14:creationId xmlns:p14="http://schemas.microsoft.com/office/powerpoint/2010/main" val="1241791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444500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903774"/>
            <a:ext cx="11563350" cy="130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83594" y="3071982"/>
            <a:ext cx="6995160" cy="849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C9DB-A981-45BC-B811-A6F95811A81C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21642" y="3285698"/>
            <a:ext cx="6994525" cy="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7" r:id="rId5"/>
    <p:sldLayoutId id="2147483704" r:id="rId6"/>
    <p:sldLayoutId id="2147483697" r:id="rId7"/>
    <p:sldLayoutId id="2147483692" r:id="rId8"/>
    <p:sldLayoutId id="2147483694" r:id="rId9"/>
    <p:sldLayoutId id="2147483695" r:id="rId10"/>
    <p:sldLayoutId id="2147483685" r:id="rId11"/>
    <p:sldLayoutId id="2147483706" r:id="rId12"/>
    <p:sldLayoutId id="2147483699" r:id="rId13"/>
    <p:sldLayoutId id="2147483688" r:id="rId14"/>
    <p:sldLayoutId id="2147483689" r:id="rId15"/>
    <p:sldLayoutId id="2147483703" r:id="rId16"/>
    <p:sldLayoutId id="2147483705" r:id="rId17"/>
    <p:sldLayoutId id="2147483700" r:id="rId18"/>
    <p:sldLayoutId id="214748370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200" b="0" kern="1200" cap="none" spc="-1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6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 userDrawn="1">
          <p15:clr>
            <a:srgbClr val="C35EA4"/>
          </p15:clr>
        </p15:guide>
        <p15:guide id="4" pos="1517" userDrawn="1">
          <p15:clr>
            <a:srgbClr val="C35EA4"/>
          </p15:clr>
        </p15:guide>
        <p15:guide id="5" pos="2608" userDrawn="1">
          <p15:clr>
            <a:srgbClr val="C35EA4"/>
          </p15:clr>
        </p15:guide>
        <p15:guide id="6" pos="2751" userDrawn="1">
          <p15:clr>
            <a:srgbClr val="C35EA4"/>
          </p15:clr>
        </p15:guide>
        <p15:guide id="7" pos="3844" userDrawn="1">
          <p15:clr>
            <a:srgbClr val="C35EA4"/>
          </p15:clr>
        </p15:guide>
        <p15:guide id="8" pos="3989" userDrawn="1">
          <p15:clr>
            <a:srgbClr val="C35EA4"/>
          </p15:clr>
        </p15:guide>
        <p15:guide id="9" pos="5079" userDrawn="1">
          <p15:clr>
            <a:srgbClr val="C35EA4"/>
          </p15:clr>
        </p15:guide>
        <p15:guide id="10" pos="5222" userDrawn="1">
          <p15:clr>
            <a:srgbClr val="C35EA4"/>
          </p15:clr>
        </p15:guide>
        <p15:guide id="11" pos="6317" userDrawn="1">
          <p15:clr>
            <a:srgbClr val="C35EA4"/>
          </p15:clr>
        </p15:guide>
        <p15:guide id="12" pos="6460" userDrawn="1">
          <p15:clr>
            <a:srgbClr val="C35EA4"/>
          </p15:clr>
        </p15:guide>
        <p15:guide id="16" pos="274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8" userDrawn="1">
          <p15:clr>
            <a:srgbClr val="5ACBF0"/>
          </p15:clr>
        </p15:guide>
        <p15:guide id="19" orient="horz" pos="1372" userDrawn="1">
          <p15:clr>
            <a:srgbClr val="5ACBF0"/>
          </p15:clr>
        </p15:guide>
        <p15:guide id="20" orient="horz" pos="612" userDrawn="1">
          <p15:clr>
            <a:srgbClr val="5ACBF0"/>
          </p15:clr>
        </p15:guide>
        <p15:guide id="21" orient="horz" pos="1515" userDrawn="1">
          <p15:clr>
            <a:srgbClr val="5ACBF0"/>
          </p15:clr>
        </p15:guide>
        <p15:guide id="22" orient="horz" pos="2127" userDrawn="1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 userDrawn="1">
          <p15:clr>
            <a:srgbClr val="F26B43"/>
          </p15:clr>
        </p15:guide>
        <p15:guide id="26" orient="horz" pos="4127" userDrawn="1">
          <p15:clr>
            <a:srgbClr val="F26B43"/>
          </p15:clr>
        </p15:guide>
        <p15:guide id="27" orient="horz" pos="2889" userDrawn="1">
          <p15:clr>
            <a:srgbClr val="5ACBF0"/>
          </p15:clr>
        </p15:guide>
        <p15:guide id="28" orient="horz" pos="3032" userDrawn="1">
          <p15:clr>
            <a:srgbClr val="5ACBF0"/>
          </p15:clr>
        </p15:guide>
        <p15:guide id="29" orient="horz" pos="3648" userDrawn="1">
          <p15:clr>
            <a:srgbClr val="5ACBF0"/>
          </p15:clr>
        </p15:guide>
        <p15:guide id="30" orient="horz" pos="379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B20D92-C3B3-415E-98D3-AF1BBCFF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altLang="zh-CN" dirty="0">
                <a:solidFill>
                  <a:schemeClr val="accent1"/>
                </a:solidFill>
              </a:rPr>
              <a:t>ok </a:t>
            </a:r>
            <a:r>
              <a:rPr lang="en-US" altLang="zh-CN" dirty="0" err="1">
                <a:solidFill>
                  <a:schemeClr val="accent1"/>
                </a:solidFill>
              </a:rPr>
              <a:t>Tik</a:t>
            </a:r>
            <a:br>
              <a:rPr lang="en-US" dirty="0"/>
            </a:br>
            <a:r>
              <a:rPr lang="zh-CN" altLang="en-US" dirty="0"/>
              <a:t>简单短视频 </a:t>
            </a:r>
            <a:r>
              <a:rPr lang="en-US" altLang="zh-CN" dirty="0"/>
              <a:t>Demo </a:t>
            </a:r>
            <a:r>
              <a:rPr lang="zh-CN" altLang="en-US" dirty="0"/>
              <a:t>的设计与实现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6862C8-1B3E-4988-9E19-C8B385AF4C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于海鑫</a:t>
            </a:r>
            <a:endParaRPr lang="en-US" dirty="0"/>
          </a:p>
          <a:p>
            <a:r>
              <a:rPr lang="en-US" altLang="zh-CN" dirty="0"/>
              <a:t>2020/05/30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EE3-FA19-4E33-9033-7484627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1477C-3327-4651-B492-560C1D7B2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任务要求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基础要求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可选要求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创新点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/>
              <a:t>##	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20940613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64F48-FF5E-4BC0-BF8B-E8419D9E9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549177"/>
          </a:xfrm>
        </p:spPr>
        <p:txBody>
          <a:bodyPr/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视频信息流列表展示（包含封面图）</a:t>
            </a:r>
            <a:endParaRPr lang="en-US" altLang="zh-CN" dirty="0"/>
          </a:p>
          <a:p>
            <a:pPr lvl="1"/>
            <a:r>
              <a:rPr lang="zh-CN" altLang="en-US" dirty="0"/>
              <a:t>视频播放</a:t>
            </a:r>
            <a:endParaRPr lang="en-US" altLang="zh-CN" dirty="0"/>
          </a:p>
          <a:p>
            <a:pPr lvl="1"/>
            <a:r>
              <a:rPr lang="zh-CN" altLang="en-US" dirty="0"/>
              <a:t>视频点击即可暂停</a:t>
            </a:r>
            <a:r>
              <a:rPr lang="en-US" altLang="zh-CN" dirty="0"/>
              <a:t>/</a:t>
            </a:r>
            <a:r>
              <a:rPr lang="zh-CN" altLang="en-US" dirty="0"/>
              <a:t>继续播放</a:t>
            </a:r>
            <a:endParaRPr lang="en-US" altLang="zh-CN" dirty="0"/>
          </a:p>
          <a:p>
            <a:r>
              <a:rPr lang="zh-CN" altLang="en-US" dirty="0"/>
              <a:t>可选要求</a:t>
            </a:r>
            <a:endParaRPr lang="en-US" altLang="zh-CN" dirty="0"/>
          </a:p>
          <a:p>
            <a:pPr lvl="1"/>
            <a:r>
              <a:rPr lang="zh-CN" altLang="en-US" dirty="0"/>
              <a:t>显示视频必要信息</a:t>
            </a:r>
            <a:endParaRPr lang="en-US" altLang="zh-CN" dirty="0"/>
          </a:p>
          <a:p>
            <a:pPr lvl="1"/>
            <a:r>
              <a:rPr lang="zh-CN" altLang="en-US" dirty="0"/>
              <a:t>模仿抖音，实现视频的滑动播放</a:t>
            </a:r>
            <a:endParaRPr lang="en-US" altLang="zh-CN" dirty="0"/>
          </a:p>
          <a:p>
            <a:pPr lvl="1"/>
            <a:r>
              <a:rPr lang="zh-CN" altLang="en-US" dirty="0"/>
              <a:t>双击点赞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D76B4D1-CD2B-47A0-9447-812C6A0B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18465374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193A84-C510-4530-A1EF-16D4EE1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DD285618-6A69-46CE-B904-432C0B069058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3627739" y="5398724"/>
            <a:ext cx="5174645" cy="4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单人组队，个人独立完成全部任务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605794-6982-44BC-B3E6-2F075F5A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62" y="1709738"/>
            <a:ext cx="28479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71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499F1-3F24-44A4-A517-27DC3B537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798476"/>
          </a:xfrm>
        </p:spPr>
        <p:txBody>
          <a:bodyPr/>
          <a:lstStyle/>
          <a:p>
            <a:r>
              <a:rPr lang="zh-CN" altLang="en-US" dirty="0"/>
              <a:t>数据异步加载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Retrofit2 </a:t>
            </a:r>
            <a:r>
              <a:rPr lang="zh-CN" altLang="en-US" dirty="0"/>
              <a:t>配合 </a:t>
            </a:r>
            <a:r>
              <a:rPr lang="en-US" altLang="zh-CN" dirty="0"/>
              <a:t>OkHTTP3 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RecyclerView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/>
              <a:t>Feed</a:t>
            </a:r>
          </a:p>
          <a:p>
            <a:pPr lvl="1"/>
            <a:r>
              <a:rPr lang="zh-CN" altLang="en-US" dirty="0"/>
              <a:t>布局采取 </a:t>
            </a:r>
            <a:r>
              <a:rPr lang="en-US" altLang="zh-CN" dirty="0" err="1"/>
              <a:t>ConstraintLayout</a:t>
            </a:r>
            <a:r>
              <a:rPr lang="zh-CN" altLang="en-US" dirty="0"/>
              <a:t>，保证自适应</a:t>
            </a:r>
            <a:endParaRPr lang="en-US" altLang="zh-CN" dirty="0"/>
          </a:p>
          <a:p>
            <a:pPr lvl="1"/>
            <a:r>
              <a:rPr lang="zh-CN" altLang="en-US" dirty="0"/>
              <a:t>图片加载采用 </a:t>
            </a:r>
            <a:r>
              <a:rPr lang="en-US" altLang="zh-CN" dirty="0"/>
              <a:t>Glide </a:t>
            </a:r>
            <a:r>
              <a:rPr lang="zh-CN" altLang="en-US" dirty="0"/>
              <a:t>异步加载</a:t>
            </a:r>
            <a:endParaRPr lang="en-US" altLang="zh-CN" dirty="0"/>
          </a:p>
          <a:p>
            <a:r>
              <a:rPr lang="zh-CN" altLang="en-US" dirty="0"/>
              <a:t>点击即可唤起新 </a:t>
            </a:r>
            <a:r>
              <a:rPr lang="en-US" altLang="zh-CN" dirty="0"/>
              <a:t>Activity </a:t>
            </a:r>
            <a:r>
              <a:rPr lang="zh-CN" altLang="en-US" dirty="0"/>
              <a:t>播放视频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Intent </a:t>
            </a:r>
            <a:r>
              <a:rPr lang="zh-CN" altLang="en-US" dirty="0"/>
              <a:t>传递参数到新的 </a:t>
            </a:r>
            <a:r>
              <a:rPr lang="en-US" altLang="zh-CN" dirty="0"/>
              <a:t>Activity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61231D-4AA1-4446-9B7C-645ECA8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基础要求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4BC6E0A-EAE6-41ED-84D1-5FCBED357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9" name="联机映像占位符 8">
            <a:extLst>
              <a:ext uri="{FF2B5EF4-FFF2-40B4-BE49-F238E27FC236}">
                <a16:creationId xmlns:a16="http://schemas.microsoft.com/office/drawing/2014/main" id="{907781D7-DF25-4391-A8A9-C1AE359CEE3E}"/>
              </a:ext>
            </a:extLst>
          </p:cNvPr>
          <p:cNvPicPr>
            <a:picLocks noGrp="1" noChangeAspect="1"/>
          </p:cNvPicPr>
          <p:nvPr>
            <p:ph type="clip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89925" y="458459"/>
            <a:ext cx="2968625" cy="6102350"/>
          </a:xfrm>
        </p:spPr>
      </p:pic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C0F74BDE-0896-496B-864F-226D3B926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B32878C-4C5C-4198-BAB1-92A930B0F480}"/>
              </a:ext>
            </a:extLst>
          </p:cNvPr>
          <p:cNvSpPr txBox="1">
            <a:spLocks/>
          </p:cNvSpPr>
          <p:nvPr/>
        </p:nvSpPr>
        <p:spPr>
          <a:xfrm>
            <a:off x="282258" y="5973624"/>
            <a:ext cx="1156716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+mj-lt"/>
              </a:rPr>
              <a:t>* 图片重复为原始数据如此，而非 </a:t>
            </a:r>
            <a:r>
              <a:rPr lang="en-US" altLang="zh-CN" sz="1600" dirty="0">
                <a:solidFill>
                  <a:schemeClr val="accent1"/>
                </a:solidFill>
                <a:latin typeface="+mj-lt"/>
              </a:rPr>
              <a:t>Demo </a:t>
            </a:r>
            <a:r>
              <a:rPr lang="zh-CN" altLang="en-US" sz="1600" dirty="0">
                <a:solidFill>
                  <a:schemeClr val="accent1"/>
                </a:solidFill>
                <a:latin typeface="+mj-lt"/>
              </a:rPr>
              <a:t>实现问题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2753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499F1-3F24-44A4-A517-27DC3B537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4159087"/>
          </a:xfrm>
        </p:spPr>
        <p:txBody>
          <a:bodyPr/>
          <a:lstStyle/>
          <a:p>
            <a:r>
              <a:rPr lang="zh-CN" altLang="en-US" dirty="0"/>
              <a:t>模仿抖音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PagerSnapHelper</a:t>
            </a:r>
            <a:r>
              <a:rPr lang="en-US" altLang="zh-CN" dirty="0"/>
              <a:t> </a:t>
            </a:r>
            <a:r>
              <a:rPr lang="zh-CN" altLang="en-US" dirty="0"/>
              <a:t>实现翻页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Glide </a:t>
            </a:r>
            <a:r>
              <a:rPr lang="zh-CN" altLang="en-US" dirty="0"/>
              <a:t>获取视频第一帧作为缩略图</a:t>
            </a:r>
            <a:endParaRPr lang="en-US" altLang="zh-CN" dirty="0"/>
          </a:p>
          <a:p>
            <a:pPr lvl="1"/>
            <a:r>
              <a:rPr lang="zh-CN" altLang="en-US" dirty="0"/>
              <a:t>同时引入预加载机制，加速缩略图的读取</a:t>
            </a:r>
            <a:endParaRPr lang="en-US" altLang="zh-CN" dirty="0"/>
          </a:p>
          <a:p>
            <a:r>
              <a:rPr lang="zh-CN" altLang="en-US" dirty="0"/>
              <a:t>获取视频第一帧作为缩略图</a:t>
            </a:r>
            <a:endParaRPr lang="en-US" altLang="zh-CN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/>
              <a:t>Glide 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内部使用 </a:t>
            </a:r>
            <a:r>
              <a:rPr lang="en-US" altLang="zh-CN" dirty="0" err="1"/>
              <a:t>MediaMetadataRetriever</a:t>
            </a:r>
            <a:r>
              <a:rPr lang="en-US" altLang="zh-CN" dirty="0"/>
              <a:t>  </a:t>
            </a:r>
            <a:r>
              <a:rPr lang="zh-CN" altLang="en-US" dirty="0"/>
              <a:t>获取</a:t>
            </a:r>
            <a:endParaRPr lang="en-US" altLang="zh-CN" dirty="0"/>
          </a:p>
          <a:p>
            <a:r>
              <a:rPr lang="zh-CN" altLang="en-US" dirty="0"/>
              <a:t>滑动即可查看下一条视频</a:t>
            </a:r>
            <a:endParaRPr lang="en-US" altLang="zh-CN" dirty="0"/>
          </a:p>
          <a:p>
            <a:pPr lvl="1"/>
            <a:r>
              <a:rPr lang="zh-CN" altLang="en-US" dirty="0"/>
              <a:t>重写相关方法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61231D-4AA1-4446-9B7C-645ECA8D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可选要求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4BC6E0A-EAE6-41ED-84D1-5FCBED357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9" name="联机映像占位符 8">
            <a:extLst>
              <a:ext uri="{FF2B5EF4-FFF2-40B4-BE49-F238E27FC236}">
                <a16:creationId xmlns:a16="http://schemas.microsoft.com/office/drawing/2014/main" id="{907781D7-DF25-4391-A8A9-C1AE359CEE3E}"/>
              </a:ext>
            </a:extLst>
          </p:cNvPr>
          <p:cNvPicPr>
            <a:picLocks noGrp="1" noChangeAspect="1"/>
          </p:cNvPicPr>
          <p:nvPr>
            <p:ph type="clip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89925" y="458547"/>
            <a:ext cx="2968625" cy="6102173"/>
          </a:xfrm>
        </p:spPr>
      </p:pic>
      <p:sp>
        <p:nvSpPr>
          <p:cNvPr id="7" name="AutoShape 2" descr="關於九品芝麻官鰲拜我全都要圖片表情包">
            <a:extLst>
              <a:ext uri="{FF2B5EF4-FFF2-40B4-BE49-F238E27FC236}">
                <a16:creationId xmlns:a16="http://schemas.microsoft.com/office/drawing/2014/main" id="{C0F74BDE-0896-496B-864F-226D3B926F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5838" y="3344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42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08E66F-30AD-49AC-A425-77654B4D7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3105466"/>
          </a:xfrm>
        </p:spPr>
        <p:txBody>
          <a:bodyPr/>
          <a:lstStyle/>
          <a:p>
            <a:r>
              <a:rPr lang="zh-CN" altLang="en-US" dirty="0"/>
              <a:t>新 </a:t>
            </a:r>
            <a:r>
              <a:rPr lang="en-US" altLang="zh-CN" dirty="0" err="1"/>
              <a:t>ConstraintLayout</a:t>
            </a:r>
            <a:endParaRPr lang="en-US" altLang="zh-CN" dirty="0"/>
          </a:p>
          <a:p>
            <a:pPr lvl="1"/>
            <a:r>
              <a:rPr lang="zh-CN" altLang="en-US" dirty="0"/>
              <a:t>长久以来，</a:t>
            </a:r>
            <a:r>
              <a:rPr lang="en-US" altLang="zh-CN" dirty="0"/>
              <a:t>Android </a:t>
            </a:r>
            <a:r>
              <a:rPr lang="zh-CN" altLang="en-US" dirty="0"/>
              <a:t>一直在使用 </a:t>
            </a:r>
            <a:r>
              <a:rPr lang="en-US" altLang="zh-CN" dirty="0"/>
              <a:t>Linear Layout </a:t>
            </a:r>
            <a:r>
              <a:rPr lang="zh-CN" altLang="en-US" dirty="0"/>
              <a:t>等实现排版</a:t>
            </a:r>
            <a:endParaRPr lang="en-US" altLang="zh-CN" dirty="0"/>
          </a:p>
          <a:p>
            <a:pPr lvl="1"/>
            <a:r>
              <a:rPr lang="zh-CN" altLang="en-US" dirty="0"/>
              <a:t>从根源解决多屏幕适配问题</a:t>
            </a:r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 err="1"/>
              <a:t>PagerSnapHelper</a:t>
            </a:r>
            <a:r>
              <a:rPr lang="en-US" altLang="zh-CN" dirty="0"/>
              <a:t> </a:t>
            </a:r>
            <a:r>
              <a:rPr lang="zh-CN" altLang="en-US" dirty="0"/>
              <a:t>实现视频</a:t>
            </a:r>
            <a:endParaRPr lang="en-US" altLang="zh-CN" dirty="0"/>
          </a:p>
          <a:p>
            <a:pPr lvl="1"/>
            <a:r>
              <a:rPr lang="zh-CN" altLang="en-US" dirty="0"/>
              <a:t>避开了 </a:t>
            </a:r>
            <a:r>
              <a:rPr lang="en-US" altLang="zh-CN" dirty="0" err="1"/>
              <a:t>ViewPager</a:t>
            </a:r>
            <a:r>
              <a:rPr lang="en-US" altLang="zh-CN" dirty="0"/>
              <a:t> </a:t>
            </a:r>
            <a:r>
              <a:rPr lang="zh-CN" altLang="en-US" dirty="0"/>
              <a:t>设计上的问题</a:t>
            </a:r>
            <a:endParaRPr lang="en-US" altLang="zh-CN" dirty="0"/>
          </a:p>
          <a:p>
            <a:pPr lvl="1"/>
            <a:r>
              <a:rPr lang="zh-CN" altLang="en-US" dirty="0"/>
              <a:t>只需要在基础版本上稍作修改即可完成</a:t>
            </a:r>
            <a:endParaRPr lang="en-US" altLang="zh-CN" dirty="0"/>
          </a:p>
          <a:p>
            <a:pPr lvl="1"/>
            <a:r>
              <a:rPr lang="zh-CN" altLang="en-US" dirty="0"/>
              <a:t>编码简洁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BBBB232-950F-4350-9BAE-80BA79EC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2468494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5332542-2DDA-45B0-BCF7-24EA940B6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8" y="2184023"/>
            <a:ext cx="11567160" cy="2578655"/>
          </a:xfrm>
        </p:spPr>
        <p:txBody>
          <a:bodyPr/>
          <a:lstStyle/>
          <a:p>
            <a:r>
              <a:rPr lang="en-US" altLang="zh-CN" dirty="0" err="1"/>
              <a:t>VideoView</a:t>
            </a:r>
            <a:r>
              <a:rPr lang="en-US" altLang="zh-CN" dirty="0"/>
              <a:t> </a:t>
            </a:r>
            <a:r>
              <a:rPr lang="zh-CN" altLang="en-US" dirty="0"/>
              <a:t>播放黑屏问题</a:t>
            </a:r>
            <a:endParaRPr lang="en-US" altLang="zh-CN" dirty="0"/>
          </a:p>
          <a:p>
            <a:pPr lvl="1"/>
            <a:r>
              <a:rPr lang="zh-CN" altLang="en-US" dirty="0"/>
              <a:t>在实现可选需求时发现 </a:t>
            </a:r>
            <a:r>
              <a:rPr lang="en-US" altLang="zh-CN" dirty="0" err="1"/>
              <a:t>VideoView</a:t>
            </a:r>
            <a:r>
              <a:rPr lang="en-US" altLang="zh-CN" dirty="0"/>
              <a:t> </a:t>
            </a:r>
            <a:r>
              <a:rPr lang="zh-CN" altLang="en-US" dirty="0"/>
              <a:t>播放时会黑屏一段时间，影响体验</a:t>
            </a:r>
            <a:endParaRPr lang="en-US" altLang="zh-CN" dirty="0"/>
          </a:p>
          <a:p>
            <a:pPr lvl="1"/>
            <a:r>
              <a:rPr lang="zh-CN" altLang="en-US" dirty="0"/>
              <a:t>原因：下载</a:t>
            </a:r>
            <a:r>
              <a:rPr lang="en-US" altLang="zh-CN" dirty="0"/>
              <a:t>/</a:t>
            </a:r>
            <a:r>
              <a:rPr lang="zh-CN" altLang="en-US" dirty="0"/>
              <a:t>预处理视频需要时间</a:t>
            </a:r>
            <a:endParaRPr lang="en-US" altLang="zh-CN" dirty="0"/>
          </a:p>
          <a:p>
            <a:pPr lvl="1"/>
            <a:r>
              <a:rPr lang="zh-CN" altLang="en-US" dirty="0"/>
              <a:t>解决方案：</a:t>
            </a:r>
            <a:endParaRPr lang="en-US" altLang="zh-CN" dirty="0"/>
          </a:p>
          <a:p>
            <a:pPr lvl="2"/>
            <a:r>
              <a:rPr lang="zh-CN" altLang="en-US" dirty="0"/>
              <a:t>引入中间 </a:t>
            </a:r>
            <a:r>
              <a:rPr lang="en-US" altLang="zh-CN" dirty="0"/>
              <a:t>View </a:t>
            </a:r>
            <a:r>
              <a:rPr lang="zh-CN" altLang="en-US" dirty="0"/>
              <a:t>在视频加载时暂时显示第一帧</a:t>
            </a:r>
            <a:endParaRPr lang="en-US" altLang="zh-CN" dirty="0"/>
          </a:p>
          <a:p>
            <a:pPr lvl="2"/>
            <a:r>
              <a:rPr lang="zh-CN" altLang="en-US" dirty="0"/>
              <a:t>同时引入 </a:t>
            </a:r>
            <a:r>
              <a:rPr lang="en-US" altLang="zh-CN" dirty="0"/>
              <a:t>Glide </a:t>
            </a:r>
            <a:r>
              <a:rPr lang="zh-CN" altLang="en-US" dirty="0"/>
              <a:t>的预加载功能加速第一帧的获取，保障连贯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D65B894-4A58-4E6C-9267-24B215DF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5344423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AE714E-1883-494F-9ADD-A3CFCC49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769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自定义 1">
      <a:majorFont>
        <a:latin typeface="Segoe UI Semibold"/>
        <a:ea typeface="Noto Sans CJK SC Bold"/>
        <a:cs typeface=""/>
      </a:majorFont>
      <a:minorFont>
        <a:latin typeface="Segoe UI"/>
        <a:ea typeface="Noto Sans CJK SC Medium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 365 PPT Template 2018_2" id="{01A7FB2A-7862-441E-89D5-C3EE05893CAC}" vid="{DEC62A46-47F5-4825-899D-4E8B117FF7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310</Words>
  <Application>Microsoft Office PowerPoint</Application>
  <PresentationFormat>自定义</PresentationFormat>
  <Paragraphs>60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Noto Sans CJK SC Medium</vt:lpstr>
      <vt:lpstr>Arial</vt:lpstr>
      <vt:lpstr>Calibri</vt:lpstr>
      <vt:lpstr>Segoe UI</vt:lpstr>
      <vt:lpstr>Segoe UI Semibold</vt:lpstr>
      <vt:lpstr>Wingdings</vt:lpstr>
      <vt:lpstr>Microsoft 365 PPT Template - 2018</vt:lpstr>
      <vt:lpstr>Tok Tik 简单短视频 Demo 的设计与实现</vt:lpstr>
      <vt:lpstr>目录</vt:lpstr>
      <vt:lpstr>任务要求</vt:lpstr>
      <vt:lpstr>小组分工</vt:lpstr>
      <vt:lpstr>基础要求</vt:lpstr>
      <vt:lpstr>可选要求</vt:lpstr>
      <vt:lpstr>创新点</vt:lpstr>
      <vt:lpstr>难点</vt:lpstr>
      <vt:lpstr>Thank you.</vt:lpstr>
    </vt:vector>
  </TitlesOfParts>
  <Company>Microsoft 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365 PPT template best practices</dc:title>
  <dc:creator>Angela Powell</dc:creator>
  <dc:description>Template by: Zoey Vong; ZUM Communications
Formatted by:</dc:description>
  <cp:lastModifiedBy>于 海鑫</cp:lastModifiedBy>
  <cp:revision>74</cp:revision>
  <dcterms:created xsi:type="dcterms:W3CDTF">2018-01-19T18:41:37Z</dcterms:created>
  <dcterms:modified xsi:type="dcterms:W3CDTF">2020-05-30T07:41:57Z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v-ellars@microsoft.com</vt:lpwstr>
  </property>
  <property fmtid="{D5CDD505-2E9C-101B-9397-08002B2CF9AE}" pid="5" name="MSIP_Label_f42aa342-8706-4288-bd11-ebb85995028c_SetDate">
    <vt:lpwstr>2017-12-15T19:02:32.0807259Z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