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2"/>
  </p:notesMasterIdLst>
  <p:sldIdLst>
    <p:sldId id="301" r:id="rId2"/>
    <p:sldId id="284" r:id="rId3"/>
    <p:sldId id="267" r:id="rId4"/>
    <p:sldId id="303" r:id="rId5"/>
    <p:sldId id="302" r:id="rId6"/>
    <p:sldId id="304" r:id="rId7"/>
    <p:sldId id="306" r:id="rId8"/>
    <p:sldId id="307" r:id="rId9"/>
    <p:sldId id="308" r:id="rId10"/>
    <p:sldId id="282" r:id="rId11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9508A1C3-B7C8-C64E-9FFA-E05898E13AD5}">
          <p14:sldIdLst>
            <p14:sldId id="301"/>
          </p14:sldIdLst>
        </p14:section>
        <p14:section name="Main" id="{9BD64746-1A7C-4B76-A02E-A8C0D1B4344D}">
          <p14:sldIdLst>
            <p14:sldId id="284"/>
            <p14:sldId id="267"/>
            <p14:sldId id="303"/>
            <p14:sldId id="302"/>
            <p14:sldId id="304"/>
            <p14:sldId id="306"/>
            <p14:sldId id="307"/>
            <p14:sldId id="30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8D4"/>
    <a:srgbClr val="000000"/>
    <a:srgbClr val="0278D7"/>
    <a:srgbClr val="0078D7"/>
    <a:srgbClr val="409AE1"/>
    <a:srgbClr val="FFFFFF"/>
    <a:srgbClr val="F3F3F3"/>
    <a:srgbClr val="505050"/>
    <a:srgbClr val="002050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/>
  </p:normalViewPr>
  <p:slideViewPr>
    <p:cSldViewPr snapToGrid="0" snapToObjects="1">
      <p:cViewPr varScale="1">
        <p:scale>
          <a:sx n="81" d="100"/>
          <a:sy n="81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9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975" y="1226817"/>
            <a:ext cx="3705225" cy="1195895"/>
          </a:xfrm>
        </p:spPr>
        <p:txBody>
          <a:bodyPr lIns="0" tIns="0" rIns="0" bIns="0"/>
          <a:lstStyle>
            <a:lvl1pPr>
              <a:defRPr sz="20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7300" y="1226818"/>
            <a:ext cx="3690938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solidFill>
                  <a:schemeClr val="accent1"/>
                </a:solidFill>
                <a:latin typeface="+mj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30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teams/BrandCentral/Search/Pages/BCPhotographyResults.aspx?k=%22Microsoft%20365%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icrosoft.sharepoint.com/teams/BrandCentral/Search/Pages/BCPhotographyResults.aspx?k=%22Microsoft%20365%22#Default=%7B%22k%22%3A%22%5C%22Microsoft%20365%5C%22%22%2C%22r%22%3A%5B%7B%22n%22%3A%22RefinableString06%22%2C%22t%22%3A%5B%22%5C%22%C7%82%C7%8253747564656e7473%5C%22%22%5D%2C%22o%22%3A%22and%22%2C%22k%22%3Afalse%2C%22m%22%3Anull%7D%5D%2C%22l%22%3A1033%7D" TargetMode="External"/><Relationship Id="rId5" Type="http://schemas.openxmlformats.org/officeDocument/2006/relationships/hyperlink" Target="https://microsoft.sharepoint.com/teams/BrandCentral/Search/Pages/BCPhotographyResults.aspx?k=%22Microsoft%20365%22#Default=%7B%22k%22%3A%22%5C%22Microsoft%20365%5C%22%22%2C%22r%22%3A%5B%7B%22n%22%3A%22RefinableString06%22%2C%22t%22%3A%5B%22%5C%22%C7%82%C7%82427573696e657373206465636973696f6e206d616b657273%5C%22%22%5D%2C%22o%22%3A%22and%22%2C%22k%22%3Afalse%2C%22m%22%3Anull%7D%5D%2C%22l%22%3A1033%7D" TargetMode="External"/><Relationship Id="rId4" Type="http://schemas.openxmlformats.org/officeDocument/2006/relationships/hyperlink" Target="https://microsoft.sharepoint.com/teams/BrandCentral/Search/Pages/BCPhotographyResults.aspx?k=Enterprise%20photograph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D4D7C7-ECC9-4819-AE70-4FD943F8966C}"/>
              </a:ext>
            </a:extLst>
          </p:cNvPr>
          <p:cNvGrpSpPr/>
          <p:nvPr/>
        </p:nvGrpSpPr>
        <p:grpSpPr>
          <a:xfrm>
            <a:off x="434850" y="4587876"/>
            <a:ext cx="11563475" cy="1963737"/>
            <a:chOff x="434850" y="4581526"/>
            <a:chExt cx="11563475" cy="19637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EA04B4-F12A-4C02-9D16-3DE73BACB42E}"/>
                </a:ext>
              </a:extLst>
            </p:cNvPr>
            <p:cNvGrpSpPr/>
            <p:nvPr/>
          </p:nvGrpSpPr>
          <p:grpSpPr>
            <a:xfrm>
              <a:off x="434850" y="4581526"/>
              <a:ext cx="11563474" cy="1066383"/>
              <a:chOff x="427067" y="4495456"/>
              <a:chExt cx="11550201" cy="11349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51EDF4-2ABE-45CB-AEB7-A4014DFF6AEB}"/>
                  </a:ext>
                </a:extLst>
              </p:cNvPr>
              <p:cNvSpPr/>
              <p:nvPr/>
            </p:nvSpPr>
            <p:spPr bwMode="auto">
              <a:xfrm>
                <a:off x="427067" y="4495456"/>
                <a:ext cx="2891967" cy="113499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R0 G188 B242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Hex #00BCF2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C100 M0 Y0 K0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Process Cyan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725708-C8BB-4961-A972-76C6DD3E4FF3}"/>
                  </a:ext>
                </a:extLst>
              </p:cNvPr>
              <p:cNvSpPr/>
              <p:nvPr/>
            </p:nvSpPr>
            <p:spPr bwMode="auto">
              <a:xfrm>
                <a:off x="3319437" y="4495456"/>
                <a:ext cx="2891967" cy="113499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R0 G120 B212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Hex #0078D4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C100 M30 Y0 K0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Pantone 3005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CB295C-2D2C-478E-8C7C-EAFE26EDF8F3}"/>
                  </a:ext>
                </a:extLst>
              </p:cNvPr>
              <p:cNvSpPr/>
              <p:nvPr/>
            </p:nvSpPr>
            <p:spPr bwMode="auto">
              <a:xfrm>
                <a:off x="6211807" y="4495456"/>
                <a:ext cx="2891967" cy="113499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Mid Blue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R0 G24 B243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Hex #00188F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C100 M75 Y0 K65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Pantone 286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ECBCDD-E857-40B6-83D8-6138E8E00115}"/>
                  </a:ext>
                </a:extLst>
              </p:cNvPr>
              <p:cNvSpPr/>
              <p:nvPr/>
            </p:nvSpPr>
            <p:spPr bwMode="auto">
              <a:xfrm>
                <a:off x="9104176" y="4495456"/>
                <a:ext cx="2873092" cy="113499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R0 G32 B80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Hex #002050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C100 M75 Y0 K35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Pantone 288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2D3ACA-CB51-4333-A169-04FA95DE5426}"/>
                </a:ext>
              </a:extLst>
            </p:cNvPr>
            <p:cNvGrpSpPr/>
            <p:nvPr/>
          </p:nvGrpSpPr>
          <p:grpSpPr>
            <a:xfrm>
              <a:off x="434975" y="5647909"/>
              <a:ext cx="11563350" cy="897353"/>
              <a:chOff x="446680" y="5630446"/>
              <a:chExt cx="9282566" cy="95508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E2467A-E21D-424C-83DD-8AFEA00B01A3}"/>
                  </a:ext>
                </a:extLst>
              </p:cNvPr>
              <p:cNvSpPr/>
              <p:nvPr/>
            </p:nvSpPr>
            <p:spPr bwMode="auto">
              <a:xfrm>
                <a:off x="446680" y="5630446"/>
                <a:ext cx="1322267" cy="95508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Gray 4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R194 G194 B194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Hex #C2C2C2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C0 M0 Y0 K35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4EBC56-7455-4358-86BF-A0BB0444C14F}"/>
                  </a:ext>
                </a:extLst>
              </p:cNvPr>
              <p:cNvSpPr/>
              <p:nvPr/>
            </p:nvSpPr>
            <p:spPr bwMode="auto">
              <a:xfrm>
                <a:off x="1768947" y="5630446"/>
                <a:ext cx="1328615" cy="95508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Gray 5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R178 G178 B178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Hex #B2B2B2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rgbClr val="282828"/>
                    </a:solidFill>
                    <a:ea typeface="Segoe UI" pitchFamily="34" charset="0"/>
                    <a:cs typeface="Segoe UI" pitchFamily="34" charset="0"/>
                  </a:rPr>
                  <a:t>C0 M0 Y0 K45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BBCA3E-846C-4AB0-9240-8F5A00859CCA}"/>
                  </a:ext>
                </a:extLst>
              </p:cNvPr>
              <p:cNvSpPr/>
              <p:nvPr/>
            </p:nvSpPr>
            <p:spPr bwMode="auto">
              <a:xfrm>
                <a:off x="3097562" y="5630446"/>
                <a:ext cx="1328615" cy="955086"/>
              </a:xfrm>
              <a:prstGeom prst="rect">
                <a:avLst/>
              </a:prstGeom>
              <a:solidFill>
                <a:srgbClr val="93939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Gray 6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R147 G147 B147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Hex #939393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C0 M0 Y0 K55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99ECD82-587F-4BDB-A514-BE2782277F18}"/>
                  </a:ext>
                </a:extLst>
              </p:cNvPr>
              <p:cNvSpPr/>
              <p:nvPr/>
            </p:nvSpPr>
            <p:spPr bwMode="auto">
              <a:xfrm>
                <a:off x="4426177" y="5630446"/>
                <a:ext cx="1328615" cy="95508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Gray 7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R115 G115 B115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Hex #737373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C0 M0 Y0 K65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PMS Cool Gray 9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48B395-5F04-408C-885E-9C93E4E1AA8C}"/>
                  </a:ext>
                </a:extLst>
              </p:cNvPr>
              <p:cNvSpPr/>
              <p:nvPr/>
            </p:nvSpPr>
            <p:spPr bwMode="auto">
              <a:xfrm>
                <a:off x="5754792" y="5630446"/>
                <a:ext cx="1328615" cy="95508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Gray 8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R80 G80 B80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Hex #505050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C0 M0 Y0 K80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PMS Cool Gray 11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13FC99-1BC4-404F-AECA-D4AABBA7FF80}"/>
                  </a:ext>
                </a:extLst>
              </p:cNvPr>
              <p:cNvSpPr/>
              <p:nvPr/>
            </p:nvSpPr>
            <p:spPr bwMode="auto">
              <a:xfrm>
                <a:off x="7083407" y="5630446"/>
                <a:ext cx="1328615" cy="955086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Gray 9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R040 G40 B40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Hex #282828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C0 M0 Y0 K94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02C3A9A-3CAB-400F-9D9E-DE29DD23C9D3}"/>
                  </a:ext>
                </a:extLst>
              </p:cNvPr>
              <p:cNvSpPr/>
              <p:nvPr/>
            </p:nvSpPr>
            <p:spPr bwMode="auto">
              <a:xfrm>
                <a:off x="8412022" y="5630446"/>
                <a:ext cx="1317224" cy="9550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b="1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Rich Black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R0 G0 B0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Hex #000000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C33 M33 Y33 K100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ts val="100"/>
                  </a:spcAft>
                </a:pPr>
                <a:r>
                  <a:rPr lang="en-US" sz="800" dirty="0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rPr>
                  <a:t>Pantone Black 6</a:t>
                </a:r>
              </a:p>
            </p:txBody>
          </p:sp>
        </p:grpSp>
      </p:grp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FD0181-C190-4154-AEF5-49F6F17801E3}"/>
              </a:ext>
            </a:extLst>
          </p:cNvPr>
          <p:cNvSpPr txBox="1">
            <a:spLocks/>
          </p:cNvSpPr>
          <p:nvPr/>
        </p:nvSpPr>
        <p:spPr>
          <a:xfrm>
            <a:off x="432517" y="3998793"/>
            <a:ext cx="11584705" cy="492594"/>
          </a:xfrm>
          <a:prstGeom prst="rect">
            <a:avLst/>
          </a:prstGeom>
        </p:spPr>
        <p:txBody>
          <a:bodyPr lIns="0" tIns="0" rIns="0" bIns="0" numCol="1"/>
          <a:lstStyle>
            <a:lvl1pPr marL="224097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819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16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371600" indent="-223838" algn="l" defTabSz="914367" rtl="0" eaLnBrk="1" latinLnBrk="0" hangingPunct="1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223838" algn="l" defTabSz="9334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3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Color usage for illustration and chart/graphs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8B704CF-5596-460D-BC3E-8DEDA904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67" y="2193381"/>
            <a:ext cx="11582371" cy="720710"/>
          </a:xfrm>
        </p:spPr>
        <p:txBody>
          <a:bodyPr/>
          <a:lstStyle/>
          <a:p>
            <a:r>
              <a:rPr lang="en-US" sz="2000" dirty="0"/>
              <a:t>Photography libraries</a:t>
            </a:r>
          </a:p>
          <a:p>
            <a:pPr indent="-44"/>
            <a:r>
              <a:rPr lang="en-US" sz="2000" dirty="0">
                <a:solidFill>
                  <a:schemeClr val="accent1"/>
                </a:solidFill>
                <a:hlinkClick r:id="rId3"/>
              </a:rPr>
              <a:t>Microsoft 365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/ </a:t>
            </a:r>
            <a:r>
              <a:rPr lang="en-US" sz="2000" dirty="0">
                <a:solidFill>
                  <a:schemeClr val="accent1"/>
                </a:solidFill>
                <a:hlinkClick r:id="rId4"/>
              </a:rPr>
              <a:t>Enterprise</a:t>
            </a:r>
            <a:r>
              <a:rPr lang="en-US" sz="2000" dirty="0"/>
              <a:t> / </a:t>
            </a:r>
            <a:r>
              <a:rPr lang="en-US" sz="2000" dirty="0">
                <a:solidFill>
                  <a:schemeClr val="accent1"/>
                </a:solidFill>
                <a:hlinkClick r:id="rId5"/>
              </a:rPr>
              <a:t>Business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6"/>
              </a:rPr>
              <a:t>Education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51890-1CD2-5247-85F1-E7E0D4F2BFFC}"/>
              </a:ext>
            </a:extLst>
          </p:cNvPr>
          <p:cNvSpPr txBox="1"/>
          <p:nvPr/>
        </p:nvSpPr>
        <p:spPr>
          <a:xfrm>
            <a:off x="-1" y="0"/>
            <a:ext cx="12436475" cy="627864"/>
          </a:xfrm>
          <a:prstGeom prst="rect">
            <a:avLst/>
          </a:prstGeom>
          <a:solidFill>
            <a:srgbClr val="000000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Delete these slides before distribution. They are intended only for guidance. 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F94FF5E-C5E1-4844-A5C4-C935F38769EF}"/>
              </a:ext>
            </a:extLst>
          </p:cNvPr>
          <p:cNvSpPr txBox="1">
            <a:spLocks/>
          </p:cNvSpPr>
          <p:nvPr/>
        </p:nvSpPr>
        <p:spPr>
          <a:xfrm>
            <a:off x="427067" y="1028707"/>
            <a:ext cx="7111417" cy="116467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Microsoft 365 PPT template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6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AE714E-1883-494F-9ADD-A3CFCC49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769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altLang="zh-CN" dirty="0">
                <a:solidFill>
                  <a:schemeClr val="accent1"/>
                </a:solidFill>
              </a:rPr>
              <a:t>ok </a:t>
            </a:r>
            <a:r>
              <a:rPr lang="en-US" altLang="zh-CN" dirty="0" err="1">
                <a:solidFill>
                  <a:schemeClr val="accent1"/>
                </a:solidFill>
              </a:rPr>
              <a:t>Tik</a:t>
            </a:r>
            <a:br>
              <a:rPr lang="en-US" dirty="0"/>
            </a:br>
            <a:r>
              <a:rPr lang="zh-CN" altLang="en-US" dirty="0"/>
              <a:t>简单短视频 </a:t>
            </a:r>
            <a:r>
              <a:rPr lang="en-US" altLang="zh-CN" dirty="0"/>
              <a:t>Demo </a:t>
            </a:r>
            <a:r>
              <a:rPr lang="zh-CN" altLang="en-US" dirty="0"/>
              <a:t>的设计与实现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于海鑫</a:t>
            </a:r>
            <a:endParaRPr lang="en-US" dirty="0"/>
          </a:p>
          <a:p>
            <a:r>
              <a:rPr lang="en-US" altLang="zh-CN" dirty="0"/>
              <a:t>2020/05/30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1EE3-FA19-4E33-9033-7484627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1477C-3327-4651-B492-560C1D7B2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任务要求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基础要求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可选要求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创新点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2094061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364F48-FF5E-4BC0-BF8B-E8419D9E9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3549177"/>
          </a:xfrm>
        </p:spPr>
        <p:txBody>
          <a:bodyPr/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zh-CN" altLang="en-US" dirty="0"/>
              <a:t>视频信息流列表展示（包含封面图）</a:t>
            </a:r>
            <a:endParaRPr lang="en-US" altLang="zh-CN" dirty="0"/>
          </a:p>
          <a:p>
            <a:pPr lvl="1"/>
            <a:r>
              <a:rPr lang="zh-CN" altLang="en-US" dirty="0"/>
              <a:t>视频播放</a:t>
            </a:r>
            <a:endParaRPr lang="en-US" altLang="zh-CN" dirty="0"/>
          </a:p>
          <a:p>
            <a:pPr lvl="1"/>
            <a:r>
              <a:rPr lang="zh-CN" altLang="en-US" dirty="0"/>
              <a:t>视频点击即可暂停</a:t>
            </a:r>
            <a:r>
              <a:rPr lang="en-US" altLang="zh-CN" dirty="0"/>
              <a:t>/</a:t>
            </a:r>
            <a:r>
              <a:rPr lang="zh-CN" altLang="en-US" dirty="0"/>
              <a:t>继续播放</a:t>
            </a:r>
            <a:endParaRPr lang="en-US" altLang="zh-CN" dirty="0"/>
          </a:p>
          <a:p>
            <a:r>
              <a:rPr lang="zh-CN" altLang="en-US" dirty="0"/>
              <a:t>可选要求</a:t>
            </a:r>
            <a:endParaRPr lang="en-US" altLang="zh-CN" dirty="0"/>
          </a:p>
          <a:p>
            <a:pPr lvl="1"/>
            <a:r>
              <a:rPr lang="zh-CN" altLang="en-US" dirty="0"/>
              <a:t>显示视频必要信息</a:t>
            </a:r>
            <a:endParaRPr lang="en-US" altLang="zh-CN" dirty="0"/>
          </a:p>
          <a:p>
            <a:pPr lvl="1"/>
            <a:r>
              <a:rPr lang="zh-CN" altLang="en-US" dirty="0"/>
              <a:t>模仿抖音，实现视频的滑动播放</a:t>
            </a:r>
            <a:endParaRPr lang="en-US" altLang="zh-CN" dirty="0"/>
          </a:p>
          <a:p>
            <a:pPr lvl="1"/>
            <a:r>
              <a:rPr lang="zh-CN" altLang="en-US" dirty="0"/>
              <a:t>双击点赞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D76B4D1-CD2B-47A0-9447-812C6A0B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18465374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2193A84-C510-4530-A1EF-16D4EE1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7" name="AutoShape 2" descr="關於九品芝麻官鰲拜我全都要圖片表情包">
            <a:extLst>
              <a:ext uri="{FF2B5EF4-FFF2-40B4-BE49-F238E27FC236}">
                <a16:creationId xmlns:a16="http://schemas.microsoft.com/office/drawing/2014/main" id="{DD285618-6A69-46CE-B904-432C0B069058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xfrm>
            <a:off x="3627739" y="5398724"/>
            <a:ext cx="5174645" cy="4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单人组队，个人独立完成全部任务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605794-6982-44BC-B3E6-2F075F5A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62" y="1709738"/>
            <a:ext cx="28479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571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6499F1-3F24-44A4-A517-27DC3B537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3798476"/>
          </a:xfrm>
        </p:spPr>
        <p:txBody>
          <a:bodyPr/>
          <a:lstStyle/>
          <a:p>
            <a:r>
              <a:rPr lang="zh-CN" altLang="en-US" dirty="0"/>
              <a:t>数据异步加载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Retrofit2 </a:t>
            </a:r>
            <a:r>
              <a:rPr lang="zh-CN" altLang="en-US" dirty="0"/>
              <a:t>配合 </a:t>
            </a:r>
            <a:r>
              <a:rPr lang="en-US" altLang="zh-CN" dirty="0"/>
              <a:t>OkHTTP3 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实现 </a:t>
            </a:r>
            <a:r>
              <a:rPr lang="en-US" altLang="zh-CN" dirty="0"/>
              <a:t>Feed</a:t>
            </a:r>
          </a:p>
          <a:p>
            <a:pPr lvl="1"/>
            <a:r>
              <a:rPr lang="zh-CN" altLang="en-US" dirty="0"/>
              <a:t>布局采取 </a:t>
            </a:r>
            <a:r>
              <a:rPr lang="en-US" altLang="zh-CN" dirty="0" err="1"/>
              <a:t>ConstraintLayout</a:t>
            </a:r>
            <a:r>
              <a:rPr lang="zh-CN" altLang="en-US" dirty="0"/>
              <a:t>，保证自适应</a:t>
            </a:r>
            <a:endParaRPr lang="en-US" altLang="zh-CN" dirty="0"/>
          </a:p>
          <a:p>
            <a:pPr lvl="1"/>
            <a:r>
              <a:rPr lang="zh-CN" altLang="en-US" dirty="0"/>
              <a:t>图片加载采用 </a:t>
            </a:r>
            <a:r>
              <a:rPr lang="en-US" altLang="zh-CN" dirty="0"/>
              <a:t>Glide </a:t>
            </a:r>
            <a:r>
              <a:rPr lang="zh-CN" altLang="en-US" dirty="0"/>
              <a:t>异步加载</a:t>
            </a:r>
            <a:endParaRPr lang="en-US" altLang="zh-CN" dirty="0"/>
          </a:p>
          <a:p>
            <a:r>
              <a:rPr lang="zh-CN" altLang="en-US" dirty="0"/>
              <a:t>点击即可唤起新 </a:t>
            </a:r>
            <a:r>
              <a:rPr lang="en-US" altLang="zh-CN" dirty="0"/>
              <a:t>Activity </a:t>
            </a:r>
            <a:r>
              <a:rPr lang="zh-CN" altLang="en-US" dirty="0"/>
              <a:t>播放视频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Intent </a:t>
            </a:r>
            <a:r>
              <a:rPr lang="zh-CN" altLang="en-US" dirty="0"/>
              <a:t>传递参数到新的 </a:t>
            </a:r>
            <a:r>
              <a:rPr lang="en-US" altLang="zh-CN" dirty="0"/>
              <a:t>Activity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61231D-4AA1-4446-9B7C-645ECA8D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基础要求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4BC6E0A-EAE6-41ED-84D1-5FCBED357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9" name="联机映像占位符 8">
            <a:extLst>
              <a:ext uri="{FF2B5EF4-FFF2-40B4-BE49-F238E27FC236}">
                <a16:creationId xmlns:a16="http://schemas.microsoft.com/office/drawing/2014/main" id="{907781D7-DF25-4391-A8A9-C1AE359CEE3E}"/>
              </a:ext>
            </a:extLst>
          </p:cNvPr>
          <p:cNvPicPr>
            <a:picLocks noGrp="1" noChangeAspect="1"/>
          </p:cNvPicPr>
          <p:nvPr>
            <p:ph type="clip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289925" y="458459"/>
            <a:ext cx="2968625" cy="6102350"/>
          </a:xfrm>
        </p:spPr>
      </p:pic>
      <p:sp>
        <p:nvSpPr>
          <p:cNvPr id="7" name="AutoShape 2" descr="關於九品芝麻官鰲拜我全都要圖片表情包">
            <a:extLst>
              <a:ext uri="{FF2B5EF4-FFF2-40B4-BE49-F238E27FC236}">
                <a16:creationId xmlns:a16="http://schemas.microsoft.com/office/drawing/2014/main" id="{C0F74BDE-0896-496B-864F-226D3B926F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8" y="3344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B32878C-4C5C-4198-BAB1-92A930B0F480}"/>
              </a:ext>
            </a:extLst>
          </p:cNvPr>
          <p:cNvSpPr txBox="1">
            <a:spLocks/>
          </p:cNvSpPr>
          <p:nvPr/>
        </p:nvSpPr>
        <p:spPr>
          <a:xfrm>
            <a:off x="282258" y="5973624"/>
            <a:ext cx="115671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+mj-lt"/>
              </a:rPr>
              <a:t>* 图片重复为原始数据如此，而非 </a:t>
            </a:r>
            <a:r>
              <a:rPr lang="en-US" altLang="zh-CN" sz="1600" dirty="0">
                <a:solidFill>
                  <a:schemeClr val="accent1"/>
                </a:solidFill>
                <a:latin typeface="+mj-lt"/>
              </a:rPr>
              <a:t>Demo </a:t>
            </a:r>
            <a:r>
              <a:rPr lang="zh-CN" altLang="en-US" sz="1600" dirty="0">
                <a:solidFill>
                  <a:schemeClr val="accent1"/>
                </a:solidFill>
                <a:latin typeface="+mj-lt"/>
              </a:rPr>
              <a:t>实现问题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27537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6499F1-3F24-44A4-A517-27DC3B537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4159087"/>
          </a:xfrm>
        </p:spPr>
        <p:txBody>
          <a:bodyPr/>
          <a:lstStyle/>
          <a:p>
            <a:r>
              <a:rPr lang="zh-CN" altLang="en-US" dirty="0"/>
              <a:t>模仿抖音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PagerSnapHelper</a:t>
            </a:r>
            <a:r>
              <a:rPr lang="en-US" altLang="zh-CN" dirty="0"/>
              <a:t> </a:t>
            </a:r>
            <a:r>
              <a:rPr lang="zh-CN" altLang="en-US" dirty="0"/>
              <a:t>实现翻页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Glide </a:t>
            </a:r>
            <a:r>
              <a:rPr lang="zh-CN" altLang="en-US" dirty="0"/>
              <a:t>获取视频第一帧作为缩略图</a:t>
            </a:r>
            <a:endParaRPr lang="en-US" altLang="zh-CN" dirty="0"/>
          </a:p>
          <a:p>
            <a:pPr lvl="1"/>
            <a:r>
              <a:rPr lang="zh-CN" altLang="en-US" dirty="0"/>
              <a:t>同时引入预加载机制，加速缩略图的读取</a:t>
            </a:r>
            <a:endParaRPr lang="en-US" altLang="zh-CN" dirty="0"/>
          </a:p>
          <a:p>
            <a:r>
              <a:rPr lang="zh-CN" altLang="en-US" dirty="0"/>
              <a:t>获取视频第一帧作为缩略图</a:t>
            </a:r>
            <a:endParaRPr lang="en-US" altLang="zh-CN" dirty="0"/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Glide 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内部使用 </a:t>
            </a:r>
            <a:r>
              <a:rPr lang="en-US" altLang="zh-CN" dirty="0" err="1"/>
              <a:t>MediaMetadataRetriever</a:t>
            </a:r>
            <a:r>
              <a:rPr lang="en-US" altLang="zh-CN" dirty="0"/>
              <a:t>  </a:t>
            </a:r>
            <a:r>
              <a:rPr lang="zh-CN" altLang="en-US" dirty="0"/>
              <a:t>获取</a:t>
            </a:r>
            <a:endParaRPr lang="en-US" altLang="zh-CN" dirty="0"/>
          </a:p>
          <a:p>
            <a:r>
              <a:rPr lang="zh-CN" altLang="en-US" dirty="0"/>
              <a:t>滑动即可查看下一条视频</a:t>
            </a:r>
            <a:endParaRPr lang="en-US" altLang="zh-CN" dirty="0"/>
          </a:p>
          <a:p>
            <a:pPr lvl="1"/>
            <a:r>
              <a:rPr lang="zh-CN" altLang="en-US" dirty="0"/>
              <a:t>重写相关方法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61231D-4AA1-4446-9B7C-645ECA8D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可选要求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4BC6E0A-EAE6-41ED-84D1-5FCBED357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9" name="联机映像占位符 8">
            <a:extLst>
              <a:ext uri="{FF2B5EF4-FFF2-40B4-BE49-F238E27FC236}">
                <a16:creationId xmlns:a16="http://schemas.microsoft.com/office/drawing/2014/main" id="{907781D7-DF25-4391-A8A9-C1AE359CEE3E}"/>
              </a:ext>
            </a:extLst>
          </p:cNvPr>
          <p:cNvPicPr>
            <a:picLocks noGrp="1" noChangeAspect="1"/>
          </p:cNvPicPr>
          <p:nvPr>
            <p:ph type="clip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289925" y="458547"/>
            <a:ext cx="2968625" cy="6102173"/>
          </a:xfrm>
        </p:spPr>
      </p:pic>
      <p:sp>
        <p:nvSpPr>
          <p:cNvPr id="7" name="AutoShape 2" descr="關於九品芝麻官鰲拜我全都要圖片表情包">
            <a:extLst>
              <a:ext uri="{FF2B5EF4-FFF2-40B4-BE49-F238E27FC236}">
                <a16:creationId xmlns:a16="http://schemas.microsoft.com/office/drawing/2014/main" id="{C0F74BDE-0896-496B-864F-226D3B926F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8" y="3344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425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08E66F-30AD-49AC-A425-77654B4D7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3105466"/>
          </a:xfrm>
        </p:spPr>
        <p:txBody>
          <a:bodyPr/>
          <a:lstStyle/>
          <a:p>
            <a:r>
              <a:rPr lang="zh-CN" altLang="en-US" dirty="0"/>
              <a:t>新 </a:t>
            </a:r>
            <a:r>
              <a:rPr lang="en-US" altLang="zh-CN" dirty="0" err="1"/>
              <a:t>ConstraintLayout</a:t>
            </a:r>
            <a:endParaRPr lang="en-US" altLang="zh-CN" dirty="0"/>
          </a:p>
          <a:p>
            <a:pPr lvl="1"/>
            <a:r>
              <a:rPr lang="zh-CN" altLang="en-US" dirty="0"/>
              <a:t>长久以来，</a:t>
            </a:r>
            <a:r>
              <a:rPr lang="en-US" altLang="zh-CN" dirty="0"/>
              <a:t>Android </a:t>
            </a:r>
            <a:r>
              <a:rPr lang="zh-CN" altLang="en-US" dirty="0"/>
              <a:t>一直在使用 </a:t>
            </a:r>
            <a:r>
              <a:rPr lang="en-US" altLang="zh-CN" dirty="0"/>
              <a:t>Linear Layout </a:t>
            </a:r>
            <a:r>
              <a:rPr lang="zh-CN" altLang="en-US" dirty="0"/>
              <a:t>等实现排版</a:t>
            </a:r>
            <a:endParaRPr lang="en-US" altLang="zh-CN" dirty="0"/>
          </a:p>
          <a:p>
            <a:pPr lvl="1"/>
            <a:r>
              <a:rPr lang="zh-CN" altLang="en-US" dirty="0"/>
              <a:t>从根源解决多屏幕适配问题</a:t>
            </a:r>
            <a:endParaRPr lang="en-US" altLang="zh-CN" dirty="0"/>
          </a:p>
          <a:p>
            <a:r>
              <a:rPr lang="zh-CN" altLang="en-US" dirty="0"/>
              <a:t>基于 </a:t>
            </a:r>
            <a:r>
              <a:rPr lang="en-US" altLang="zh-CN" dirty="0" err="1"/>
              <a:t>PagerSnapHelper</a:t>
            </a:r>
            <a:r>
              <a:rPr lang="en-US" altLang="zh-CN" dirty="0"/>
              <a:t> </a:t>
            </a:r>
            <a:r>
              <a:rPr lang="zh-CN" altLang="en-US" dirty="0"/>
              <a:t>实现视频</a:t>
            </a:r>
            <a:endParaRPr lang="en-US" altLang="zh-CN" dirty="0"/>
          </a:p>
          <a:p>
            <a:pPr lvl="1"/>
            <a:r>
              <a:rPr lang="zh-CN" altLang="en-US" dirty="0"/>
              <a:t>避开了 </a:t>
            </a:r>
            <a:r>
              <a:rPr lang="en-US" altLang="zh-CN" dirty="0" err="1"/>
              <a:t>ViewPager</a:t>
            </a:r>
            <a:r>
              <a:rPr lang="en-US" altLang="zh-CN" dirty="0"/>
              <a:t> </a:t>
            </a:r>
            <a:r>
              <a:rPr lang="zh-CN" altLang="en-US" dirty="0"/>
              <a:t>设计上的问题</a:t>
            </a:r>
            <a:endParaRPr lang="en-US" altLang="zh-CN" dirty="0"/>
          </a:p>
          <a:p>
            <a:pPr lvl="1"/>
            <a:r>
              <a:rPr lang="zh-CN" altLang="en-US" dirty="0"/>
              <a:t>只需要在基础版本上稍作修改即可完成</a:t>
            </a:r>
            <a:endParaRPr lang="en-US" altLang="zh-CN" dirty="0"/>
          </a:p>
          <a:p>
            <a:pPr lvl="1"/>
            <a:r>
              <a:rPr lang="zh-CN" altLang="en-US" dirty="0"/>
              <a:t>编码简洁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BBBB232-950F-4350-9BAE-80BA79E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24684945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5332542-2DDA-45B0-BCF7-24EA940B6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2578655"/>
          </a:xfrm>
        </p:spPr>
        <p:txBody>
          <a:bodyPr/>
          <a:lstStyle/>
          <a:p>
            <a:r>
              <a:rPr lang="en-US" altLang="zh-CN" dirty="0" err="1"/>
              <a:t>VideoView</a:t>
            </a:r>
            <a:r>
              <a:rPr lang="en-US" altLang="zh-CN" dirty="0"/>
              <a:t> </a:t>
            </a:r>
            <a:r>
              <a:rPr lang="zh-CN" altLang="en-US" dirty="0"/>
              <a:t>播放黑屏问题</a:t>
            </a:r>
            <a:endParaRPr lang="en-US" altLang="zh-CN" dirty="0"/>
          </a:p>
          <a:p>
            <a:pPr lvl="1"/>
            <a:r>
              <a:rPr lang="zh-CN" altLang="en-US" dirty="0"/>
              <a:t>在实现可选需求时发现 </a:t>
            </a:r>
            <a:r>
              <a:rPr lang="en-US" altLang="zh-CN" dirty="0" err="1"/>
              <a:t>VideoView</a:t>
            </a:r>
            <a:r>
              <a:rPr lang="en-US" altLang="zh-CN" dirty="0"/>
              <a:t> </a:t>
            </a:r>
            <a:r>
              <a:rPr lang="zh-CN" altLang="en-US" dirty="0"/>
              <a:t>播放时会黑屏一段时间，影响体验</a:t>
            </a:r>
            <a:endParaRPr lang="en-US" altLang="zh-CN" dirty="0"/>
          </a:p>
          <a:p>
            <a:pPr lvl="1"/>
            <a:r>
              <a:rPr lang="zh-CN" altLang="en-US" dirty="0"/>
              <a:t>原因：下载</a:t>
            </a:r>
            <a:r>
              <a:rPr lang="en-US" altLang="zh-CN" dirty="0"/>
              <a:t>/</a:t>
            </a:r>
            <a:r>
              <a:rPr lang="zh-CN" altLang="en-US" dirty="0"/>
              <a:t>预处理视频需要时间</a:t>
            </a:r>
            <a:endParaRPr lang="en-US" altLang="zh-CN" dirty="0"/>
          </a:p>
          <a:p>
            <a:pPr lvl="1"/>
            <a:r>
              <a:rPr lang="zh-CN" altLang="en-US" dirty="0"/>
              <a:t>解决方案：</a:t>
            </a:r>
            <a:endParaRPr lang="en-US" altLang="zh-CN" dirty="0"/>
          </a:p>
          <a:p>
            <a:pPr lvl="2"/>
            <a:r>
              <a:rPr lang="zh-CN" altLang="en-US" dirty="0"/>
              <a:t>引入中间 </a:t>
            </a:r>
            <a:r>
              <a:rPr lang="en-US" altLang="zh-CN" dirty="0"/>
              <a:t>View </a:t>
            </a:r>
            <a:r>
              <a:rPr lang="zh-CN" altLang="en-US" dirty="0"/>
              <a:t>在视频加载时暂时显示第一帧</a:t>
            </a:r>
            <a:endParaRPr lang="en-US" altLang="zh-CN" dirty="0"/>
          </a:p>
          <a:p>
            <a:pPr lvl="2"/>
            <a:r>
              <a:rPr lang="zh-CN" altLang="en-US" dirty="0"/>
              <a:t>同时引入 </a:t>
            </a:r>
            <a:r>
              <a:rPr lang="en-US" altLang="zh-CN" dirty="0"/>
              <a:t>Glide </a:t>
            </a:r>
            <a:r>
              <a:rPr lang="zh-CN" altLang="en-US" dirty="0"/>
              <a:t>的预加载功能加速第一帧的获取，保障连贯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D65B894-4A58-4E6C-9267-24B215DF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15344423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自定义 1">
      <a:majorFont>
        <a:latin typeface="Segoe UI Semibold"/>
        <a:ea typeface="Noto Sans CJK SC Bold"/>
        <a:cs typeface=""/>
      </a:majorFont>
      <a:minorFont>
        <a:latin typeface="Segoe UI"/>
        <a:ea typeface="Noto Sans CJK SC Medium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498</Words>
  <Application>Microsoft Office PowerPoint</Application>
  <PresentationFormat>自定义</PresentationFormat>
  <Paragraphs>117</Paragraphs>
  <Slides>10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Noto Sans CJK SC Medium</vt:lpstr>
      <vt:lpstr>Arial</vt:lpstr>
      <vt:lpstr>Calibri</vt:lpstr>
      <vt:lpstr>Segoe UI</vt:lpstr>
      <vt:lpstr>Segoe UI Semibold</vt:lpstr>
      <vt:lpstr>Wingdings</vt:lpstr>
      <vt:lpstr>Microsoft 365 PPT Template - 2018</vt:lpstr>
      <vt:lpstr>PowerPoint 演示文稿</vt:lpstr>
      <vt:lpstr>Tok Tik 简单短视频 Demo 的设计与实现</vt:lpstr>
      <vt:lpstr>目录</vt:lpstr>
      <vt:lpstr>任务要求</vt:lpstr>
      <vt:lpstr>小组分工</vt:lpstr>
      <vt:lpstr>基础要求</vt:lpstr>
      <vt:lpstr>可选要求</vt:lpstr>
      <vt:lpstr>创新点</vt:lpstr>
      <vt:lpstr>难点</vt:lpstr>
      <vt:lpstr>Thank you.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PPT template best practices</dc:title>
  <dc:creator>Angela Powell</dc:creator>
  <dc:description>Template by: Zoey Vong; ZUM Communications
Formatted by:</dc:description>
  <cp:lastModifiedBy>于 海鑫</cp:lastModifiedBy>
  <cp:revision>73</cp:revision>
  <dcterms:created xsi:type="dcterms:W3CDTF">2018-01-19T18:41:37Z</dcterms:created>
  <dcterms:modified xsi:type="dcterms:W3CDTF">2020-05-30T07:35:25Z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