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2" r:id="rId7"/>
    <p:sldId id="263" r:id="rId8"/>
    <p:sldId id="261" r:id="rId9"/>
    <p:sldId id="264" r:id="rId10"/>
    <p:sldId id="266"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f6f294691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f6f294691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6f294691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6f294691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6f294691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6f294691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f6f294691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f6f294691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70edd5d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70edd5d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70edd5d9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70edd5d9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f29469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f29469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70edd5d9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70edd5d9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382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s://cc-validator.herokuapp.com/"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creditcardinsider.com/learn/anatomy-of-a-credit-card/#credit-card-number"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www.geeksforgeeks.org/luhn-algorithm/" TargetMode="External"/><Relationship Id="rId4" Type="http://schemas.openxmlformats.org/officeDocument/2006/relationships/hyperlink" Target="https://en.wikipedia.org/wiki/Luhn_algorith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282425"/>
            <a:ext cx="8880418" cy="2278922"/>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Card-Validator, </a:t>
            </a:r>
            <a:r>
              <a:rPr lang="en-IN" dirty="0"/>
              <a:t>Finance</a:t>
            </a:r>
            <a:endParaRPr dirty="0"/>
          </a:p>
        </p:txBody>
      </p:sp>
      <p:sp>
        <p:nvSpPr>
          <p:cNvPr id="55" name="Google Shape;55;p13"/>
          <p:cNvSpPr txBox="1">
            <a:spLocks noGrp="1"/>
          </p:cNvSpPr>
          <p:nvPr>
            <p:ph type="subTitle" idx="1"/>
          </p:nvPr>
        </p:nvSpPr>
        <p:spPr>
          <a:xfrm>
            <a:off x="311700" y="3719375"/>
            <a:ext cx="8520600" cy="7926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n-IN" dirty="0"/>
              <a:t>Kushagra Shukla</a:t>
            </a:r>
          </a:p>
          <a:p>
            <a:pPr marL="0" lvl="0" indent="0" algn="ctr" rtl="0">
              <a:spcBef>
                <a:spcPts val="0"/>
              </a:spcBef>
              <a:spcAft>
                <a:spcPts val="0"/>
              </a:spcAft>
              <a:buNone/>
            </a:pPr>
            <a:endParaRPr lang="en-IN" dirty="0"/>
          </a:p>
          <a:p>
            <a:pPr marL="0" lvl="0" indent="0" algn="ctr" rtl="0">
              <a:spcBef>
                <a:spcPts val="0"/>
              </a:spcBef>
              <a:spcAft>
                <a:spcPts val="0"/>
              </a:spcAft>
              <a:buNone/>
            </a:pPr>
            <a:r>
              <a:rPr lang="en-IN" dirty="0"/>
              <a:t>IET LUCKNOW, B Tech CS III Year </a:t>
            </a:r>
            <a:endParaRPr dirty="0"/>
          </a:p>
        </p:txBody>
      </p:sp>
      <p:pic>
        <p:nvPicPr>
          <p:cNvPr id="56" name="Google Shape;56;p13"/>
          <p:cNvPicPr preferRelativeResize="0"/>
          <p:nvPr/>
        </p:nvPicPr>
        <p:blipFill>
          <a:blip r:embed="rId3">
            <a:alphaModFix/>
          </a:blip>
          <a:stretch>
            <a:fillRect/>
          </a:stretch>
        </p:blipFill>
        <p:spPr>
          <a:xfrm>
            <a:off x="3004298" y="-159600"/>
            <a:ext cx="3135400" cy="3135425"/>
          </a:xfrm>
          <a:prstGeom prst="rect">
            <a:avLst/>
          </a:prstGeom>
          <a:noFill/>
          <a:ln>
            <a:noFill/>
          </a:ln>
        </p:spPr>
      </p:pic>
      <p:pic>
        <p:nvPicPr>
          <p:cNvPr id="3" name="Picture 2">
            <a:extLst>
              <a:ext uri="{FF2B5EF4-FFF2-40B4-BE49-F238E27FC236}">
                <a16:creationId xmlns:a16="http://schemas.microsoft.com/office/drawing/2014/main" id="{B1DAF047-E65C-4A9A-80DD-95704EEB7B4C}"/>
              </a:ext>
            </a:extLst>
          </p:cNvPr>
          <p:cNvPicPr>
            <a:picLocks noChangeAspect="1"/>
          </p:cNvPicPr>
          <p:nvPr/>
        </p:nvPicPr>
        <p:blipFill>
          <a:blip r:embed="rId4"/>
          <a:stretch>
            <a:fillRect/>
          </a:stretch>
        </p:blipFill>
        <p:spPr>
          <a:xfrm>
            <a:off x="311700" y="548961"/>
            <a:ext cx="1625050" cy="20092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59935E-B079-4628-BA03-E7ABBB5C788C}"/>
              </a:ext>
            </a:extLst>
          </p:cNvPr>
          <p:cNvSpPr/>
          <p:nvPr/>
        </p:nvSpPr>
        <p:spPr>
          <a:xfrm>
            <a:off x="1229095" y="1352094"/>
            <a:ext cx="7012537" cy="2554545"/>
          </a:xfrm>
          <a:prstGeom prst="rect">
            <a:avLst/>
          </a:prstGeom>
          <a:noFill/>
        </p:spPr>
        <p:txBody>
          <a:bodyPr wrap="squar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THANK-YOU</a:t>
            </a:r>
          </a:p>
          <a:p>
            <a:pPr algn="ctr"/>
            <a:r>
              <a:rPr lang="en-US" sz="8000" b="1" cap="none" spc="0" dirty="0">
                <a:ln w="22225">
                  <a:solidFill>
                    <a:schemeClr val="accent2"/>
                  </a:solidFill>
                  <a:prstDash val="solid"/>
                </a:ln>
                <a:solidFill>
                  <a:schemeClr val="accent2">
                    <a:lumMod val="40000"/>
                    <a:lumOff val="60000"/>
                  </a:schemeClr>
                </a:solidFill>
                <a:effectLst/>
              </a:rPr>
              <a:t>^_^</a:t>
            </a:r>
          </a:p>
        </p:txBody>
      </p:sp>
      <p:sp>
        <p:nvSpPr>
          <p:cNvPr id="3" name="Rectangle 2">
            <a:extLst>
              <a:ext uri="{FF2B5EF4-FFF2-40B4-BE49-F238E27FC236}">
                <a16:creationId xmlns:a16="http://schemas.microsoft.com/office/drawing/2014/main" id="{009EE84B-71DC-4858-96FB-DCE2428DCC75}"/>
              </a:ext>
            </a:extLst>
          </p:cNvPr>
          <p:cNvSpPr/>
          <p:nvPr/>
        </p:nvSpPr>
        <p:spPr>
          <a:xfrm>
            <a:off x="3242149" y="4349703"/>
            <a:ext cx="2659702" cy="369332"/>
          </a:xfrm>
          <a:prstGeom prst="rect">
            <a:avLst/>
          </a:prstGeom>
          <a:noFill/>
        </p:spPr>
        <p:txBody>
          <a:bodyPr wrap="none" lIns="91440" tIns="45720" rIns="91440" bIns="45720">
            <a:spAutoFit/>
          </a:bodyPr>
          <a:lstStyle/>
          <a:p>
            <a:pPr algn="ctr"/>
            <a:r>
              <a:rPr lang="en-US" sz="1800" b="1" cap="none" spc="0" dirty="0">
                <a:ln w="6600">
                  <a:solidFill>
                    <a:schemeClr val="accent2"/>
                  </a:solidFill>
                  <a:prstDash val="solid"/>
                </a:ln>
                <a:solidFill>
                  <a:srgbClr val="FFFFFF"/>
                </a:solidFill>
                <a:effectLst>
                  <a:outerShdw dist="38100" dir="2700000" algn="tl" rotWithShape="0">
                    <a:schemeClr val="accent2"/>
                  </a:outerShdw>
                </a:effectLst>
                <a:hlinkClick r:id="rId2"/>
              </a:rPr>
              <a:t>Check </a:t>
            </a:r>
            <a:r>
              <a:rPr lang="en-US" sz="1800" b="1" dirty="0">
                <a:ln w="6600">
                  <a:solidFill>
                    <a:schemeClr val="accent2"/>
                  </a:solidFill>
                  <a:prstDash val="solid"/>
                </a:ln>
                <a:solidFill>
                  <a:srgbClr val="FFFFFF"/>
                </a:solidFill>
                <a:effectLst>
                  <a:outerShdw dist="38100" dir="2700000" algn="tl" rotWithShape="0">
                    <a:schemeClr val="accent2"/>
                  </a:outerShdw>
                </a:effectLst>
                <a:hlinkClick r:id="rId2"/>
              </a:rPr>
              <a:t>o</a:t>
            </a:r>
            <a:r>
              <a:rPr lang="en-US" sz="1800" b="1" cap="none" spc="0" dirty="0">
                <a:ln w="6600">
                  <a:solidFill>
                    <a:schemeClr val="accent2"/>
                  </a:solidFill>
                  <a:prstDash val="solid"/>
                </a:ln>
                <a:solidFill>
                  <a:srgbClr val="FFFFFF"/>
                </a:solidFill>
                <a:effectLst>
                  <a:outerShdw dist="38100" dir="2700000" algn="tl" rotWithShape="0">
                    <a:schemeClr val="accent2"/>
                  </a:outerShdw>
                </a:effectLst>
                <a:hlinkClick r:id="rId2"/>
              </a:rPr>
              <a:t>ut cc-validator</a:t>
            </a:r>
            <a:endParaRPr lang="en-US" sz="1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370681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FF0000"/>
                </a:solidFill>
              </a:rPr>
              <a:t>Validation of Credit Card numbers</a:t>
            </a:r>
            <a:endParaRPr dirty="0">
              <a:solidFill>
                <a:srgbClr val="FF0000"/>
              </a:solidFill>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Aft>
                <a:spcPts val="1200"/>
              </a:spcAft>
              <a:buNone/>
            </a:pPr>
            <a:r>
              <a:rPr lang="en-US" b="1" i="0" dirty="0">
                <a:solidFill>
                  <a:schemeClr val="tx1"/>
                </a:solidFill>
                <a:effectLst/>
                <a:latin typeface="-apple-system"/>
              </a:rPr>
              <a:t>A web tool to validate the cc number to avoid fraudulent activities and unnecessary penetrations. </a:t>
            </a:r>
          </a:p>
          <a:p>
            <a:pPr marL="0" indent="0">
              <a:spcAft>
                <a:spcPts val="1200"/>
              </a:spcAft>
              <a:buNone/>
            </a:pPr>
            <a:r>
              <a:rPr lang="en-US" b="1" i="0" dirty="0">
                <a:solidFill>
                  <a:srgbClr val="C9D1D9"/>
                </a:solidFill>
                <a:effectLst/>
                <a:latin typeface="-apple-system"/>
              </a:rPr>
              <a:t>Category: </a:t>
            </a:r>
            <a:r>
              <a:rPr lang="en-US" b="1" i="0" dirty="0">
                <a:solidFill>
                  <a:srgbClr val="FF0000"/>
                </a:solidFill>
                <a:effectLst/>
                <a:latin typeface="-apple-system"/>
              </a:rPr>
              <a:t>Finance</a:t>
            </a:r>
            <a:r>
              <a:rPr lang="en-US" b="1" i="0" dirty="0">
                <a:solidFill>
                  <a:srgbClr val="C9D1D9"/>
                </a:solidFill>
                <a:effectLst/>
                <a:latin typeface="-apple-system"/>
              </a:rPr>
              <a:t> </a:t>
            </a:r>
          </a:p>
          <a:p>
            <a:pPr marL="0" indent="0">
              <a:spcAft>
                <a:spcPts val="1200"/>
              </a:spcAft>
              <a:buNone/>
            </a:pPr>
            <a:r>
              <a:rPr lang="en-US" b="1" i="0" u="sng" dirty="0">
                <a:solidFill>
                  <a:srgbClr val="C9D1D9"/>
                </a:solidFill>
                <a:effectLst/>
                <a:latin typeface="-apple-system"/>
              </a:rPr>
              <a:t>This tool try to illustrate the following concepts in general.</a:t>
            </a:r>
          </a:p>
          <a:p>
            <a:pPr marL="285750" lvl="0" indent="-285750" algn="l" rtl="0">
              <a:spcBef>
                <a:spcPts val="0"/>
              </a:spcBef>
              <a:spcAft>
                <a:spcPts val="1200"/>
              </a:spcAft>
              <a:buFont typeface="Wingdings" panose="05000000000000000000" pitchFamily="2" charset="2"/>
              <a:buChar char="q"/>
            </a:pPr>
            <a:r>
              <a:rPr lang="en-US" b="0" i="1" dirty="0">
                <a:solidFill>
                  <a:srgbClr val="8B949E"/>
                </a:solidFill>
                <a:effectLst/>
                <a:latin typeface="-apple-system"/>
              </a:rPr>
              <a:t>Using fraud detection systems for finances</a:t>
            </a:r>
          </a:p>
          <a:p>
            <a:pPr marL="285750" lvl="0" indent="-285750" algn="l" rtl="0">
              <a:spcBef>
                <a:spcPts val="0"/>
              </a:spcBef>
              <a:spcAft>
                <a:spcPts val="1200"/>
              </a:spcAft>
              <a:buFont typeface="Wingdings" panose="05000000000000000000" pitchFamily="2" charset="2"/>
              <a:buChar char="q"/>
            </a:pPr>
            <a:r>
              <a:rPr lang="en-US" b="0" i="1" dirty="0">
                <a:solidFill>
                  <a:srgbClr val="8B949E"/>
                </a:solidFill>
                <a:effectLst/>
                <a:latin typeface="-apple-system"/>
              </a:rPr>
              <a:t>Build secure systems by using stronger encryption algorithms for online payments / transactions</a:t>
            </a:r>
            <a:endParaRPr i="1" dirty="0"/>
          </a:p>
        </p:txBody>
      </p:sp>
      <p:pic>
        <p:nvPicPr>
          <p:cNvPr id="63" name="Google Shape;63;p14"/>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err="1">
                <a:solidFill>
                  <a:srgbClr val="FF0000"/>
                </a:solidFill>
              </a:rPr>
              <a:t>Luhn</a:t>
            </a:r>
            <a:r>
              <a:rPr lang="en-IN" dirty="0">
                <a:solidFill>
                  <a:srgbClr val="FF0000"/>
                </a:solidFill>
              </a:rPr>
              <a:t> </a:t>
            </a:r>
            <a:r>
              <a:rPr lang="en-IN" dirty="0" err="1">
                <a:solidFill>
                  <a:srgbClr val="FF0000"/>
                </a:solidFill>
              </a:rPr>
              <a:t>Algorithim</a:t>
            </a:r>
            <a:r>
              <a:rPr lang="en-IN" dirty="0">
                <a:solidFill>
                  <a:srgbClr val="FF0000"/>
                </a:solidFill>
              </a:rPr>
              <a:t> </a:t>
            </a:r>
            <a:endParaRPr dirty="0">
              <a:solidFill>
                <a:srgbClr val="FF0000"/>
              </a:solidFill>
            </a:endParaRPr>
          </a:p>
        </p:txBody>
      </p:sp>
      <p:sp>
        <p:nvSpPr>
          <p:cNvPr id="69" name="Google Shape;69;p15"/>
          <p:cNvSpPr txBox="1">
            <a:spLocks noGrp="1"/>
          </p:cNvSpPr>
          <p:nvPr>
            <p:ph type="body" idx="1"/>
          </p:nvPr>
        </p:nvSpPr>
        <p:spPr>
          <a:xfrm>
            <a:off x="251542" y="1017725"/>
            <a:ext cx="8520600" cy="3666172"/>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b="1" i="0" dirty="0">
                <a:solidFill>
                  <a:srgbClr val="C9D1D9"/>
                </a:solidFill>
                <a:effectLst/>
                <a:latin typeface="-apple-system"/>
              </a:rPr>
              <a:t>Credit card numbers are generated according to certain rules. It gives merchants a way to verify the validity of a card number before accepting the customer's payment.</a:t>
            </a:r>
          </a:p>
          <a:p>
            <a:pPr marL="0" lvl="0" indent="0" algn="l" rtl="0">
              <a:spcBef>
                <a:spcPts val="0"/>
              </a:spcBef>
              <a:spcAft>
                <a:spcPts val="1200"/>
              </a:spcAft>
              <a:buNone/>
            </a:pPr>
            <a:r>
              <a:rPr lang="en-US" b="1" dirty="0">
                <a:solidFill>
                  <a:srgbClr val="C9D1D9"/>
                </a:solidFill>
                <a:latin typeface="-apple-system"/>
              </a:rPr>
              <a:t>This sequence is decided by a famous algorithm known as </a:t>
            </a:r>
            <a:r>
              <a:rPr lang="en-US" b="1" dirty="0" err="1">
                <a:solidFill>
                  <a:srgbClr val="C9D1D9"/>
                </a:solidFill>
                <a:latin typeface="-apple-system"/>
              </a:rPr>
              <a:t>Luhn’s</a:t>
            </a:r>
            <a:r>
              <a:rPr lang="en-US" b="1" dirty="0">
                <a:solidFill>
                  <a:srgbClr val="C9D1D9"/>
                </a:solidFill>
                <a:latin typeface="-apple-system"/>
              </a:rPr>
              <a:t> </a:t>
            </a:r>
            <a:r>
              <a:rPr lang="en-US" b="1" dirty="0" err="1">
                <a:solidFill>
                  <a:srgbClr val="C9D1D9"/>
                </a:solidFill>
                <a:latin typeface="-apple-system"/>
              </a:rPr>
              <a:t>algorithim</a:t>
            </a:r>
            <a:r>
              <a:rPr lang="en-US" b="1" dirty="0">
                <a:solidFill>
                  <a:srgbClr val="C9D1D9"/>
                </a:solidFill>
                <a:latin typeface="-apple-system"/>
              </a:rPr>
              <a:t>. The four steps to validate a cc number is as shown:</a:t>
            </a:r>
          </a:p>
          <a:p>
            <a:pPr marL="342900" lvl="0" algn="l" rtl="0">
              <a:spcBef>
                <a:spcPts val="0"/>
              </a:spcBef>
              <a:spcAft>
                <a:spcPts val="1200"/>
              </a:spcAft>
              <a:buFont typeface="+mj-lt"/>
              <a:buAutoNum type="arabicPeriod"/>
            </a:pPr>
            <a:r>
              <a:rPr lang="en-US" sz="1400" dirty="0"/>
              <a:t>Starting from the rightmost digit, double the value of every second digit.</a:t>
            </a:r>
          </a:p>
          <a:p>
            <a:pPr marL="342900" lvl="0" algn="l" rtl="0">
              <a:spcBef>
                <a:spcPts val="0"/>
              </a:spcBef>
              <a:spcAft>
                <a:spcPts val="1200"/>
              </a:spcAft>
              <a:buFont typeface="+mj-lt"/>
              <a:buAutoNum type="arabicPeriod"/>
            </a:pPr>
            <a:r>
              <a:rPr lang="en-US" sz="1400" dirty="0"/>
              <a:t>If doubling of a number results in a two digit number </a:t>
            </a:r>
            <a:r>
              <a:rPr lang="en-US" sz="1400" dirty="0" err="1"/>
              <a:t>i.e</a:t>
            </a:r>
            <a:r>
              <a:rPr lang="en-US" sz="1400" dirty="0"/>
              <a:t> greater than 9 (e.g., 6 × 2 = 12), then add the digits of the product</a:t>
            </a:r>
          </a:p>
          <a:p>
            <a:pPr marL="342900" lvl="0" algn="l" rtl="0">
              <a:spcBef>
                <a:spcPts val="0"/>
              </a:spcBef>
              <a:spcAft>
                <a:spcPts val="1200"/>
              </a:spcAft>
              <a:buFont typeface="+mj-lt"/>
              <a:buAutoNum type="arabicPeriod"/>
            </a:pPr>
            <a:r>
              <a:rPr lang="en-US" sz="1400" dirty="0"/>
              <a:t>Now take the sum of all the digits.</a:t>
            </a:r>
          </a:p>
          <a:p>
            <a:pPr marL="342900" lvl="0" algn="l" rtl="0">
              <a:spcBef>
                <a:spcPts val="0"/>
              </a:spcBef>
              <a:spcAft>
                <a:spcPts val="1200"/>
              </a:spcAft>
              <a:buFont typeface="+mj-lt"/>
              <a:buAutoNum type="arabicPeriod"/>
            </a:pPr>
            <a:r>
              <a:rPr lang="en-US" sz="1400" dirty="0"/>
              <a:t>If the total modulo 10 is equal to 0 (if the total ends in zero) then the number is valid according to the </a:t>
            </a:r>
            <a:r>
              <a:rPr lang="en-US" sz="1400" dirty="0" err="1"/>
              <a:t>Luhn</a:t>
            </a:r>
            <a:r>
              <a:rPr lang="en-US" sz="1400" dirty="0"/>
              <a:t> formula; else it is not valid.</a:t>
            </a:r>
          </a:p>
          <a:p>
            <a:pPr marL="0" lvl="0" indent="0" algn="l" rtl="0">
              <a:spcBef>
                <a:spcPts val="0"/>
              </a:spcBef>
              <a:spcAft>
                <a:spcPts val="1200"/>
              </a:spcAft>
              <a:buNone/>
            </a:pPr>
            <a:endParaRPr dirty="0"/>
          </a:p>
        </p:txBody>
      </p:sp>
      <p:pic>
        <p:nvPicPr>
          <p:cNvPr id="70" name="Google Shape;70;p15"/>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FF0000"/>
                </a:solidFill>
              </a:rPr>
              <a:t>I</a:t>
            </a:r>
            <a:r>
              <a:rPr lang="en" dirty="0"/>
              <a:t>mp</a:t>
            </a:r>
            <a:r>
              <a:rPr lang="en" dirty="0">
                <a:solidFill>
                  <a:srgbClr val="FF0000"/>
                </a:solidFill>
              </a:rPr>
              <a:t>a</a:t>
            </a:r>
            <a:r>
              <a:rPr lang="en" dirty="0"/>
              <a:t>ct</a:t>
            </a:r>
            <a:endParaRPr dirty="0"/>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lgn="l">
              <a:buNone/>
            </a:pPr>
            <a:endParaRPr lang="en-US" b="0" i="0" dirty="0">
              <a:solidFill>
                <a:schemeClr val="tx1"/>
              </a:solidFill>
              <a:effectLst/>
              <a:latin typeface="-apple-system"/>
            </a:endParaRPr>
          </a:p>
          <a:p>
            <a:pPr marL="114300" indent="0">
              <a:buNone/>
            </a:pPr>
            <a:r>
              <a:rPr lang="en-US" i="0" dirty="0">
                <a:solidFill>
                  <a:schemeClr val="tx1"/>
                </a:solidFill>
                <a:effectLst/>
                <a:latin typeface="-apple-system"/>
              </a:rPr>
              <a:t>A web tool to validate the cc number to avoid fraudulent activities and unnecessary penetrations.</a:t>
            </a:r>
            <a:endParaRPr lang="en-US" dirty="0">
              <a:solidFill>
                <a:schemeClr val="tx1"/>
              </a:solidFill>
              <a:latin typeface="-apple-system"/>
            </a:endParaRPr>
          </a:p>
          <a:p>
            <a:pPr marL="114300" indent="0" algn="l">
              <a:buNone/>
            </a:pPr>
            <a:r>
              <a:rPr lang="en-US" i="0" dirty="0">
                <a:solidFill>
                  <a:schemeClr val="tx1"/>
                </a:solidFill>
                <a:effectLst/>
                <a:latin typeface="-apple-system"/>
              </a:rPr>
              <a:t>It is important to keep in mind that whenever fraudulent cards are used, the merchant loses if too many fraudulent transactions occur, you may incur higher processing fees, expensive chargebacks, or even losing your merchant account and your ability to do business.</a:t>
            </a:r>
          </a:p>
          <a:p>
            <a:pPr marL="114300" indent="0" algn="l">
              <a:buNone/>
            </a:pPr>
            <a:r>
              <a:rPr lang="en-US" sz="2400" b="1" dirty="0">
                <a:solidFill>
                  <a:srgbClr val="C9D1D9"/>
                </a:solidFill>
                <a:latin typeface="-apple-system"/>
              </a:rPr>
              <a:t>W</a:t>
            </a:r>
            <a:r>
              <a:rPr lang="en-US" sz="2400" b="1" i="0" dirty="0">
                <a:solidFill>
                  <a:srgbClr val="C9D1D9"/>
                </a:solidFill>
                <a:effectLst/>
                <a:latin typeface="-apple-system"/>
              </a:rPr>
              <a:t>e can mitigate these risks with the help of this tool !!</a:t>
            </a:r>
          </a:p>
          <a:p>
            <a:pPr marL="114300" indent="0" algn="l">
              <a:buNone/>
            </a:pPr>
            <a:endParaRPr lang="en-US" sz="2400" b="0" i="0" dirty="0">
              <a:solidFill>
                <a:srgbClr val="C9D1D9"/>
              </a:solidFill>
              <a:effectLst/>
              <a:latin typeface="-apple-system"/>
            </a:endParaRPr>
          </a:p>
          <a:p>
            <a:pPr marL="0" lvl="0" indent="0" algn="l" rtl="0">
              <a:spcBef>
                <a:spcPts val="0"/>
              </a:spcBef>
              <a:spcAft>
                <a:spcPts val="1200"/>
              </a:spcAft>
              <a:buNone/>
            </a:pPr>
            <a:endParaRPr dirty="0"/>
          </a:p>
        </p:txBody>
      </p:sp>
      <p:pic>
        <p:nvPicPr>
          <p:cNvPr id="77" name="Google Shape;77;p16"/>
          <p:cNvPicPr preferRelativeResize="0"/>
          <p:nvPr/>
        </p:nvPicPr>
        <p:blipFill>
          <a:blip r:embed="rId3">
            <a:alphaModFix/>
          </a:blip>
          <a:stretch>
            <a:fillRect/>
          </a:stretch>
        </p:blipFill>
        <p:spPr>
          <a:xfrm>
            <a:off x="7428450" y="3916900"/>
            <a:ext cx="1715550" cy="1715550"/>
          </a:xfrm>
          <a:prstGeom prst="rect">
            <a:avLst/>
          </a:prstGeom>
          <a:noFill/>
          <a:ln>
            <a:noFill/>
          </a:ln>
        </p:spPr>
      </p:pic>
      <p:pic>
        <p:nvPicPr>
          <p:cNvPr id="3" name="Picture 2">
            <a:extLst>
              <a:ext uri="{FF2B5EF4-FFF2-40B4-BE49-F238E27FC236}">
                <a16:creationId xmlns:a16="http://schemas.microsoft.com/office/drawing/2014/main" id="{3D243A93-6066-428D-81E6-F8802D42951A}"/>
              </a:ext>
            </a:extLst>
          </p:cNvPr>
          <p:cNvPicPr>
            <a:picLocks noChangeAspect="1"/>
          </p:cNvPicPr>
          <p:nvPr/>
        </p:nvPicPr>
        <p:blipFill>
          <a:blip r:embed="rId4"/>
          <a:stretch>
            <a:fillRect/>
          </a:stretch>
        </p:blipFill>
        <p:spPr>
          <a:xfrm>
            <a:off x="6788818" y="-198521"/>
            <a:ext cx="1982203" cy="19822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Techn</a:t>
            </a:r>
            <a:r>
              <a:rPr lang="en" dirty="0">
                <a:solidFill>
                  <a:srgbClr val="FF0000"/>
                </a:solidFill>
              </a:rPr>
              <a:t>o</a:t>
            </a:r>
            <a:r>
              <a:rPr lang="en" dirty="0"/>
              <a:t>logy St</a:t>
            </a:r>
            <a:r>
              <a:rPr lang="en" dirty="0">
                <a:solidFill>
                  <a:srgbClr val="FF0000"/>
                </a:solidFill>
              </a:rPr>
              <a:t>a</a:t>
            </a:r>
            <a:r>
              <a:rPr lang="en" dirty="0"/>
              <a:t>ck</a:t>
            </a:r>
            <a:endParaRPr dirty="0"/>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285750" lvl="0" indent="-285750" algn="l" rtl="0">
              <a:spcBef>
                <a:spcPts val="0"/>
              </a:spcBef>
              <a:spcAft>
                <a:spcPts val="1200"/>
              </a:spcAft>
              <a:buFont typeface="Wingdings" panose="05000000000000000000" pitchFamily="2" charset="2"/>
              <a:buChar char="q"/>
            </a:pPr>
            <a:r>
              <a:rPr lang="en-IN" sz="4400" dirty="0"/>
              <a:t>HTML</a:t>
            </a:r>
          </a:p>
          <a:p>
            <a:pPr marL="285750" lvl="0" indent="-285750" algn="l" rtl="0">
              <a:spcBef>
                <a:spcPts val="0"/>
              </a:spcBef>
              <a:spcAft>
                <a:spcPts val="1200"/>
              </a:spcAft>
              <a:buFont typeface="Wingdings" panose="05000000000000000000" pitchFamily="2" charset="2"/>
              <a:buChar char="q"/>
            </a:pPr>
            <a:r>
              <a:rPr lang="en-IN" sz="4400" dirty="0"/>
              <a:t>CSS</a:t>
            </a:r>
          </a:p>
          <a:p>
            <a:pPr marL="285750" lvl="0" indent="-285750" algn="l" rtl="0">
              <a:spcBef>
                <a:spcPts val="0"/>
              </a:spcBef>
              <a:spcAft>
                <a:spcPts val="1200"/>
              </a:spcAft>
              <a:buFont typeface="Wingdings" panose="05000000000000000000" pitchFamily="2" charset="2"/>
              <a:buChar char="q"/>
            </a:pPr>
            <a:r>
              <a:rPr lang="en-IN" sz="4400" dirty="0"/>
              <a:t>Java script</a:t>
            </a:r>
          </a:p>
          <a:p>
            <a:pPr marL="285750" indent="-285750">
              <a:spcAft>
                <a:spcPts val="1200"/>
              </a:spcAft>
              <a:buFont typeface="Wingdings" panose="05000000000000000000" pitchFamily="2" charset="2"/>
              <a:buChar char="q"/>
            </a:pPr>
            <a:r>
              <a:rPr lang="en-IN" sz="4400" dirty="0"/>
              <a:t>Algorithm Implementation </a:t>
            </a:r>
          </a:p>
          <a:p>
            <a:pPr marL="0" lvl="0" indent="0" algn="l" rtl="0">
              <a:spcBef>
                <a:spcPts val="0"/>
              </a:spcBef>
              <a:spcAft>
                <a:spcPts val="1200"/>
              </a:spcAft>
              <a:buNone/>
            </a:pPr>
            <a:endParaRPr dirty="0"/>
          </a:p>
        </p:txBody>
      </p:sp>
      <p:pic>
        <p:nvPicPr>
          <p:cNvPr id="84" name="Google Shape;84;p17"/>
          <p:cNvPicPr preferRelativeResize="0"/>
          <p:nvPr/>
        </p:nvPicPr>
        <p:blipFill>
          <a:blip r:embed="rId3">
            <a:alphaModFix/>
          </a:blip>
          <a:stretch>
            <a:fillRect/>
          </a:stretch>
        </p:blipFill>
        <p:spPr>
          <a:xfrm>
            <a:off x="7428450" y="3916900"/>
            <a:ext cx="1715550" cy="1715550"/>
          </a:xfrm>
          <a:prstGeom prst="rect">
            <a:avLst/>
          </a:prstGeom>
          <a:noFill/>
          <a:ln>
            <a:noFill/>
          </a:ln>
        </p:spPr>
      </p:pic>
      <p:pic>
        <p:nvPicPr>
          <p:cNvPr id="3" name="Picture 2">
            <a:extLst>
              <a:ext uri="{FF2B5EF4-FFF2-40B4-BE49-F238E27FC236}">
                <a16:creationId xmlns:a16="http://schemas.microsoft.com/office/drawing/2014/main" id="{D0BDCA03-76CF-4A87-ABB5-444B6BFE100E}"/>
              </a:ext>
            </a:extLst>
          </p:cNvPr>
          <p:cNvPicPr>
            <a:picLocks noChangeAspect="1"/>
          </p:cNvPicPr>
          <p:nvPr/>
        </p:nvPicPr>
        <p:blipFill>
          <a:blip r:embed="rId4"/>
          <a:stretch>
            <a:fillRect/>
          </a:stretch>
        </p:blipFill>
        <p:spPr>
          <a:xfrm>
            <a:off x="3709487" y="1314700"/>
            <a:ext cx="5434513" cy="18764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Innovation</a:t>
            </a:r>
            <a:endParaRPr dirty="0"/>
          </a:p>
          <a:p>
            <a:pPr marL="0" lvl="0" indent="0" algn="l" rtl="0">
              <a:spcBef>
                <a:spcPts val="0"/>
              </a:spcBef>
              <a:spcAft>
                <a:spcPts val="0"/>
              </a:spcAft>
              <a:buNone/>
            </a:pPr>
            <a:endParaRPr dirty="0"/>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This tool is quite amazing and the frontend is designed in an innovative way such that while the user is entering the cc number, the tool will quickly recognize the card type and will glow up with green shade if the card is valid else glow up with red shade.</a:t>
            </a:r>
          </a:p>
          <a:p>
            <a:pPr marL="285750" indent="-285750">
              <a:spcAft>
                <a:spcPts val="1200"/>
              </a:spcAft>
            </a:pPr>
            <a:r>
              <a:rPr lang="en-IN" dirty="0"/>
              <a:t>It can be helpful to merchants to avoid unnecessary transaction by users to keep there server robust and efficient all the time.</a:t>
            </a:r>
          </a:p>
          <a:p>
            <a:pPr marL="285750" indent="-285750">
              <a:spcAft>
                <a:spcPts val="1200"/>
              </a:spcAft>
            </a:pPr>
            <a:r>
              <a:rPr lang="en-IN" dirty="0"/>
              <a:t>It can be used by website owner to stop penetrations activities and any such hacks that may slow down the server.</a:t>
            </a:r>
          </a:p>
          <a:p>
            <a:pPr marL="0" lvl="0" indent="0" algn="l" rtl="0">
              <a:spcBef>
                <a:spcPts val="0"/>
              </a:spcBef>
              <a:spcAft>
                <a:spcPts val="1200"/>
              </a:spcAft>
              <a:buNone/>
            </a:pPr>
            <a:endParaRPr lang="en-IN" dirty="0"/>
          </a:p>
          <a:p>
            <a:pPr marL="0" lvl="0" indent="0" algn="l" rtl="0">
              <a:spcBef>
                <a:spcPts val="0"/>
              </a:spcBef>
              <a:spcAft>
                <a:spcPts val="1200"/>
              </a:spcAft>
              <a:buNone/>
            </a:pPr>
            <a:endParaRPr dirty="0"/>
          </a:p>
        </p:txBody>
      </p:sp>
      <p:pic>
        <p:nvPicPr>
          <p:cNvPr id="98" name="Google Shape;98;p19"/>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Feasibility </a:t>
            </a:r>
            <a:endParaRPr dirty="0"/>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This tool is quite flexible and easy to use for end users, moreover e-merchants can also use this by establishing a web-crawling or scraping script to validate the credit card number.</a:t>
            </a:r>
          </a:p>
          <a:p>
            <a:pPr marL="0" lvl="0" indent="0" algn="l" rtl="0">
              <a:spcBef>
                <a:spcPts val="0"/>
              </a:spcBef>
              <a:spcAft>
                <a:spcPts val="1200"/>
              </a:spcAft>
              <a:buNone/>
            </a:pPr>
            <a:r>
              <a:rPr lang="en-IN" dirty="0"/>
              <a:t>It is light weight tool without any extra or heavy dependencies</a:t>
            </a:r>
          </a:p>
          <a:p>
            <a:pPr marL="0" lvl="0" indent="0" algn="l" rtl="0">
              <a:spcBef>
                <a:spcPts val="0"/>
              </a:spcBef>
              <a:spcAft>
                <a:spcPts val="1200"/>
              </a:spcAft>
              <a:buNone/>
            </a:pPr>
            <a:r>
              <a:rPr lang="en-IN" dirty="0"/>
              <a:t>The tool don’t collect any personal data or credit number hence one can freely enter to test/validate the card.</a:t>
            </a:r>
            <a:endParaRPr dirty="0"/>
          </a:p>
        </p:txBody>
      </p:sp>
      <p:pic>
        <p:nvPicPr>
          <p:cNvPr id="105" name="Google Shape;105;p20"/>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Challenges </a:t>
            </a:r>
            <a:endParaRPr dirty="0"/>
          </a:p>
          <a:p>
            <a:pPr marL="0" lvl="0" indent="0" algn="l" rtl="0">
              <a:spcBef>
                <a:spcPts val="0"/>
              </a:spcBef>
              <a:spcAft>
                <a:spcPts val="0"/>
              </a:spcAft>
              <a:buNone/>
            </a:pPr>
            <a:endParaRPr dirty="0"/>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342900">
              <a:spcAft>
                <a:spcPts val="1200"/>
              </a:spcAft>
            </a:pPr>
            <a:r>
              <a:rPr lang="en-IN" sz="2400" dirty="0"/>
              <a:t>This tool can be extended with further supports that may control fraudulent activities in finance.</a:t>
            </a:r>
          </a:p>
          <a:p>
            <a:pPr marL="342900">
              <a:spcAft>
                <a:spcPts val="1200"/>
              </a:spcAft>
            </a:pPr>
            <a:r>
              <a:rPr lang="en-IN" sz="2400" dirty="0"/>
              <a:t>We can optimize this tool to validate cc number which are greater than 16 digits.</a:t>
            </a:r>
          </a:p>
          <a:p>
            <a:pPr marL="342900">
              <a:spcAft>
                <a:spcPts val="1200"/>
              </a:spcAft>
            </a:pPr>
            <a:r>
              <a:rPr lang="en-IN" sz="2400" dirty="0"/>
              <a:t>Robust and better frontend design.</a:t>
            </a:r>
          </a:p>
          <a:p>
            <a:pPr marL="342900">
              <a:spcAft>
                <a:spcPts val="1200"/>
              </a:spcAft>
            </a:pPr>
            <a:r>
              <a:rPr lang="en-IN" sz="2400" dirty="0"/>
              <a:t>Support for backend and </a:t>
            </a:r>
          </a:p>
          <a:p>
            <a:pPr marL="0" lvl="0" indent="0" algn="l" rtl="0">
              <a:spcBef>
                <a:spcPts val="0"/>
              </a:spcBef>
              <a:spcAft>
                <a:spcPts val="1200"/>
              </a:spcAft>
              <a:buNone/>
            </a:pPr>
            <a:endParaRPr lang="en-IN" dirty="0"/>
          </a:p>
          <a:p>
            <a:pPr marL="0" lvl="0" indent="0" algn="l" rtl="0">
              <a:spcBef>
                <a:spcPts val="0"/>
              </a:spcBef>
              <a:spcAft>
                <a:spcPts val="1200"/>
              </a:spcAft>
              <a:buNone/>
            </a:pPr>
            <a:endParaRPr lang="en-IN" dirty="0"/>
          </a:p>
          <a:p>
            <a:pPr marL="0" lvl="0" indent="0" algn="l" rtl="0">
              <a:spcBef>
                <a:spcPts val="0"/>
              </a:spcBef>
              <a:spcAft>
                <a:spcPts val="1200"/>
              </a:spcAft>
              <a:buNone/>
            </a:pPr>
            <a:endParaRPr dirty="0"/>
          </a:p>
        </p:txBody>
      </p:sp>
      <p:pic>
        <p:nvPicPr>
          <p:cNvPr id="91" name="Google Shape;91;p18"/>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t>
            </a:r>
            <a:r>
              <a:rPr lang="en" dirty="0">
                <a:solidFill>
                  <a:srgbClr val="FF0000"/>
                </a:solidFill>
              </a:rPr>
              <a:t>e</a:t>
            </a:r>
            <a:r>
              <a:rPr lang="en" dirty="0"/>
              <a:t>frenc</a:t>
            </a:r>
            <a:r>
              <a:rPr lang="en" dirty="0">
                <a:solidFill>
                  <a:srgbClr val="FF0000"/>
                </a:solidFill>
              </a:rPr>
              <a:t>e</a:t>
            </a:r>
            <a:r>
              <a:rPr lang="en" dirty="0"/>
              <a:t>s </a:t>
            </a:r>
            <a:endParaRPr dirty="0"/>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Wingdings" panose="05000000000000000000" pitchFamily="2" charset="2"/>
              <a:buChar char="Ø"/>
            </a:pPr>
            <a:r>
              <a:rPr lang="en-IN" dirty="0">
                <a:hlinkClick r:id="rId3"/>
              </a:rPr>
              <a:t>https://www.creditcardinsider.com/learn/anatomy-of-a-credit-card/#credit-card-number</a:t>
            </a:r>
            <a:endParaRPr lang="en-IN" dirty="0"/>
          </a:p>
          <a:p>
            <a:pPr marL="285750" lvl="0" indent="-285750" algn="l" rtl="0">
              <a:spcBef>
                <a:spcPts val="0"/>
              </a:spcBef>
              <a:spcAft>
                <a:spcPts val="1200"/>
              </a:spcAft>
              <a:buFont typeface="Wingdings" panose="05000000000000000000" pitchFamily="2" charset="2"/>
              <a:buChar char="Ø"/>
            </a:pPr>
            <a:endParaRPr lang="en-IN" dirty="0"/>
          </a:p>
          <a:p>
            <a:pPr marL="285750" lvl="0" indent="-285750" algn="l" rtl="0">
              <a:spcBef>
                <a:spcPts val="0"/>
              </a:spcBef>
              <a:spcAft>
                <a:spcPts val="1200"/>
              </a:spcAft>
              <a:buFont typeface="Wingdings" panose="05000000000000000000" pitchFamily="2" charset="2"/>
              <a:buChar char="Ø"/>
            </a:pPr>
            <a:r>
              <a:rPr lang="en-IN" dirty="0">
                <a:hlinkClick r:id="rId4"/>
              </a:rPr>
              <a:t>https://en.wikipedia.org/wiki/Luhn_algorithm</a:t>
            </a:r>
            <a:endParaRPr lang="en-IN" dirty="0"/>
          </a:p>
          <a:p>
            <a:pPr marL="285750" lvl="0" indent="-285750" algn="l" rtl="0">
              <a:spcBef>
                <a:spcPts val="0"/>
              </a:spcBef>
              <a:spcAft>
                <a:spcPts val="1200"/>
              </a:spcAft>
              <a:buFont typeface="Wingdings" panose="05000000000000000000" pitchFamily="2" charset="2"/>
              <a:buChar char="Ø"/>
            </a:pPr>
            <a:endParaRPr lang="en-IN" dirty="0"/>
          </a:p>
          <a:p>
            <a:pPr marL="285750" lvl="0" indent="-285750" algn="l" rtl="0">
              <a:spcBef>
                <a:spcPts val="0"/>
              </a:spcBef>
              <a:spcAft>
                <a:spcPts val="1200"/>
              </a:spcAft>
              <a:buFont typeface="Wingdings" panose="05000000000000000000" pitchFamily="2" charset="2"/>
              <a:buChar char="Ø"/>
            </a:pPr>
            <a:r>
              <a:rPr lang="en-IN" dirty="0">
                <a:hlinkClick r:id="rId5"/>
              </a:rPr>
              <a:t>https://www.geeksforgeeks.org/luhn-algorithm/</a:t>
            </a:r>
            <a:endParaRPr lang="en-IN" dirty="0"/>
          </a:p>
          <a:p>
            <a:pPr marL="0" lvl="0" indent="0" algn="l" rtl="0">
              <a:spcBef>
                <a:spcPts val="0"/>
              </a:spcBef>
              <a:spcAft>
                <a:spcPts val="1200"/>
              </a:spcAft>
              <a:buNone/>
            </a:pPr>
            <a:endParaRPr lang="en-IN" dirty="0"/>
          </a:p>
          <a:p>
            <a:pPr marL="0" lvl="0" indent="0" algn="l" rtl="0">
              <a:spcBef>
                <a:spcPts val="0"/>
              </a:spcBef>
              <a:spcAft>
                <a:spcPts val="1200"/>
              </a:spcAft>
              <a:buNone/>
            </a:pPr>
            <a:endParaRPr lang="en-IN" dirty="0"/>
          </a:p>
        </p:txBody>
      </p:sp>
      <p:pic>
        <p:nvPicPr>
          <p:cNvPr id="105" name="Google Shape;105;p20"/>
          <p:cNvPicPr preferRelativeResize="0"/>
          <p:nvPr/>
        </p:nvPicPr>
        <p:blipFill>
          <a:blip r:embed="rId6">
            <a:alphaModFix/>
          </a:blip>
          <a:stretch>
            <a:fillRect/>
          </a:stretch>
        </p:blipFill>
        <p:spPr>
          <a:xfrm>
            <a:off x="7428450" y="3916900"/>
            <a:ext cx="1715550" cy="1715550"/>
          </a:xfrm>
          <a:prstGeom prst="rect">
            <a:avLst/>
          </a:prstGeom>
          <a:noFill/>
          <a:ln>
            <a:noFill/>
          </a:ln>
        </p:spPr>
      </p:pic>
    </p:spTree>
    <p:extLst>
      <p:ext uri="{BB962C8B-B14F-4D97-AF65-F5344CB8AC3E}">
        <p14:creationId xmlns:p14="http://schemas.microsoft.com/office/powerpoint/2010/main" val="11089178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549</Words>
  <Application>Microsoft Office PowerPoint</Application>
  <PresentationFormat>On-screen Show (16:9)</PresentationFormat>
  <Paragraphs>50</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-apple-system</vt:lpstr>
      <vt:lpstr>Arial</vt:lpstr>
      <vt:lpstr>Wingdings</vt:lpstr>
      <vt:lpstr>Simple Light</vt:lpstr>
      <vt:lpstr>Card-Validator, Finance</vt:lpstr>
      <vt:lpstr>Validation of Credit Card numbers</vt:lpstr>
      <vt:lpstr>Luhn Algorithim </vt:lpstr>
      <vt:lpstr>Impact</vt:lpstr>
      <vt:lpstr>Technology Stack</vt:lpstr>
      <vt:lpstr>Innovation </vt:lpstr>
      <vt:lpstr>Feasibility </vt:lpstr>
      <vt:lpstr>Challenges  </vt:lpstr>
      <vt:lpstr>Refrences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Card-Validator, Finance</dc:title>
  <cp:lastModifiedBy>kuspia .</cp:lastModifiedBy>
  <cp:revision>4</cp:revision>
  <dcterms:modified xsi:type="dcterms:W3CDTF">2021-10-10T05:22:10Z</dcterms:modified>
</cp:coreProperties>
</file>