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7" r:id="rId2"/>
    <p:sldId id="258" r:id="rId3"/>
    <p:sldId id="263" r:id="rId4"/>
    <p:sldId id="259" r:id="rId5"/>
    <p:sldId id="270" r:id="rId6"/>
    <p:sldId id="265" r:id="rId7"/>
    <p:sldId id="272" r:id="rId8"/>
    <p:sldId id="273" r:id="rId9"/>
    <p:sldId id="274" r:id="rId10"/>
    <p:sldId id="260" r:id="rId11"/>
    <p:sldId id="261" r:id="rId12"/>
    <p:sldId id="264" r:id="rId13"/>
    <p:sldId id="262" r:id="rId14"/>
    <p:sldId id="267" r:id="rId15"/>
    <p:sldId id="269" r:id="rId16"/>
    <p:sldId id="271"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22"/>
    <p:restoredTop sz="62712"/>
  </p:normalViewPr>
  <p:slideViewPr>
    <p:cSldViewPr snapToGrid="0" snapToObjects="1">
      <p:cViewPr varScale="1">
        <p:scale>
          <a:sx n="110" d="100"/>
          <a:sy n="110" d="100"/>
        </p:scale>
        <p:origin x="27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C7E35-A107-D64D-8B33-616C04975C28}" type="datetimeFigureOut">
              <a:rPr lang="nl-US" smtClean="0"/>
              <a:t>22-10-20</a:t>
            </a:fld>
            <a:endParaRPr lang="nl-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9227A-5CC1-E64C-8D35-21B90EB9487A}" type="slidenum">
              <a:rPr lang="nl-US" smtClean="0"/>
              <a:t>‹nr.›</a:t>
            </a:fld>
            <a:endParaRPr lang="nl-US"/>
          </a:p>
        </p:txBody>
      </p:sp>
    </p:spTree>
    <p:extLst>
      <p:ext uri="{BB962C8B-B14F-4D97-AF65-F5344CB8AC3E}">
        <p14:creationId xmlns:p14="http://schemas.microsoft.com/office/powerpoint/2010/main" val="2020202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US" dirty="0"/>
              <a:t>ANI</a:t>
            </a:r>
          </a:p>
          <a:p>
            <a:pPr marL="628650" lvl="1" indent="-171450">
              <a:buFontTx/>
              <a:buChar char="-"/>
            </a:pPr>
            <a:r>
              <a:rPr lang="nl-NL" dirty="0" err="1"/>
              <a:t>Weak</a:t>
            </a:r>
            <a:r>
              <a:rPr lang="nl-NL" dirty="0"/>
              <a:t> AI</a:t>
            </a:r>
          </a:p>
          <a:p>
            <a:pPr marL="628650" lvl="1" indent="-171450">
              <a:buFontTx/>
              <a:buChar char="-"/>
            </a:pPr>
            <a:r>
              <a:rPr lang="nl-NL" dirty="0" err="1"/>
              <a:t>Defined</a:t>
            </a:r>
            <a:r>
              <a:rPr lang="nl-NL" dirty="0"/>
              <a:t> as </a:t>
            </a:r>
            <a:r>
              <a:rPr lang="nl-NL" dirty="0" err="1"/>
              <a:t>specific</a:t>
            </a:r>
            <a:r>
              <a:rPr lang="nl-NL" dirty="0"/>
              <a:t> type AI </a:t>
            </a:r>
            <a:r>
              <a:rPr lang="nl-NL" dirty="0" err="1"/>
              <a:t>that</a:t>
            </a:r>
            <a:r>
              <a:rPr lang="nl-NL" dirty="0"/>
              <a:t> is </a:t>
            </a:r>
            <a:r>
              <a:rPr lang="nl-NL" dirty="0" err="1"/>
              <a:t>better</a:t>
            </a:r>
            <a:r>
              <a:rPr lang="nl-NL" dirty="0"/>
              <a:t> at a human in a </a:t>
            </a:r>
            <a:r>
              <a:rPr lang="nl-NL" dirty="0" err="1"/>
              <a:t>narrow</a:t>
            </a:r>
            <a:r>
              <a:rPr lang="nl-NL" dirty="0"/>
              <a:t> </a:t>
            </a:r>
            <a:r>
              <a:rPr lang="nl-NL" dirty="0" err="1"/>
              <a:t>described</a:t>
            </a:r>
            <a:r>
              <a:rPr lang="nl-NL" dirty="0"/>
              <a:t> </a:t>
            </a:r>
            <a:r>
              <a:rPr lang="nl-NL" dirty="0" err="1"/>
              <a:t>task</a:t>
            </a:r>
            <a:r>
              <a:rPr lang="nl-NL" dirty="0"/>
              <a:t>. </a:t>
            </a:r>
            <a:endParaRPr lang="nl-US" dirty="0"/>
          </a:p>
          <a:p>
            <a:pPr marL="171450" lvl="0" indent="-171450">
              <a:buFontTx/>
              <a:buChar char="-"/>
            </a:pPr>
            <a:r>
              <a:rPr lang="nl-US" dirty="0"/>
              <a:t>AGI</a:t>
            </a:r>
          </a:p>
          <a:p>
            <a:pPr marL="628650" lvl="1" indent="-171450">
              <a:buFontTx/>
              <a:buChar char="-"/>
            </a:pPr>
            <a:r>
              <a:rPr lang="nl-NL" dirty="0"/>
              <a:t>Strong AI</a:t>
            </a:r>
          </a:p>
          <a:p>
            <a:pPr marL="628650" lvl="1" indent="-171450">
              <a:buFontTx/>
              <a:buChar char="-"/>
            </a:pPr>
            <a:r>
              <a:rPr lang="nl-NL" dirty="0"/>
              <a:t>Human level intelligence</a:t>
            </a:r>
          </a:p>
          <a:p>
            <a:pPr marL="628650" lvl="1" indent="-171450">
              <a:buFontTx/>
              <a:buChar char="-"/>
            </a:pPr>
            <a:r>
              <a:rPr lang="nl-NL" dirty="0" err="1"/>
              <a:t>Applicable</a:t>
            </a:r>
            <a:r>
              <a:rPr lang="nl-NL" dirty="0"/>
              <a:t> </a:t>
            </a:r>
            <a:r>
              <a:rPr lang="nl-NL" dirty="0" err="1"/>
              <a:t>to</a:t>
            </a:r>
            <a:r>
              <a:rPr lang="nl-NL" dirty="0"/>
              <a:t> more </a:t>
            </a:r>
            <a:r>
              <a:rPr lang="nl-NL" dirty="0" err="1"/>
              <a:t>than</a:t>
            </a:r>
            <a:r>
              <a:rPr lang="nl-NL" dirty="0"/>
              <a:t> </a:t>
            </a:r>
            <a:r>
              <a:rPr lang="nl-NL" dirty="0" err="1"/>
              <a:t>one</a:t>
            </a:r>
            <a:r>
              <a:rPr lang="nl-NL" dirty="0"/>
              <a:t> </a:t>
            </a:r>
            <a:r>
              <a:rPr lang="nl-NL" dirty="0" err="1"/>
              <a:t>situation</a:t>
            </a:r>
            <a:r>
              <a:rPr lang="nl-NL" dirty="0"/>
              <a:t> or context. </a:t>
            </a:r>
          </a:p>
          <a:p>
            <a:pPr marL="628650" lvl="1" indent="-171450">
              <a:buFontTx/>
              <a:buChar char="-"/>
            </a:pPr>
            <a:r>
              <a:rPr lang="nl-NL" dirty="0"/>
              <a:t>T</a:t>
            </a:r>
            <a:r>
              <a:rPr lang="nl-US" dirty="0"/>
              <a:t>he ability to solve problems, learn, and take effective, human like action, in a variety of environments</a:t>
            </a:r>
          </a:p>
          <a:p>
            <a:pPr marL="628650" lvl="1" indent="-171450">
              <a:buFontTx/>
              <a:buChar char="-"/>
            </a:pPr>
            <a:endParaRPr lang="nl-US" dirty="0"/>
          </a:p>
          <a:p>
            <a:pPr marL="171450" lvl="0" indent="-171450">
              <a:buFontTx/>
              <a:buChar char="-"/>
            </a:pPr>
            <a:r>
              <a:rPr lang="nl-US" dirty="0"/>
              <a:t>ASI</a:t>
            </a:r>
          </a:p>
          <a:p>
            <a:pPr marL="628650" lvl="1" indent="-171450">
              <a:buFontTx/>
              <a:buChar char="-"/>
            </a:pPr>
            <a:r>
              <a:rPr lang="nl-NL" dirty="0"/>
              <a:t>A</a:t>
            </a:r>
            <a:r>
              <a:rPr lang="nl-US" dirty="0"/>
              <a:t>n intellect that is much smarter than the best human brains in practically every field incl. </a:t>
            </a:r>
            <a:r>
              <a:rPr lang="nl-NL" dirty="0"/>
              <a:t>S</a:t>
            </a:r>
            <a:r>
              <a:rPr lang="nl-US" dirty="0"/>
              <a:t>cientific creativity, general wisdom and social skills. </a:t>
            </a:r>
          </a:p>
          <a:p>
            <a:pPr marL="628650" lvl="1" indent="-171450">
              <a:buFontTx/>
              <a:buChar char="-"/>
            </a:pPr>
            <a:r>
              <a:rPr lang="nl-US" dirty="0"/>
              <a:t>Still hypotetical. </a:t>
            </a:r>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3</a:t>
            </a:fld>
            <a:endParaRPr lang="nl-US"/>
          </a:p>
        </p:txBody>
      </p:sp>
    </p:spTree>
    <p:extLst>
      <p:ext uri="{BB962C8B-B14F-4D97-AF65-F5344CB8AC3E}">
        <p14:creationId xmlns:p14="http://schemas.microsoft.com/office/powerpoint/2010/main" val="4223254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a:t>I</a:t>
            </a:r>
            <a:r>
              <a:rPr lang="nl-US" dirty="0"/>
              <a:t>f the takeoff is fast – then it is unlikely that two independent projects would be taking off. The first project will have completed its takeoff before any other project would have started its own. </a:t>
            </a:r>
          </a:p>
          <a:p>
            <a:pPr marL="171450" indent="-171450">
              <a:buFontTx/>
              <a:buChar char="-"/>
            </a:pPr>
            <a:endParaRPr lang="nl-US" dirty="0"/>
          </a:p>
          <a:p>
            <a:pPr marL="171450" indent="-171450">
              <a:buFontTx/>
              <a:buChar char="-"/>
            </a:pPr>
            <a:r>
              <a:rPr lang="nl-US" dirty="0"/>
              <a:t>If takeoff is slow – plausibly multiple projects. Multiple projects undergoing takeoffs concurrently, no time at which any project was far ahead of the others to give it an overwhelming lead. </a:t>
            </a:r>
          </a:p>
          <a:p>
            <a:pPr marL="171450" indent="-171450">
              <a:buFontTx/>
              <a:buChar char="-"/>
            </a:pPr>
            <a:endParaRPr lang="nl-US" dirty="0"/>
          </a:p>
          <a:p>
            <a:pPr marL="171450" indent="-171450">
              <a:buFontTx/>
              <a:buChar char="-"/>
            </a:pPr>
            <a:r>
              <a:rPr lang="nl-US" dirty="0"/>
              <a:t>Moderate – in between</a:t>
            </a:r>
          </a:p>
          <a:p>
            <a:pPr marL="171450" indent="-171450">
              <a:buFontTx/>
              <a:buChar char="-"/>
            </a:pPr>
            <a:endParaRPr lang="nl-US" dirty="0"/>
          </a:p>
          <a:p>
            <a:pPr marL="171450" indent="-171450">
              <a:buFontTx/>
              <a:buChar char="-"/>
            </a:pPr>
            <a:r>
              <a:rPr lang="nl-US" dirty="0"/>
              <a:t>A frontrunner might find it difficult to gain and maintain a large lead if followers can easily copy the frontrunner’s ideas and innovations. Imitation creates a headwind that disadvantages the leader and benefits laggards. </a:t>
            </a:r>
          </a:p>
          <a:p>
            <a:pPr marL="171450" indent="-171450">
              <a:buFontTx/>
              <a:buChar char="-"/>
            </a:pPr>
            <a:endParaRPr lang="nl-US" dirty="0"/>
          </a:p>
          <a:p>
            <a:pPr marL="171450" indent="-171450">
              <a:buFontTx/>
              <a:buChar char="-"/>
            </a:pPr>
            <a:r>
              <a:rPr lang="nl-US" dirty="0"/>
              <a:t>Just as with cyclist who falls too far behind the competition is no longer shielder from the wind by the cyclists ahead, so a technology follower who lags sufficiently behind the cutting edge might find it hard to assimilate the advances being made at the frontier. The gap in understanding and capability might have grown too large. </a:t>
            </a:r>
          </a:p>
          <a:p>
            <a:pPr marL="171450" indent="-171450">
              <a:buFontTx/>
              <a:buChar char="-"/>
            </a:pPr>
            <a:endParaRPr lang="nl-US" dirty="0"/>
          </a:p>
          <a:p>
            <a:pPr marL="171450" indent="-171450">
              <a:buFontTx/>
              <a:buChar char="-"/>
            </a:pPr>
            <a:r>
              <a:rPr lang="nl-US" dirty="0"/>
              <a:t>It appears that lags in the range of a few months to a few years are typical of strategically significant technology projects. </a:t>
            </a:r>
          </a:p>
          <a:p>
            <a:pPr marL="171450" indent="-171450">
              <a:buFontTx/>
              <a:buChar char="-"/>
            </a:pPr>
            <a:endParaRPr lang="nl-US" dirty="0"/>
          </a:p>
          <a:p>
            <a:pPr marL="171450" indent="-171450">
              <a:buFontTx/>
              <a:buChar char="-"/>
            </a:pPr>
            <a:r>
              <a:rPr lang="nl-US" dirty="0"/>
              <a:t>It is possible that different projects takeoff in tandem, but how many projects emerge on the yonder side sufficiently tightly clustered in capability that none of them has a strategic advantage? </a:t>
            </a:r>
          </a:p>
          <a:p>
            <a:pPr marL="628650" lvl="1" indent="-171450">
              <a:buFontTx/>
              <a:buChar char="-"/>
            </a:pPr>
            <a:r>
              <a:rPr lang="nl-US" dirty="0"/>
              <a:t>If a frontrunner attains strong superintelligence three months before the following one that gets to the crossoverpoint. It has a strategic advantage an can parlay its lead into permanent control by disabling the rest. </a:t>
            </a:r>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14</a:t>
            </a:fld>
            <a:endParaRPr lang="nl-US"/>
          </a:p>
        </p:txBody>
      </p:sp>
    </p:spTree>
    <p:extLst>
      <p:ext uri="{BB962C8B-B14F-4D97-AF65-F5344CB8AC3E}">
        <p14:creationId xmlns:p14="http://schemas.microsoft.com/office/powerpoint/2010/main" val="2633867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US" dirty="0"/>
              <a:t>A singular period in time (around 2045) after which the pace of technological change wil irreversibly transform human life. The singularity will jump-start a new era in mankind’s history in which most of our problems, such as hunger, disease, even mortality will be solved. </a:t>
            </a:r>
          </a:p>
          <a:p>
            <a:pPr marL="628650" lvl="1" indent="-171450">
              <a:buFontTx/>
              <a:buChar char="-"/>
            </a:pPr>
            <a:r>
              <a:rPr lang="nl-US" dirty="0"/>
              <a:t>Based more innovations around nanotechnology than AI. </a:t>
            </a:r>
          </a:p>
          <a:p>
            <a:pPr marL="171450" lvl="0" indent="-171450">
              <a:buFontTx/>
              <a:buChar char="-"/>
            </a:pPr>
            <a:endParaRPr lang="nl-US" dirty="0"/>
          </a:p>
          <a:p>
            <a:pPr marL="171450" lvl="0" indent="-171450">
              <a:buFontTx/>
              <a:buChar char="-"/>
            </a:pPr>
            <a:r>
              <a:rPr lang="nl-US" dirty="0"/>
              <a:t>Perhaps tech thinkers have considered AI’s downside but believe it’s too unlikely to worry about. Or they get it, but think they can’t do anything to change it. </a:t>
            </a:r>
          </a:p>
          <a:p>
            <a:pPr marL="171450" lvl="0" indent="-171450">
              <a:buFontTx/>
              <a:buChar char="-"/>
            </a:pPr>
            <a:endParaRPr lang="nl-US" dirty="0"/>
          </a:p>
          <a:p>
            <a:pPr marL="171450" lvl="0" indent="-171450">
              <a:buFontTx/>
              <a:buChar char="-"/>
            </a:pPr>
            <a:r>
              <a:rPr lang="nl-US" dirty="0"/>
              <a:t>Kurzweil argues that the actual danges of AI cannot be seen from here. In other words, if you are living in the horse-and-buggy age, it’s impossible to anticipate how to steer an automobile over icy roads. We’ll figure it out when we get there..</a:t>
            </a:r>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15</a:t>
            </a:fld>
            <a:endParaRPr lang="nl-US"/>
          </a:p>
        </p:txBody>
      </p:sp>
    </p:spTree>
    <p:extLst>
      <p:ext uri="{BB962C8B-B14F-4D97-AF65-F5344CB8AC3E}">
        <p14:creationId xmlns:p14="http://schemas.microsoft.com/office/powerpoint/2010/main" val="4044162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US" dirty="0"/>
              <a:t>A singular period in time (around 2045) after which the pace of technological change wil irreversibly transform human life. The singularity will jump-start a new era in mankind’s history in which most of our problems, such as hunger, disease, even mortality will be solved. </a:t>
            </a:r>
          </a:p>
          <a:p>
            <a:pPr marL="628650" lvl="1" indent="-171450">
              <a:buFontTx/>
              <a:buChar char="-"/>
            </a:pPr>
            <a:r>
              <a:rPr lang="nl-US" dirty="0"/>
              <a:t>Based more innovations around nanotechnology than AI. </a:t>
            </a:r>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16</a:t>
            </a:fld>
            <a:endParaRPr lang="nl-US"/>
          </a:p>
        </p:txBody>
      </p:sp>
    </p:spTree>
    <p:extLst>
      <p:ext uri="{BB962C8B-B14F-4D97-AF65-F5344CB8AC3E}">
        <p14:creationId xmlns:p14="http://schemas.microsoft.com/office/powerpoint/2010/main" val="324429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US" dirty="0"/>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17</a:t>
            </a:fld>
            <a:endParaRPr lang="nl-US"/>
          </a:p>
        </p:txBody>
      </p:sp>
    </p:spTree>
    <p:extLst>
      <p:ext uri="{BB962C8B-B14F-4D97-AF65-F5344CB8AC3E}">
        <p14:creationId xmlns:p14="http://schemas.microsoft.com/office/powerpoint/2010/main" val="2331055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US" dirty="0"/>
              <a:t>Professionals in AI-related fields</a:t>
            </a:r>
          </a:p>
          <a:p>
            <a:r>
              <a:rPr lang="nl-US" dirty="0"/>
              <a:t>	- engineering</a:t>
            </a:r>
          </a:p>
          <a:p>
            <a:r>
              <a:rPr lang="nl-US" dirty="0"/>
              <a:t>	- robotics</a:t>
            </a:r>
          </a:p>
          <a:p>
            <a:r>
              <a:rPr lang="nl-US" dirty="0"/>
              <a:t>	- neuroscience</a:t>
            </a:r>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4</a:t>
            </a:fld>
            <a:endParaRPr lang="nl-US"/>
          </a:p>
        </p:txBody>
      </p:sp>
    </p:spTree>
    <p:extLst>
      <p:ext uri="{BB962C8B-B14F-4D97-AF65-F5344CB8AC3E}">
        <p14:creationId xmlns:p14="http://schemas.microsoft.com/office/powerpoint/2010/main" val="291062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US" dirty="0"/>
              <a:t>Eliezer Yudkowski creator of term</a:t>
            </a:r>
          </a:p>
          <a:p>
            <a:endParaRPr lang="nl-US" dirty="0"/>
          </a:p>
          <a:p>
            <a:r>
              <a:rPr lang="nl-US" dirty="0"/>
              <a:t>The Friendly AI is the kind that will preserve humanity an our values forever. </a:t>
            </a:r>
          </a:p>
          <a:p>
            <a:endParaRPr lang="nl-US" dirty="0"/>
          </a:p>
          <a:p>
            <a:r>
              <a:rPr lang="nl-NL" sz="1200" kern="1200" dirty="0" err="1">
                <a:solidFill>
                  <a:schemeClr val="tx1"/>
                </a:solidFill>
                <a:latin typeface="+mn-lt"/>
                <a:ea typeface="+mn-ea"/>
                <a:cs typeface="+mn-cs"/>
              </a:rPr>
              <a:t>Friendliness</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should</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be</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designed</a:t>
            </a:r>
            <a:r>
              <a:rPr lang="nl-NL" sz="1200" kern="1200" dirty="0">
                <a:solidFill>
                  <a:schemeClr val="tx1"/>
                </a:solidFill>
                <a:latin typeface="+mn-lt"/>
                <a:ea typeface="+mn-ea"/>
                <a:cs typeface="+mn-cs"/>
              </a:rPr>
              <a:t> in </a:t>
            </a:r>
            <a:r>
              <a:rPr lang="nl-NL" sz="1200" kern="1200" dirty="0" err="1">
                <a:solidFill>
                  <a:schemeClr val="tx1"/>
                </a:solidFill>
                <a:latin typeface="+mn-lt"/>
                <a:ea typeface="+mn-ea"/>
                <a:cs typeface="+mn-cs"/>
              </a:rPr>
              <a:t>from</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the</a:t>
            </a:r>
            <a:r>
              <a:rPr lang="nl-NL" sz="1200" kern="1200" dirty="0">
                <a:solidFill>
                  <a:schemeClr val="tx1"/>
                </a:solidFill>
                <a:latin typeface="+mn-lt"/>
                <a:ea typeface="+mn-ea"/>
                <a:cs typeface="+mn-cs"/>
              </a:rPr>
              <a:t> start, but designers </a:t>
            </a:r>
            <a:r>
              <a:rPr lang="nl-NL" sz="1200" kern="1200" dirty="0" err="1">
                <a:solidFill>
                  <a:schemeClr val="tx1"/>
                </a:solidFill>
                <a:latin typeface="+mn-lt"/>
                <a:ea typeface="+mn-ea"/>
                <a:cs typeface="+mn-cs"/>
              </a:rPr>
              <a:t>should</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recognize</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both</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that</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their</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own</a:t>
            </a:r>
            <a:r>
              <a:rPr lang="nl-NL" sz="1200" kern="1200" dirty="0">
                <a:solidFill>
                  <a:schemeClr val="tx1"/>
                </a:solidFill>
                <a:latin typeface="+mn-lt"/>
                <a:ea typeface="+mn-ea"/>
                <a:cs typeface="+mn-cs"/>
              </a:rPr>
              <a:t> designs </a:t>
            </a:r>
            <a:r>
              <a:rPr lang="nl-NL" sz="1200" kern="1200" dirty="0" err="1">
                <a:solidFill>
                  <a:schemeClr val="tx1"/>
                </a:solidFill>
                <a:latin typeface="+mn-lt"/>
                <a:ea typeface="+mn-ea"/>
                <a:cs typeface="+mn-cs"/>
              </a:rPr>
              <a:t>may</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be</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flawed</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and</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that</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the</a:t>
            </a:r>
            <a:r>
              <a:rPr lang="nl-NL" sz="1200" kern="1200" dirty="0">
                <a:solidFill>
                  <a:schemeClr val="tx1"/>
                </a:solidFill>
                <a:latin typeface="+mn-lt"/>
                <a:ea typeface="+mn-ea"/>
                <a:cs typeface="+mn-cs"/>
              </a:rPr>
              <a:t> robot </a:t>
            </a:r>
            <a:r>
              <a:rPr lang="nl-NL" sz="1200" kern="1200" dirty="0" err="1">
                <a:solidFill>
                  <a:schemeClr val="tx1"/>
                </a:solidFill>
                <a:latin typeface="+mn-lt"/>
                <a:ea typeface="+mn-ea"/>
                <a:cs typeface="+mn-cs"/>
              </a:rPr>
              <a:t>will</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learn</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and</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evolve</a:t>
            </a:r>
            <a:r>
              <a:rPr lang="nl-NL" sz="1200" kern="1200" dirty="0">
                <a:solidFill>
                  <a:schemeClr val="tx1"/>
                </a:solidFill>
                <a:latin typeface="+mn-lt"/>
                <a:ea typeface="+mn-ea"/>
                <a:cs typeface="+mn-cs"/>
              </a:rPr>
              <a:t> over time. Challenge is </a:t>
            </a:r>
            <a:r>
              <a:rPr lang="nl-NL" sz="1200" kern="1200" dirty="0" err="1">
                <a:solidFill>
                  <a:schemeClr val="tx1"/>
                </a:solidFill>
                <a:latin typeface="+mn-lt"/>
                <a:ea typeface="+mn-ea"/>
                <a:cs typeface="+mn-cs"/>
              </a:rPr>
              <a:t>one</a:t>
            </a:r>
            <a:r>
              <a:rPr lang="nl-NL" sz="1200" kern="1200" dirty="0">
                <a:solidFill>
                  <a:schemeClr val="tx1"/>
                </a:solidFill>
                <a:latin typeface="+mn-lt"/>
                <a:ea typeface="+mn-ea"/>
                <a:cs typeface="+mn-cs"/>
              </a:rPr>
              <a:t> of </a:t>
            </a:r>
            <a:r>
              <a:rPr lang="nl-NL" sz="1200" kern="1200" dirty="0" err="1">
                <a:solidFill>
                  <a:schemeClr val="tx1"/>
                </a:solidFill>
                <a:latin typeface="+mn-lt"/>
                <a:ea typeface="+mn-ea"/>
                <a:cs typeface="+mn-cs"/>
              </a:rPr>
              <a:t>mechanism</a:t>
            </a:r>
            <a:r>
              <a:rPr lang="nl-NL" sz="1200" kern="1200" dirty="0">
                <a:solidFill>
                  <a:schemeClr val="tx1"/>
                </a:solidFill>
                <a:latin typeface="+mn-lt"/>
                <a:ea typeface="+mn-ea"/>
                <a:cs typeface="+mn-cs"/>
              </a:rPr>
              <a:t> design—</a:t>
            </a:r>
            <a:r>
              <a:rPr lang="nl-NL" sz="1200" kern="1200" dirty="0" err="1">
                <a:solidFill>
                  <a:schemeClr val="tx1"/>
                </a:solidFill>
                <a:latin typeface="+mn-lt"/>
                <a:ea typeface="+mn-ea"/>
                <a:cs typeface="+mn-cs"/>
              </a:rPr>
              <a:t>to</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define</a:t>
            </a:r>
            <a:r>
              <a:rPr lang="nl-NL" sz="1200" kern="1200" dirty="0">
                <a:solidFill>
                  <a:schemeClr val="tx1"/>
                </a:solidFill>
                <a:latin typeface="+mn-lt"/>
                <a:ea typeface="+mn-ea"/>
                <a:cs typeface="+mn-cs"/>
              </a:rPr>
              <a:t> a </a:t>
            </a:r>
            <a:r>
              <a:rPr lang="nl-NL" sz="1200" kern="1200" dirty="0" err="1">
                <a:solidFill>
                  <a:schemeClr val="tx1"/>
                </a:solidFill>
                <a:latin typeface="+mn-lt"/>
                <a:ea typeface="+mn-ea"/>
                <a:cs typeface="+mn-cs"/>
              </a:rPr>
              <a:t>mechanism</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for</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evolving</a:t>
            </a:r>
            <a:r>
              <a:rPr lang="nl-NL" sz="1200" kern="1200" dirty="0">
                <a:solidFill>
                  <a:schemeClr val="tx1"/>
                </a:solidFill>
                <a:latin typeface="+mn-lt"/>
                <a:ea typeface="+mn-ea"/>
                <a:cs typeface="+mn-cs"/>
              </a:rPr>
              <a:t> AI systems </a:t>
            </a:r>
            <a:r>
              <a:rPr lang="nl-NL" sz="1200" kern="1200" dirty="0" err="1">
                <a:solidFill>
                  <a:schemeClr val="tx1"/>
                </a:solidFill>
                <a:latin typeface="+mn-lt"/>
                <a:ea typeface="+mn-ea"/>
                <a:cs typeface="+mn-cs"/>
              </a:rPr>
              <a:t>under</a:t>
            </a:r>
            <a:r>
              <a:rPr lang="nl-NL" sz="1200" kern="1200" dirty="0">
                <a:solidFill>
                  <a:schemeClr val="tx1"/>
                </a:solidFill>
                <a:latin typeface="+mn-lt"/>
                <a:ea typeface="+mn-ea"/>
                <a:cs typeface="+mn-cs"/>
              </a:rPr>
              <a:t> a system of checks </a:t>
            </a:r>
            <a:r>
              <a:rPr lang="nl-NL" sz="1200" kern="1200" dirty="0" err="1">
                <a:solidFill>
                  <a:schemeClr val="tx1"/>
                </a:solidFill>
                <a:latin typeface="+mn-lt"/>
                <a:ea typeface="+mn-ea"/>
                <a:cs typeface="+mn-cs"/>
              </a:rPr>
              <a:t>and</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balances</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and</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to</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give</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the</a:t>
            </a:r>
            <a:r>
              <a:rPr lang="nl-NL" sz="1200" kern="1200" dirty="0">
                <a:solidFill>
                  <a:schemeClr val="tx1"/>
                </a:solidFill>
                <a:latin typeface="+mn-lt"/>
                <a:ea typeface="+mn-ea"/>
                <a:cs typeface="+mn-cs"/>
              </a:rPr>
              <a:t> systems </a:t>
            </a:r>
            <a:r>
              <a:rPr lang="nl-NL" sz="1200" kern="1200" dirty="0" err="1">
                <a:solidFill>
                  <a:schemeClr val="tx1"/>
                </a:solidFill>
                <a:latin typeface="+mn-lt"/>
                <a:ea typeface="+mn-ea"/>
                <a:cs typeface="+mn-cs"/>
              </a:rPr>
              <a:t>utility</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functions</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that</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will</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remain</a:t>
            </a:r>
            <a:r>
              <a:rPr lang="nl-NL" sz="1200" kern="1200" dirty="0">
                <a:solidFill>
                  <a:schemeClr val="tx1"/>
                </a:solidFill>
                <a:latin typeface="+mn-lt"/>
                <a:ea typeface="+mn-ea"/>
                <a:cs typeface="+mn-cs"/>
              </a:rPr>
              <a:t> </a:t>
            </a:r>
            <a:r>
              <a:rPr lang="nl-NL" sz="1200" kern="1200" dirty="0" err="1">
                <a:solidFill>
                  <a:schemeClr val="tx1"/>
                </a:solidFill>
                <a:latin typeface="+mn-lt"/>
                <a:ea typeface="+mn-ea"/>
                <a:cs typeface="+mn-cs"/>
              </a:rPr>
              <a:t>friendly</a:t>
            </a:r>
            <a:r>
              <a:rPr lang="nl-NL" sz="1200" kern="1200" dirty="0">
                <a:solidFill>
                  <a:schemeClr val="tx1"/>
                </a:solidFill>
                <a:latin typeface="+mn-lt"/>
                <a:ea typeface="+mn-ea"/>
                <a:cs typeface="+mn-cs"/>
              </a:rPr>
              <a:t> in </a:t>
            </a:r>
            <a:r>
              <a:rPr lang="nl-NL" sz="1200" kern="1200" dirty="0" err="1">
                <a:solidFill>
                  <a:schemeClr val="tx1"/>
                </a:solidFill>
                <a:latin typeface="+mn-lt"/>
                <a:ea typeface="+mn-ea"/>
                <a:cs typeface="+mn-cs"/>
              </a:rPr>
              <a:t>the</a:t>
            </a:r>
            <a:r>
              <a:rPr lang="nl-NL" sz="1200" kern="1200" dirty="0">
                <a:solidFill>
                  <a:schemeClr val="tx1"/>
                </a:solidFill>
                <a:latin typeface="+mn-lt"/>
                <a:ea typeface="+mn-ea"/>
                <a:cs typeface="+mn-cs"/>
              </a:rPr>
              <a:t> face of </a:t>
            </a:r>
            <a:r>
              <a:rPr lang="nl-NL" sz="1200" kern="1200" dirty="0" err="1">
                <a:solidFill>
                  <a:schemeClr val="tx1"/>
                </a:solidFill>
                <a:latin typeface="+mn-lt"/>
                <a:ea typeface="+mn-ea"/>
                <a:cs typeface="+mn-cs"/>
              </a:rPr>
              <a:t>such</a:t>
            </a:r>
            <a:r>
              <a:rPr lang="nl-NL" sz="1200" kern="1200" dirty="0">
                <a:solidFill>
                  <a:schemeClr val="tx1"/>
                </a:solidFill>
                <a:latin typeface="+mn-lt"/>
                <a:ea typeface="+mn-ea"/>
                <a:cs typeface="+mn-cs"/>
              </a:rPr>
              <a:t> changes.</a:t>
            </a:r>
          </a:p>
          <a:p>
            <a:endParaRPr lang="nl-US" dirty="0"/>
          </a:p>
          <a:p>
            <a:endParaRPr lang="nl-US" dirty="0"/>
          </a:p>
          <a:p>
            <a:r>
              <a:rPr lang="nl-US" dirty="0"/>
              <a:t>We’re building a machine that’ll excel in problem solving, learning, adaptive behavior, and commonsense knowledge. We’ll think it’s humanlike. But that will be a tragic mistake. </a:t>
            </a:r>
          </a:p>
          <a:p>
            <a:endParaRPr lang="nl-US" dirty="0"/>
          </a:p>
          <a:p>
            <a:r>
              <a:rPr lang="nl-US" dirty="0"/>
              <a:t>If programmers are less than overwhelmingly competent about how they construct the AI then Eliezer expects to get something very alien. </a:t>
            </a:r>
          </a:p>
          <a:p>
            <a:endParaRPr lang="nl-US" dirty="0"/>
          </a:p>
          <a:p>
            <a:r>
              <a:rPr lang="nl-US" dirty="0"/>
              <a:t>Just like dialing nin-tenths of my phone number correctly does not connect you to someone who is 90% similar to me. If you are trying to construct the whole AI system and you get is 90% rigth, the result is not 90% good, it’s 100% bad. </a:t>
            </a:r>
          </a:p>
          <a:p>
            <a:endParaRPr lang="nl-US" dirty="0"/>
          </a:p>
          <a:p>
            <a:r>
              <a:rPr lang="nl-US" dirty="0"/>
              <a:t>Blissfull AI makers</a:t>
            </a:r>
          </a:p>
          <a:p>
            <a:endParaRPr lang="nl-US" dirty="0"/>
          </a:p>
          <a:p>
            <a:r>
              <a:rPr lang="nl-US" dirty="0"/>
              <a:t>The AI should be neither hostile nor ambivalent toward humans, forever, no matter what its goals are or how many self-improving iterations it goes trough. </a:t>
            </a:r>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5</a:t>
            </a:fld>
            <a:endParaRPr lang="nl-US"/>
          </a:p>
        </p:txBody>
      </p:sp>
    </p:spTree>
    <p:extLst>
      <p:ext uri="{BB962C8B-B14F-4D97-AF65-F5344CB8AC3E}">
        <p14:creationId xmlns:p14="http://schemas.microsoft.com/office/powerpoint/2010/main" val="689214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US" dirty="0"/>
              <a:t>The existence of multiple paths increases the probability that the destination can be reached by at leat one of them</a:t>
            </a:r>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6</a:t>
            </a:fld>
            <a:endParaRPr lang="nl-US"/>
          </a:p>
        </p:txBody>
      </p:sp>
    </p:spTree>
    <p:extLst>
      <p:ext uri="{BB962C8B-B14F-4D97-AF65-F5344CB8AC3E}">
        <p14:creationId xmlns:p14="http://schemas.microsoft.com/office/powerpoint/2010/main" val="958907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US" dirty="0"/>
              <a:t>AI:</a:t>
            </a:r>
          </a:p>
          <a:p>
            <a:pPr marL="628650" lvl="1" indent="-171450">
              <a:buFontTx/>
              <a:buChar char="-"/>
            </a:pPr>
            <a:r>
              <a:rPr lang="nl-US" dirty="0"/>
              <a:t>Turing Test:</a:t>
            </a:r>
          </a:p>
          <a:p>
            <a:pPr marL="1085850" lvl="2" indent="-171450">
              <a:buFontTx/>
              <a:buChar char="-"/>
            </a:pPr>
            <a:r>
              <a:rPr lang="nl-US" dirty="0"/>
              <a:t>Learning as a means to bootstrapping a simpler system to human-level intelligence. </a:t>
            </a:r>
          </a:p>
          <a:p>
            <a:pPr marL="628650" lvl="1" indent="-171450">
              <a:buFontTx/>
              <a:buChar char="-"/>
            </a:pPr>
            <a:r>
              <a:rPr lang="nl-US" dirty="0"/>
              <a:t>Seed AI that is capable of improving its own architecture:	</a:t>
            </a:r>
          </a:p>
          <a:p>
            <a:pPr marL="1085850" lvl="2" indent="-171450">
              <a:buFontTx/>
              <a:buChar char="-"/>
            </a:pPr>
            <a:r>
              <a:rPr lang="nl-US" dirty="0"/>
              <a:t>In first stages improvements can be made by:</a:t>
            </a:r>
          </a:p>
          <a:p>
            <a:pPr marL="1543050" lvl="3" indent="-171450">
              <a:buFontTx/>
              <a:buChar char="-"/>
            </a:pPr>
            <a:r>
              <a:rPr lang="nl-US" dirty="0"/>
              <a:t>Trial and error</a:t>
            </a:r>
          </a:p>
          <a:p>
            <a:pPr marL="1543050" lvl="3" indent="-171450">
              <a:buFontTx/>
              <a:buChar char="-"/>
            </a:pPr>
            <a:r>
              <a:rPr lang="nl-NL" dirty="0"/>
              <a:t>I</a:t>
            </a:r>
            <a:r>
              <a:rPr lang="nl-US" dirty="0"/>
              <a:t>nformation acquisition</a:t>
            </a:r>
          </a:p>
          <a:p>
            <a:pPr marL="1543050" lvl="3" indent="-171450">
              <a:buFontTx/>
              <a:buChar char="-"/>
            </a:pPr>
            <a:r>
              <a:rPr lang="nl-NL" dirty="0"/>
              <a:t>A</a:t>
            </a:r>
            <a:r>
              <a:rPr lang="nl-US" dirty="0"/>
              <a:t>ssistence from the programmers</a:t>
            </a:r>
          </a:p>
          <a:p>
            <a:pPr marL="1085850" lvl="2" indent="-171450">
              <a:buFontTx/>
              <a:buChar char="-"/>
            </a:pPr>
            <a:r>
              <a:rPr lang="nl-US" dirty="0"/>
              <a:t>At later stages, the seed AI should be able to understand its own workings sufficiently to engineer new algorithms and computational structures to bootstrap its cognitive performance. </a:t>
            </a:r>
          </a:p>
          <a:p>
            <a:pPr marL="628650" lvl="1" indent="-171450">
              <a:buFontTx/>
              <a:buChar char="-"/>
            </a:pPr>
            <a:r>
              <a:rPr lang="nl-US" dirty="0"/>
              <a:t>This artificial intelligence need not much resemble a human mind. </a:t>
            </a:r>
          </a:p>
          <a:p>
            <a:endParaRPr lang="nl-US" dirty="0"/>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7</a:t>
            </a:fld>
            <a:endParaRPr lang="nl-US"/>
          </a:p>
        </p:txBody>
      </p:sp>
    </p:spTree>
    <p:extLst>
      <p:ext uri="{BB962C8B-B14F-4D97-AF65-F5344CB8AC3E}">
        <p14:creationId xmlns:p14="http://schemas.microsoft.com/office/powerpoint/2010/main" val="169584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628650" lvl="1" indent="-171450">
              <a:buFontTx/>
              <a:buChar char="-"/>
            </a:pPr>
            <a:r>
              <a:rPr lang="nl-NL" dirty="0"/>
              <a:t>I</a:t>
            </a:r>
            <a:r>
              <a:rPr lang="nl-US" dirty="0"/>
              <a:t>ntelligent software produced by scanning and closely modeling the computational structure of a biological brain.</a:t>
            </a:r>
          </a:p>
          <a:p>
            <a:pPr marL="1085850" lvl="2" indent="-171450">
              <a:buFontTx/>
              <a:buChar char="-"/>
            </a:pPr>
            <a:r>
              <a:rPr lang="nl-US" dirty="0"/>
              <a:t>Scanning: </a:t>
            </a:r>
          </a:p>
          <a:p>
            <a:pPr marL="1543050" lvl="3" indent="-171450">
              <a:buFontTx/>
              <a:buChar char="-"/>
            </a:pPr>
            <a:r>
              <a:rPr lang="nl-NL" dirty="0"/>
              <a:t>H</a:t>
            </a:r>
            <a:r>
              <a:rPr lang="nl-US" dirty="0"/>
              <a:t>igh-throughput microscopy with sufficient resolution and detection of relevant properties.</a:t>
            </a:r>
          </a:p>
          <a:p>
            <a:pPr marL="1085850" lvl="2" indent="-171450">
              <a:buFontTx/>
              <a:buChar char="-"/>
            </a:pPr>
            <a:r>
              <a:rPr lang="nl-US" dirty="0"/>
              <a:t>Translation:</a:t>
            </a:r>
          </a:p>
          <a:p>
            <a:pPr marL="1543050" lvl="3" indent="-171450">
              <a:buFontTx/>
              <a:buChar char="-"/>
            </a:pPr>
            <a:r>
              <a:rPr lang="nl-NL" dirty="0"/>
              <a:t>A</a:t>
            </a:r>
            <a:r>
              <a:rPr lang="nl-US" dirty="0"/>
              <a:t>utomated image analysis to turn raw scanning data into an interpreted three-dimensional model of relevant neurocomputational elements</a:t>
            </a:r>
          </a:p>
          <a:p>
            <a:pPr marL="1085850" lvl="2" indent="-171450">
              <a:buFontTx/>
              <a:buChar char="-"/>
            </a:pPr>
            <a:r>
              <a:rPr lang="nl-US" dirty="0"/>
              <a:t>Simulation:</a:t>
            </a:r>
          </a:p>
          <a:p>
            <a:pPr marL="1543050" lvl="3" indent="-171450">
              <a:buFontTx/>
              <a:buChar char="-"/>
            </a:pPr>
            <a:r>
              <a:rPr lang="nl-NL" dirty="0"/>
              <a:t>H</a:t>
            </a:r>
            <a:r>
              <a:rPr lang="nl-US" dirty="0"/>
              <a:t>ardware powerful enough to implement the resultant computational structures.</a:t>
            </a:r>
          </a:p>
          <a:p>
            <a:pPr marL="628650" lvl="1" indent="-171450">
              <a:buFontTx/>
              <a:buChar char="-"/>
            </a:pPr>
            <a:r>
              <a:rPr lang="nl-US" dirty="0"/>
              <a:t>Relies less on theoretical insight and more on technological capability than artificial intelligence</a:t>
            </a:r>
          </a:p>
          <a:p>
            <a:endParaRPr lang="nl-US" dirty="0"/>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8</a:t>
            </a:fld>
            <a:endParaRPr lang="nl-US"/>
          </a:p>
        </p:txBody>
      </p:sp>
    </p:spTree>
    <p:extLst>
      <p:ext uri="{BB962C8B-B14F-4D97-AF65-F5344CB8AC3E}">
        <p14:creationId xmlns:p14="http://schemas.microsoft.com/office/powerpoint/2010/main" val="160342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628650" lvl="1" indent="-171450">
              <a:buFontTx/>
              <a:buChar char="-"/>
            </a:pPr>
            <a:r>
              <a:rPr lang="nl-US" dirty="0"/>
              <a:t>Enhance the functioning of biological brains. </a:t>
            </a:r>
          </a:p>
          <a:p>
            <a:pPr marL="1085850" lvl="2" indent="-171450">
              <a:buFontTx/>
              <a:buChar char="-"/>
            </a:pPr>
            <a:r>
              <a:rPr lang="nl-US" dirty="0"/>
              <a:t>In principle it can be achieved without technology, but trough selective breeding. Would be confronted by political and moral hurdles. </a:t>
            </a:r>
          </a:p>
          <a:p>
            <a:pPr marL="1085850" lvl="2" indent="-171450">
              <a:buFontTx/>
              <a:buChar char="-"/>
            </a:pPr>
            <a:endParaRPr lang="nl-US" dirty="0"/>
          </a:p>
          <a:p>
            <a:pPr marL="1085850" lvl="2" indent="-171450">
              <a:buFontTx/>
              <a:buChar char="-"/>
            </a:pPr>
            <a:endParaRPr lang="nl-US" dirty="0"/>
          </a:p>
          <a:p>
            <a:pPr marL="1085850" lvl="2" indent="-171450">
              <a:buFontTx/>
              <a:buChar char="-"/>
            </a:pPr>
            <a:endParaRPr lang="nl-US" dirty="0"/>
          </a:p>
          <a:p>
            <a:pPr marL="628650" lvl="1" indent="-171450">
              <a:buFontTx/>
              <a:buChar char="-"/>
            </a:pPr>
            <a:r>
              <a:rPr lang="nl-US" dirty="0"/>
              <a:t>Biotechnology will allow much more direct control of human genetics and neurobiology.</a:t>
            </a:r>
          </a:p>
          <a:p>
            <a:pPr marL="1085850" lvl="2" indent="-171450">
              <a:buFontTx/>
              <a:buChar char="-"/>
            </a:pPr>
            <a:r>
              <a:rPr lang="nl-US" dirty="0"/>
              <a:t>Embryo selection </a:t>
            </a:r>
          </a:p>
          <a:p>
            <a:pPr marL="1543050" lvl="3" indent="-171450">
              <a:buFontTx/>
              <a:buChar char="-"/>
            </a:pPr>
            <a:r>
              <a:rPr lang="nl-US" dirty="0"/>
              <a:t>Selection of embryos or gametes before implantation.</a:t>
            </a:r>
          </a:p>
          <a:p>
            <a:pPr marL="1543050" lvl="3" indent="-171450">
              <a:buFontTx/>
              <a:buChar char="-"/>
            </a:pPr>
            <a:r>
              <a:rPr lang="nl-US" dirty="0"/>
              <a:t>The range of traits that can be selected from will expand greatly </a:t>
            </a:r>
          </a:p>
          <a:p>
            <a:pPr marL="1543050" lvl="3" indent="-171450">
              <a:buFontTx/>
              <a:buChar char="-"/>
            </a:pPr>
            <a:r>
              <a:rPr lang="nl-US" dirty="0"/>
              <a:t>A strong driver of progress in behavioral genetics is the rpaidly falling cost of genotyping and gene sequencing. </a:t>
            </a:r>
          </a:p>
          <a:p>
            <a:pPr marL="1543050" lvl="3" indent="-171450">
              <a:buFontTx/>
              <a:buChar char="-"/>
            </a:pPr>
            <a:r>
              <a:rPr lang="nl-US" dirty="0"/>
              <a:t>Iterated embryo selection does not require a deep understanding of the causal pathways by which genes, in complicated interplay with environments, produce phenotypes: </a:t>
            </a:r>
          </a:p>
          <a:p>
            <a:pPr marL="2000250" lvl="4" indent="-171450">
              <a:buFontTx/>
              <a:buChar char="-"/>
            </a:pPr>
            <a:r>
              <a:rPr lang="nl-US" dirty="0"/>
              <a:t>It only needs (lots of) data on the genetic correlates of the traits of interest.</a:t>
            </a:r>
          </a:p>
          <a:p>
            <a:pPr marL="1543050" lvl="3" indent="-171450">
              <a:buFontTx/>
              <a:buChar char="-"/>
            </a:pPr>
            <a:r>
              <a:rPr lang="nl-US" dirty="0"/>
              <a:t>Your child vs others. You don’t want to fall behind.  </a:t>
            </a:r>
          </a:p>
          <a:p>
            <a:pPr marL="1085850" lvl="2" indent="-171450">
              <a:buFontTx/>
              <a:buChar char="-"/>
            </a:pPr>
            <a:r>
              <a:rPr lang="nl-US" dirty="0"/>
              <a:t>Human reproductive cloning:</a:t>
            </a:r>
          </a:p>
          <a:p>
            <a:pPr marL="1543050" lvl="3" indent="-171450">
              <a:buFontTx/>
              <a:buChar char="-"/>
            </a:pPr>
            <a:r>
              <a:rPr lang="nl-NL" dirty="0"/>
              <a:t>R</a:t>
            </a:r>
            <a:r>
              <a:rPr lang="nl-US" dirty="0"/>
              <a:t>eplicate genome of exceptionally talented people</a:t>
            </a:r>
          </a:p>
          <a:p>
            <a:endParaRPr lang="nl-US" dirty="0"/>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9</a:t>
            </a:fld>
            <a:endParaRPr lang="nl-US"/>
          </a:p>
        </p:txBody>
      </p:sp>
    </p:spTree>
    <p:extLst>
      <p:ext uri="{BB962C8B-B14F-4D97-AF65-F5344CB8AC3E}">
        <p14:creationId xmlns:p14="http://schemas.microsoft.com/office/powerpoint/2010/main" val="143251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US" dirty="0"/>
              <a:t>Moore’s law says that transistors in a chip double at least every two years, so there is no limit</a:t>
            </a:r>
          </a:p>
          <a:p>
            <a:pPr marL="171450" indent="-171450">
              <a:buFontTx/>
              <a:buChar char="-"/>
            </a:pPr>
            <a:endParaRPr lang="nl-US" dirty="0"/>
          </a:p>
          <a:p>
            <a:pPr marL="171450" indent="-171450">
              <a:buFontTx/>
              <a:buChar char="-"/>
            </a:pPr>
            <a:endParaRPr lang="nl-US" dirty="0"/>
          </a:p>
          <a:p>
            <a:pPr marL="171450" indent="-171450">
              <a:buFontTx/>
              <a:buChar char="-"/>
            </a:pPr>
            <a:endParaRPr lang="nl-US" dirty="0"/>
          </a:p>
          <a:p>
            <a:pPr marL="171450" indent="-171450">
              <a:buFontTx/>
              <a:buChar char="-"/>
            </a:pPr>
            <a:r>
              <a:rPr lang="nl-US" dirty="0"/>
              <a:t>Crossover:</a:t>
            </a:r>
          </a:p>
          <a:p>
            <a:endParaRPr lang="nl-US" dirty="0"/>
          </a:p>
          <a:p>
            <a:endParaRPr lang="nl-US" dirty="0"/>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10</a:t>
            </a:fld>
            <a:endParaRPr lang="nl-US"/>
          </a:p>
        </p:txBody>
      </p:sp>
    </p:spTree>
    <p:extLst>
      <p:ext uri="{BB962C8B-B14F-4D97-AF65-F5344CB8AC3E}">
        <p14:creationId xmlns:p14="http://schemas.microsoft.com/office/powerpoint/2010/main" val="3579306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a:t>N</a:t>
            </a:r>
            <a:r>
              <a:rPr lang="nl-US" dirty="0"/>
              <a:t>ew people can get trained</a:t>
            </a:r>
          </a:p>
          <a:p>
            <a:pPr marL="171450" indent="-171450">
              <a:buFontTx/>
              <a:buChar char="-"/>
            </a:pPr>
            <a:r>
              <a:rPr lang="nl-US" dirty="0"/>
              <a:t>Campains of people or groups that feel mishandled by this new technology</a:t>
            </a:r>
          </a:p>
        </p:txBody>
      </p:sp>
      <p:sp>
        <p:nvSpPr>
          <p:cNvPr id="4" name="Tijdelijke aanduiding voor dianummer 3"/>
          <p:cNvSpPr>
            <a:spLocks noGrp="1"/>
          </p:cNvSpPr>
          <p:nvPr>
            <p:ph type="sldNum" sz="quarter" idx="5"/>
          </p:nvPr>
        </p:nvSpPr>
        <p:spPr/>
        <p:txBody>
          <a:bodyPr/>
          <a:lstStyle/>
          <a:p>
            <a:fld id="{4089227A-5CC1-E64C-8D35-21B90EB9487A}" type="slidenum">
              <a:rPr lang="nl-US" smtClean="0"/>
              <a:t>11</a:t>
            </a:fld>
            <a:endParaRPr lang="nl-US"/>
          </a:p>
        </p:txBody>
      </p:sp>
    </p:spTree>
    <p:extLst>
      <p:ext uri="{BB962C8B-B14F-4D97-AF65-F5344CB8AC3E}">
        <p14:creationId xmlns:p14="http://schemas.microsoft.com/office/powerpoint/2010/main" val="2876647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nl-NL"/>
              <a:t>Klik om stijl te bewerken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A175F485-2E8E-784C-A283-721ED43D3114}" type="datetimeFigureOut">
              <a:rPr lang="nl-US" smtClean="0"/>
              <a:t>22-10-20</a:t>
            </a:fld>
            <a:endParaRPr lang="nl-US"/>
          </a:p>
        </p:txBody>
      </p:sp>
      <p:sp>
        <p:nvSpPr>
          <p:cNvPr id="5" name="Footer Placeholder 4"/>
          <p:cNvSpPr>
            <a:spLocks noGrp="1"/>
          </p:cNvSpPr>
          <p:nvPr>
            <p:ph type="ftr" sz="quarter" idx="11"/>
          </p:nvPr>
        </p:nvSpPr>
        <p:spPr/>
        <p:txBody>
          <a:bodyPr/>
          <a:lstStyle/>
          <a:p>
            <a:endParaRPr lang="nl-US"/>
          </a:p>
        </p:txBody>
      </p:sp>
      <p:sp>
        <p:nvSpPr>
          <p:cNvPr id="6" name="Slide Number Placeholder 5"/>
          <p:cNvSpPr>
            <a:spLocks noGrp="1"/>
          </p:cNvSpPr>
          <p:nvPr>
            <p:ph type="sldNum" sz="quarter" idx="12"/>
          </p:nvPr>
        </p:nvSpPr>
        <p:spPr/>
        <p:txBody>
          <a:bodyPr rIns="45720"/>
          <a:lstStyle/>
          <a:p>
            <a:fld id="{73C8897E-F5B2-3849-B9FE-57AE9CC3AC6B}" type="slidenum">
              <a:rPr lang="nl-US" smtClean="0"/>
              <a:t>‹nr.›</a:t>
            </a:fld>
            <a:endParaRPr lang="nl-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6926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175F485-2E8E-784C-A283-721ED43D3114}" type="datetimeFigureOut">
              <a:rPr lang="nl-US" smtClean="0"/>
              <a:t>22-10-20</a:t>
            </a:fld>
            <a:endParaRPr lang="nl-US"/>
          </a:p>
        </p:txBody>
      </p:sp>
      <p:sp>
        <p:nvSpPr>
          <p:cNvPr id="5" name="Footer Placeholder 4"/>
          <p:cNvSpPr>
            <a:spLocks noGrp="1"/>
          </p:cNvSpPr>
          <p:nvPr>
            <p:ph type="ftr" sz="quarter" idx="11"/>
          </p:nvPr>
        </p:nvSpPr>
        <p:spPr/>
        <p:txBody>
          <a:bodyPr/>
          <a:lstStyle/>
          <a:p>
            <a:endParaRPr lang="nl-US"/>
          </a:p>
        </p:txBody>
      </p:sp>
      <p:sp>
        <p:nvSpPr>
          <p:cNvPr id="6" name="Slide Number Placeholder 5"/>
          <p:cNvSpPr>
            <a:spLocks noGrp="1"/>
          </p:cNvSpPr>
          <p:nvPr>
            <p:ph type="sldNum" sz="quarter" idx="12"/>
          </p:nvPr>
        </p:nvSpPr>
        <p:spPr/>
        <p:txBody>
          <a:bodyPr/>
          <a:lstStyle/>
          <a:p>
            <a:fld id="{73C8897E-F5B2-3849-B9FE-57AE9CC3AC6B}" type="slidenum">
              <a:rPr lang="nl-US" smtClean="0"/>
              <a:t>‹nr.›</a:t>
            </a:fld>
            <a:endParaRPr lang="nl-US"/>
          </a:p>
        </p:txBody>
      </p:sp>
    </p:spTree>
    <p:extLst>
      <p:ext uri="{BB962C8B-B14F-4D97-AF65-F5344CB8AC3E}">
        <p14:creationId xmlns:p14="http://schemas.microsoft.com/office/powerpoint/2010/main" val="278438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175F485-2E8E-784C-A283-721ED43D3114}" type="datetimeFigureOut">
              <a:rPr lang="nl-US" smtClean="0"/>
              <a:t>22-10-20</a:t>
            </a:fld>
            <a:endParaRPr lang="nl-US"/>
          </a:p>
        </p:txBody>
      </p:sp>
      <p:sp>
        <p:nvSpPr>
          <p:cNvPr id="5" name="Footer Placeholder 4"/>
          <p:cNvSpPr>
            <a:spLocks noGrp="1"/>
          </p:cNvSpPr>
          <p:nvPr>
            <p:ph type="ftr" sz="quarter" idx="11"/>
          </p:nvPr>
        </p:nvSpPr>
        <p:spPr/>
        <p:txBody>
          <a:bodyPr/>
          <a:lstStyle/>
          <a:p>
            <a:endParaRPr lang="nl-US"/>
          </a:p>
        </p:txBody>
      </p:sp>
      <p:sp>
        <p:nvSpPr>
          <p:cNvPr id="6" name="Slide Number Placeholder 5"/>
          <p:cNvSpPr>
            <a:spLocks noGrp="1"/>
          </p:cNvSpPr>
          <p:nvPr>
            <p:ph type="sldNum" sz="quarter" idx="12"/>
          </p:nvPr>
        </p:nvSpPr>
        <p:spPr/>
        <p:txBody>
          <a:bodyPr/>
          <a:lstStyle/>
          <a:p>
            <a:fld id="{73C8897E-F5B2-3849-B9FE-57AE9CC3AC6B}" type="slidenum">
              <a:rPr lang="nl-US" smtClean="0"/>
              <a:t>‹nr.›</a:t>
            </a:fld>
            <a:endParaRPr lang="nl-US"/>
          </a:p>
        </p:txBody>
      </p:sp>
    </p:spTree>
    <p:extLst>
      <p:ext uri="{BB962C8B-B14F-4D97-AF65-F5344CB8AC3E}">
        <p14:creationId xmlns:p14="http://schemas.microsoft.com/office/powerpoint/2010/main" val="147004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175F485-2E8E-784C-A283-721ED43D3114}" type="datetimeFigureOut">
              <a:rPr lang="nl-US" smtClean="0"/>
              <a:t>22-10-20</a:t>
            </a:fld>
            <a:endParaRPr lang="nl-US"/>
          </a:p>
        </p:txBody>
      </p:sp>
      <p:sp>
        <p:nvSpPr>
          <p:cNvPr id="5" name="Footer Placeholder 4"/>
          <p:cNvSpPr>
            <a:spLocks noGrp="1"/>
          </p:cNvSpPr>
          <p:nvPr>
            <p:ph type="ftr" sz="quarter" idx="11"/>
          </p:nvPr>
        </p:nvSpPr>
        <p:spPr/>
        <p:txBody>
          <a:bodyPr/>
          <a:lstStyle/>
          <a:p>
            <a:endParaRPr lang="nl-US"/>
          </a:p>
        </p:txBody>
      </p:sp>
      <p:sp>
        <p:nvSpPr>
          <p:cNvPr id="6" name="Slide Number Placeholder 5"/>
          <p:cNvSpPr>
            <a:spLocks noGrp="1"/>
          </p:cNvSpPr>
          <p:nvPr>
            <p:ph type="sldNum" sz="quarter" idx="12"/>
          </p:nvPr>
        </p:nvSpPr>
        <p:spPr/>
        <p:txBody>
          <a:bodyPr/>
          <a:lstStyle/>
          <a:p>
            <a:fld id="{73C8897E-F5B2-3849-B9FE-57AE9CC3AC6B}" type="slidenum">
              <a:rPr lang="nl-US" smtClean="0"/>
              <a:t>‹nr.›</a:t>
            </a:fld>
            <a:endParaRPr lang="nl-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9093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nl-NL"/>
              <a:t>Klik om stijl te bewerken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A175F485-2E8E-784C-A283-721ED43D3114}" type="datetimeFigureOut">
              <a:rPr lang="nl-US" smtClean="0"/>
              <a:t>22-10-20</a:t>
            </a:fld>
            <a:endParaRPr lang="nl-US"/>
          </a:p>
        </p:txBody>
      </p:sp>
      <p:sp>
        <p:nvSpPr>
          <p:cNvPr id="5" name="Footer Placeholder 4"/>
          <p:cNvSpPr>
            <a:spLocks noGrp="1"/>
          </p:cNvSpPr>
          <p:nvPr>
            <p:ph type="ftr" sz="quarter" idx="11"/>
          </p:nvPr>
        </p:nvSpPr>
        <p:spPr/>
        <p:txBody>
          <a:bodyPr/>
          <a:lstStyle/>
          <a:p>
            <a:endParaRPr lang="nl-US"/>
          </a:p>
        </p:txBody>
      </p:sp>
      <p:sp>
        <p:nvSpPr>
          <p:cNvPr id="6" name="Slide Number Placeholder 5"/>
          <p:cNvSpPr>
            <a:spLocks noGrp="1"/>
          </p:cNvSpPr>
          <p:nvPr>
            <p:ph type="sldNum" sz="quarter" idx="12"/>
          </p:nvPr>
        </p:nvSpPr>
        <p:spPr/>
        <p:txBody>
          <a:bodyPr/>
          <a:lstStyle/>
          <a:p>
            <a:fld id="{73C8897E-F5B2-3849-B9FE-57AE9CC3AC6B}" type="slidenum">
              <a:rPr lang="nl-US" smtClean="0"/>
              <a:t>‹nr.›</a:t>
            </a:fld>
            <a:endParaRPr lang="nl-US"/>
          </a:p>
        </p:txBody>
      </p:sp>
    </p:spTree>
    <p:extLst>
      <p:ext uri="{BB962C8B-B14F-4D97-AF65-F5344CB8AC3E}">
        <p14:creationId xmlns:p14="http://schemas.microsoft.com/office/powerpoint/2010/main" val="229380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nl-NL"/>
              <a:t>Klik om stijl te bewerken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A175F485-2E8E-784C-A283-721ED43D3114}" type="datetimeFigureOut">
              <a:rPr lang="nl-US" smtClean="0"/>
              <a:t>22-10-20</a:t>
            </a:fld>
            <a:endParaRPr lang="nl-US"/>
          </a:p>
        </p:txBody>
      </p:sp>
      <p:sp>
        <p:nvSpPr>
          <p:cNvPr id="6" name="Footer Placeholder 5"/>
          <p:cNvSpPr>
            <a:spLocks noGrp="1"/>
          </p:cNvSpPr>
          <p:nvPr>
            <p:ph type="ftr" sz="quarter" idx="11"/>
          </p:nvPr>
        </p:nvSpPr>
        <p:spPr/>
        <p:txBody>
          <a:bodyPr/>
          <a:lstStyle/>
          <a:p>
            <a:endParaRPr lang="nl-US"/>
          </a:p>
        </p:txBody>
      </p:sp>
      <p:sp>
        <p:nvSpPr>
          <p:cNvPr id="7" name="Slide Number Placeholder 6"/>
          <p:cNvSpPr>
            <a:spLocks noGrp="1"/>
          </p:cNvSpPr>
          <p:nvPr>
            <p:ph type="sldNum" sz="quarter" idx="12"/>
          </p:nvPr>
        </p:nvSpPr>
        <p:spPr/>
        <p:txBody>
          <a:bodyPr/>
          <a:lstStyle/>
          <a:p>
            <a:fld id="{73C8897E-F5B2-3849-B9FE-57AE9CC3AC6B}" type="slidenum">
              <a:rPr lang="nl-US" smtClean="0"/>
              <a:t>‹nr.›</a:t>
            </a:fld>
            <a:endParaRPr lang="nl-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5891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nl-NL"/>
              <a:t>Klik om stijl te bewerken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2609285" y="2851331"/>
            <a:ext cx="3893623" cy="30714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666635" y="2851331"/>
            <a:ext cx="3899798" cy="3071434"/>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A175F485-2E8E-784C-A283-721ED43D3114}" type="datetimeFigureOut">
              <a:rPr lang="nl-US" smtClean="0"/>
              <a:t>22-10-20</a:t>
            </a:fld>
            <a:endParaRPr lang="nl-US"/>
          </a:p>
        </p:txBody>
      </p:sp>
      <p:sp>
        <p:nvSpPr>
          <p:cNvPr id="8" name="Footer Placeholder 7"/>
          <p:cNvSpPr>
            <a:spLocks noGrp="1"/>
          </p:cNvSpPr>
          <p:nvPr>
            <p:ph type="ftr" sz="quarter" idx="11"/>
          </p:nvPr>
        </p:nvSpPr>
        <p:spPr/>
        <p:txBody>
          <a:bodyPr/>
          <a:lstStyle/>
          <a:p>
            <a:endParaRPr lang="nl-US"/>
          </a:p>
        </p:txBody>
      </p:sp>
      <p:sp>
        <p:nvSpPr>
          <p:cNvPr id="9" name="Slide Number Placeholder 8"/>
          <p:cNvSpPr>
            <a:spLocks noGrp="1"/>
          </p:cNvSpPr>
          <p:nvPr>
            <p:ph type="sldNum" sz="quarter" idx="12"/>
          </p:nvPr>
        </p:nvSpPr>
        <p:spPr/>
        <p:txBody>
          <a:bodyPr/>
          <a:lstStyle/>
          <a:p>
            <a:fld id="{73C8897E-F5B2-3849-B9FE-57AE9CC3AC6B}" type="slidenum">
              <a:rPr lang="nl-US" smtClean="0"/>
              <a:t>‹nr.›</a:t>
            </a:fld>
            <a:endParaRPr lang="nl-US"/>
          </a:p>
        </p:txBody>
      </p:sp>
    </p:spTree>
    <p:extLst>
      <p:ext uri="{BB962C8B-B14F-4D97-AF65-F5344CB8AC3E}">
        <p14:creationId xmlns:p14="http://schemas.microsoft.com/office/powerpoint/2010/main" val="2947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A175F485-2E8E-784C-A283-721ED43D3114}" type="datetimeFigureOut">
              <a:rPr lang="nl-US" smtClean="0"/>
              <a:t>22-10-20</a:t>
            </a:fld>
            <a:endParaRPr lang="nl-US"/>
          </a:p>
        </p:txBody>
      </p:sp>
      <p:sp>
        <p:nvSpPr>
          <p:cNvPr id="4" name="Footer Placeholder 3"/>
          <p:cNvSpPr>
            <a:spLocks noGrp="1"/>
          </p:cNvSpPr>
          <p:nvPr>
            <p:ph type="ftr" sz="quarter" idx="11"/>
          </p:nvPr>
        </p:nvSpPr>
        <p:spPr/>
        <p:txBody>
          <a:bodyPr/>
          <a:lstStyle/>
          <a:p>
            <a:endParaRPr lang="nl-US"/>
          </a:p>
        </p:txBody>
      </p:sp>
      <p:sp>
        <p:nvSpPr>
          <p:cNvPr id="5" name="Slide Number Placeholder 4"/>
          <p:cNvSpPr>
            <a:spLocks noGrp="1"/>
          </p:cNvSpPr>
          <p:nvPr>
            <p:ph type="sldNum" sz="quarter" idx="12"/>
          </p:nvPr>
        </p:nvSpPr>
        <p:spPr/>
        <p:txBody>
          <a:bodyPr/>
          <a:lstStyle/>
          <a:p>
            <a:fld id="{73C8897E-F5B2-3849-B9FE-57AE9CC3AC6B}" type="slidenum">
              <a:rPr lang="nl-US" smtClean="0"/>
              <a:t>‹nr.›</a:t>
            </a:fld>
            <a:endParaRPr lang="nl-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8935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75F485-2E8E-784C-A283-721ED43D3114}" type="datetimeFigureOut">
              <a:rPr lang="nl-US" smtClean="0"/>
              <a:t>22-10-20</a:t>
            </a:fld>
            <a:endParaRPr lang="nl-US"/>
          </a:p>
        </p:txBody>
      </p:sp>
      <p:sp>
        <p:nvSpPr>
          <p:cNvPr id="3" name="Footer Placeholder 2"/>
          <p:cNvSpPr>
            <a:spLocks noGrp="1"/>
          </p:cNvSpPr>
          <p:nvPr>
            <p:ph type="ftr" sz="quarter" idx="11"/>
          </p:nvPr>
        </p:nvSpPr>
        <p:spPr/>
        <p:txBody>
          <a:bodyPr/>
          <a:lstStyle/>
          <a:p>
            <a:endParaRPr lang="nl-US"/>
          </a:p>
        </p:txBody>
      </p:sp>
      <p:sp>
        <p:nvSpPr>
          <p:cNvPr id="4" name="Slide Number Placeholder 3"/>
          <p:cNvSpPr>
            <a:spLocks noGrp="1"/>
          </p:cNvSpPr>
          <p:nvPr>
            <p:ph type="sldNum" sz="quarter" idx="12"/>
          </p:nvPr>
        </p:nvSpPr>
        <p:spPr/>
        <p:txBody>
          <a:bodyPr/>
          <a:lstStyle/>
          <a:p>
            <a:fld id="{73C8897E-F5B2-3849-B9FE-57AE9CC3AC6B}" type="slidenum">
              <a:rPr lang="nl-US" smtClean="0"/>
              <a:t>‹nr.›</a:t>
            </a:fld>
            <a:endParaRPr lang="nl-US"/>
          </a:p>
        </p:txBody>
      </p:sp>
    </p:spTree>
    <p:extLst>
      <p:ext uri="{BB962C8B-B14F-4D97-AF65-F5344CB8AC3E}">
        <p14:creationId xmlns:p14="http://schemas.microsoft.com/office/powerpoint/2010/main" val="212425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nl-NL"/>
              <a:t>Klik om stijl te bewerken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A175F485-2E8E-784C-A283-721ED43D3114}" type="datetimeFigureOut">
              <a:rPr lang="nl-US" smtClean="0"/>
              <a:t>22-10-20</a:t>
            </a:fld>
            <a:endParaRPr lang="nl-US"/>
          </a:p>
        </p:txBody>
      </p:sp>
      <p:sp>
        <p:nvSpPr>
          <p:cNvPr id="6" name="Footer Placeholder 5"/>
          <p:cNvSpPr>
            <a:spLocks noGrp="1"/>
          </p:cNvSpPr>
          <p:nvPr>
            <p:ph type="ftr" sz="quarter" idx="11"/>
          </p:nvPr>
        </p:nvSpPr>
        <p:spPr/>
        <p:txBody>
          <a:bodyPr/>
          <a:lstStyle/>
          <a:p>
            <a:endParaRPr lang="nl-US"/>
          </a:p>
        </p:txBody>
      </p:sp>
      <p:sp>
        <p:nvSpPr>
          <p:cNvPr id="7" name="Slide Number Placeholder 6"/>
          <p:cNvSpPr>
            <a:spLocks noGrp="1"/>
          </p:cNvSpPr>
          <p:nvPr>
            <p:ph type="sldNum" sz="quarter" idx="12"/>
          </p:nvPr>
        </p:nvSpPr>
        <p:spPr/>
        <p:txBody>
          <a:bodyPr/>
          <a:lstStyle/>
          <a:p>
            <a:fld id="{73C8897E-F5B2-3849-B9FE-57AE9CC3AC6B}" type="slidenum">
              <a:rPr lang="nl-US" smtClean="0"/>
              <a:t>‹nr.›</a:t>
            </a:fld>
            <a:endParaRPr lang="nl-US"/>
          </a:p>
        </p:txBody>
      </p:sp>
    </p:spTree>
    <p:extLst>
      <p:ext uri="{BB962C8B-B14F-4D97-AF65-F5344CB8AC3E}">
        <p14:creationId xmlns:p14="http://schemas.microsoft.com/office/powerpoint/2010/main" val="16112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A175F485-2E8E-784C-A283-721ED43D3114}" type="datetimeFigureOut">
              <a:rPr lang="nl-US" smtClean="0"/>
              <a:t>22-10-20</a:t>
            </a:fld>
            <a:endParaRPr lang="nl-US"/>
          </a:p>
        </p:txBody>
      </p:sp>
      <p:sp>
        <p:nvSpPr>
          <p:cNvPr id="6" name="Footer Placeholder 5"/>
          <p:cNvSpPr>
            <a:spLocks noGrp="1"/>
          </p:cNvSpPr>
          <p:nvPr>
            <p:ph type="ftr" sz="quarter" idx="11"/>
          </p:nvPr>
        </p:nvSpPr>
        <p:spPr/>
        <p:txBody>
          <a:bodyPr/>
          <a:lstStyle/>
          <a:p>
            <a:endParaRPr lang="nl-US"/>
          </a:p>
        </p:txBody>
      </p:sp>
      <p:sp>
        <p:nvSpPr>
          <p:cNvPr id="7" name="Slide Number Placeholder 6"/>
          <p:cNvSpPr>
            <a:spLocks noGrp="1"/>
          </p:cNvSpPr>
          <p:nvPr>
            <p:ph type="sldNum" sz="quarter" idx="12"/>
          </p:nvPr>
        </p:nvSpPr>
        <p:spPr/>
        <p:txBody>
          <a:bodyPr/>
          <a:lstStyle/>
          <a:p>
            <a:fld id="{73C8897E-F5B2-3849-B9FE-57AE9CC3AC6B}" type="slidenum">
              <a:rPr lang="nl-US" smtClean="0"/>
              <a:t>‹nr.›</a:t>
            </a:fld>
            <a:endParaRPr lang="nl-US"/>
          </a:p>
        </p:txBody>
      </p:sp>
    </p:spTree>
    <p:extLst>
      <p:ext uri="{BB962C8B-B14F-4D97-AF65-F5344CB8AC3E}">
        <p14:creationId xmlns:p14="http://schemas.microsoft.com/office/powerpoint/2010/main" val="425456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75F485-2E8E-784C-A283-721ED43D3114}" type="datetimeFigureOut">
              <a:rPr lang="nl-US" smtClean="0"/>
              <a:t>22-10-20</a:t>
            </a:fld>
            <a:endParaRPr lang="nl-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nl-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3C8897E-F5B2-3849-B9FE-57AE9CC3AC6B}" type="slidenum">
              <a:rPr lang="nl-US" smtClean="0"/>
              <a:t>‹nr.›</a:t>
            </a:fld>
            <a:endParaRPr lang="nl-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56527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EADB77-B5DE-F445-B897-8B65ACB4F8B9}"/>
              </a:ext>
            </a:extLst>
          </p:cNvPr>
          <p:cNvSpPr>
            <a:spLocks noGrp="1"/>
          </p:cNvSpPr>
          <p:nvPr>
            <p:ph type="ctrTitle"/>
          </p:nvPr>
        </p:nvSpPr>
        <p:spPr/>
        <p:txBody>
          <a:bodyPr>
            <a:noAutofit/>
          </a:bodyPr>
          <a:lstStyle/>
          <a:p>
            <a:r>
              <a:rPr lang="nl-US" sz="3600" dirty="0"/>
              <a:t>From Articial Narrow Intelligence to Artificial Super Intelligence</a:t>
            </a:r>
          </a:p>
        </p:txBody>
      </p:sp>
    </p:spTree>
    <p:extLst>
      <p:ext uri="{BB962C8B-B14F-4D97-AF65-F5344CB8AC3E}">
        <p14:creationId xmlns:p14="http://schemas.microsoft.com/office/powerpoint/2010/main" val="28961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1969803" y="808056"/>
            <a:ext cx="8608037" cy="1077229"/>
          </a:xfrm>
        </p:spPr>
        <p:txBody>
          <a:bodyPr>
            <a:normAutofit/>
          </a:bodyPr>
          <a:lstStyle/>
          <a:p>
            <a:pPr algn="l"/>
            <a:r>
              <a:rPr lang="nl-US"/>
              <a:t>Intelligence explosion</a:t>
            </a:r>
          </a:p>
        </p:txBody>
      </p:sp>
      <p:pic>
        <p:nvPicPr>
          <p:cNvPr id="4" name="Tijdelijke aanduiding voor inhoud 4">
            <a:extLst>
              <a:ext uri="{FF2B5EF4-FFF2-40B4-BE49-F238E27FC236}">
                <a16:creationId xmlns:a16="http://schemas.microsoft.com/office/drawing/2014/main" id="{AB332CDB-FC95-284A-A00F-B6C9E5AFC030}"/>
              </a:ext>
            </a:extLst>
          </p:cNvPr>
          <p:cNvPicPr>
            <a:picLocks noChangeAspect="1"/>
          </p:cNvPicPr>
          <p:nvPr/>
        </p:nvPicPr>
        <p:blipFill>
          <a:blip r:embed="rId6"/>
          <a:stretch>
            <a:fillRect/>
          </a:stretch>
        </p:blipFill>
        <p:spPr>
          <a:xfrm>
            <a:off x="1156648" y="2346967"/>
            <a:ext cx="6085940" cy="340812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Tijdelijke aanduiding voor inhoud 2">
            <a:extLst>
              <a:ext uri="{FF2B5EF4-FFF2-40B4-BE49-F238E27FC236}">
                <a16:creationId xmlns:a16="http://schemas.microsoft.com/office/drawing/2014/main" id="{002E858C-BBC5-6848-B761-D2398E699CBD}"/>
              </a:ext>
            </a:extLst>
          </p:cNvPr>
          <p:cNvSpPr>
            <a:spLocks noGrp="1"/>
          </p:cNvSpPr>
          <p:nvPr>
            <p:ph idx="1"/>
          </p:nvPr>
        </p:nvSpPr>
        <p:spPr>
          <a:xfrm>
            <a:off x="7286175" y="2052116"/>
            <a:ext cx="3289986" cy="3997828"/>
          </a:xfrm>
        </p:spPr>
        <p:txBody>
          <a:bodyPr>
            <a:normAutofit/>
          </a:bodyPr>
          <a:lstStyle/>
          <a:p>
            <a:r>
              <a:rPr lang="nl-US" sz="1800" dirty="0"/>
              <a:t>What is it?</a:t>
            </a:r>
          </a:p>
          <a:p>
            <a:r>
              <a:rPr lang="nl-US" sz="1800" dirty="0"/>
              <a:t>Why is it important?</a:t>
            </a:r>
          </a:p>
          <a:p>
            <a:r>
              <a:rPr lang="nl-US" sz="1800" dirty="0"/>
              <a:t>I.J Good ~ Alan Turing </a:t>
            </a:r>
          </a:p>
        </p:txBody>
      </p:sp>
      <p:sp>
        <p:nvSpPr>
          <p:cNvPr id="21" name="Rectangle 20">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51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2116832" y="808056"/>
            <a:ext cx="7958331" cy="1077229"/>
          </a:xfrm>
        </p:spPr>
        <p:txBody>
          <a:bodyPr>
            <a:normAutofit/>
          </a:bodyPr>
          <a:lstStyle/>
          <a:p>
            <a:pPr algn="l"/>
            <a:r>
              <a:rPr lang="nl-US" sz="4000" dirty="0"/>
              <a:t>Slow takeoff</a:t>
            </a:r>
          </a:p>
        </p:txBody>
      </p:sp>
      <p:sp>
        <p:nvSpPr>
          <p:cNvPr id="7" name="Tijdelijke aanduiding voor inhoud 6">
            <a:extLst>
              <a:ext uri="{FF2B5EF4-FFF2-40B4-BE49-F238E27FC236}">
                <a16:creationId xmlns:a16="http://schemas.microsoft.com/office/drawing/2014/main" id="{1BAF0C25-248D-A143-83E7-707AA42CE33C}"/>
              </a:ext>
            </a:extLst>
          </p:cNvPr>
          <p:cNvSpPr>
            <a:spLocks noGrp="1"/>
          </p:cNvSpPr>
          <p:nvPr>
            <p:ph idx="1"/>
          </p:nvPr>
        </p:nvSpPr>
        <p:spPr>
          <a:xfrm>
            <a:off x="2197728" y="2052116"/>
            <a:ext cx="7796540" cy="3997828"/>
          </a:xfrm>
        </p:spPr>
        <p:txBody>
          <a:bodyPr/>
          <a:lstStyle/>
          <a:p>
            <a:r>
              <a:rPr lang="nl-US" dirty="0"/>
              <a:t>Long temporal interval (decades, centuries)</a:t>
            </a:r>
          </a:p>
          <a:p>
            <a:r>
              <a:rPr lang="nl-US" dirty="0"/>
              <a:t>Opportunities for political processes to adapt</a:t>
            </a:r>
          </a:p>
          <a:p>
            <a:r>
              <a:rPr lang="nl-US" dirty="0"/>
              <a:t>Better solutions would gradually become visible</a:t>
            </a:r>
          </a:p>
        </p:txBody>
      </p:sp>
    </p:spTree>
    <p:extLst>
      <p:ext uri="{BB962C8B-B14F-4D97-AF65-F5344CB8AC3E}">
        <p14:creationId xmlns:p14="http://schemas.microsoft.com/office/powerpoint/2010/main" val="6734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2116833" y="808056"/>
            <a:ext cx="7958331" cy="1077229"/>
          </a:xfrm>
        </p:spPr>
        <p:txBody>
          <a:bodyPr>
            <a:normAutofit/>
          </a:bodyPr>
          <a:lstStyle/>
          <a:p>
            <a:pPr algn="l"/>
            <a:r>
              <a:rPr lang="nl-US" sz="4000" dirty="0"/>
              <a:t>Fast takeoff</a:t>
            </a:r>
          </a:p>
        </p:txBody>
      </p:sp>
      <p:sp>
        <p:nvSpPr>
          <p:cNvPr id="3" name="Tijdelijke aanduiding voor inhoud 2">
            <a:extLst>
              <a:ext uri="{FF2B5EF4-FFF2-40B4-BE49-F238E27FC236}">
                <a16:creationId xmlns:a16="http://schemas.microsoft.com/office/drawing/2014/main" id="{002E858C-BBC5-6848-B761-D2398E699CBD}"/>
              </a:ext>
            </a:extLst>
          </p:cNvPr>
          <p:cNvSpPr>
            <a:spLocks noGrp="1"/>
          </p:cNvSpPr>
          <p:nvPr>
            <p:ph idx="1"/>
          </p:nvPr>
        </p:nvSpPr>
        <p:spPr>
          <a:xfrm>
            <a:off x="2197728" y="2052116"/>
            <a:ext cx="7796540" cy="3997828"/>
          </a:xfrm>
        </p:spPr>
        <p:txBody>
          <a:bodyPr>
            <a:normAutofit/>
          </a:bodyPr>
          <a:lstStyle/>
          <a:p>
            <a:r>
              <a:rPr lang="nl-US" dirty="0"/>
              <a:t>Short temporal interval (minutes, hours, days)</a:t>
            </a:r>
          </a:p>
          <a:p>
            <a:r>
              <a:rPr lang="nl-US" dirty="0"/>
              <a:t>Nobody need even notice anything unusual before the game is already lost.</a:t>
            </a:r>
          </a:p>
          <a:p>
            <a:r>
              <a:rPr lang="nl-US" dirty="0"/>
              <a:t>Humanity’s fate depends on preparations previously put in place.</a:t>
            </a:r>
          </a:p>
          <a:p>
            <a:endParaRPr lang="nl-US" dirty="0"/>
          </a:p>
        </p:txBody>
      </p:sp>
    </p:spTree>
    <p:extLst>
      <p:ext uri="{BB962C8B-B14F-4D97-AF65-F5344CB8AC3E}">
        <p14:creationId xmlns:p14="http://schemas.microsoft.com/office/powerpoint/2010/main" val="2437347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2116833" y="808056"/>
            <a:ext cx="7958331" cy="1077229"/>
          </a:xfrm>
        </p:spPr>
        <p:txBody>
          <a:bodyPr>
            <a:normAutofit/>
          </a:bodyPr>
          <a:lstStyle/>
          <a:p>
            <a:pPr algn="l"/>
            <a:r>
              <a:rPr lang="nl-US" sz="4000" dirty="0"/>
              <a:t>Moderate takeoff</a:t>
            </a:r>
          </a:p>
        </p:txBody>
      </p:sp>
      <p:sp>
        <p:nvSpPr>
          <p:cNvPr id="3" name="Tijdelijke aanduiding voor inhoud 2">
            <a:extLst>
              <a:ext uri="{FF2B5EF4-FFF2-40B4-BE49-F238E27FC236}">
                <a16:creationId xmlns:a16="http://schemas.microsoft.com/office/drawing/2014/main" id="{002E858C-BBC5-6848-B761-D2398E699CBD}"/>
              </a:ext>
            </a:extLst>
          </p:cNvPr>
          <p:cNvSpPr>
            <a:spLocks noGrp="1"/>
          </p:cNvSpPr>
          <p:nvPr>
            <p:ph idx="1"/>
          </p:nvPr>
        </p:nvSpPr>
        <p:spPr>
          <a:xfrm>
            <a:off x="2197728" y="2052116"/>
            <a:ext cx="7796540" cy="3997828"/>
          </a:xfrm>
        </p:spPr>
        <p:txBody>
          <a:bodyPr>
            <a:normAutofit/>
          </a:bodyPr>
          <a:lstStyle/>
          <a:p>
            <a:r>
              <a:rPr lang="nl-US" dirty="0"/>
              <a:t>Intermediary temporal interval (months, years)</a:t>
            </a:r>
          </a:p>
          <a:p>
            <a:r>
              <a:rPr lang="nl-US" dirty="0"/>
              <a:t>Some chance for humans to respond, but not much time to</a:t>
            </a:r>
          </a:p>
          <a:p>
            <a:pPr lvl="1"/>
            <a:r>
              <a:rPr lang="nl-US" dirty="0"/>
              <a:t>Analyze situation</a:t>
            </a:r>
          </a:p>
          <a:p>
            <a:pPr lvl="1"/>
            <a:r>
              <a:rPr lang="nl-NL" dirty="0"/>
              <a:t>T</a:t>
            </a:r>
            <a:r>
              <a:rPr lang="nl-US" dirty="0"/>
              <a:t>est different approaches</a:t>
            </a:r>
          </a:p>
          <a:p>
            <a:pPr lvl="1"/>
            <a:r>
              <a:rPr lang="nl-US" dirty="0"/>
              <a:t>Solve complicated coordination problems</a:t>
            </a:r>
          </a:p>
          <a:p>
            <a:endParaRPr lang="nl-US" dirty="0"/>
          </a:p>
        </p:txBody>
      </p:sp>
    </p:spTree>
    <p:extLst>
      <p:ext uri="{BB962C8B-B14F-4D97-AF65-F5344CB8AC3E}">
        <p14:creationId xmlns:p14="http://schemas.microsoft.com/office/powerpoint/2010/main" val="81343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B6AB9-D237-D24C-B5EE-160CDACACEE8}"/>
              </a:ext>
            </a:extLst>
          </p:cNvPr>
          <p:cNvSpPr>
            <a:spLocks noGrp="1"/>
          </p:cNvSpPr>
          <p:nvPr>
            <p:ph type="title"/>
          </p:nvPr>
        </p:nvSpPr>
        <p:spPr>
          <a:xfrm>
            <a:off x="2116834" y="809288"/>
            <a:ext cx="7958331" cy="1077229"/>
          </a:xfrm>
        </p:spPr>
        <p:txBody>
          <a:bodyPr/>
          <a:lstStyle/>
          <a:p>
            <a:pPr algn="l"/>
            <a:r>
              <a:rPr lang="nl-US" dirty="0"/>
              <a:t>Decisive strategic advantage</a:t>
            </a:r>
          </a:p>
        </p:txBody>
      </p:sp>
      <p:sp>
        <p:nvSpPr>
          <p:cNvPr id="3" name="Tijdelijke aanduiding voor inhoud 2">
            <a:extLst>
              <a:ext uri="{FF2B5EF4-FFF2-40B4-BE49-F238E27FC236}">
                <a16:creationId xmlns:a16="http://schemas.microsoft.com/office/drawing/2014/main" id="{109B6213-04C9-AD40-ADFD-44B21A28785D}"/>
              </a:ext>
            </a:extLst>
          </p:cNvPr>
          <p:cNvSpPr>
            <a:spLocks noGrp="1"/>
          </p:cNvSpPr>
          <p:nvPr>
            <p:ph idx="1"/>
          </p:nvPr>
        </p:nvSpPr>
        <p:spPr>
          <a:xfrm>
            <a:off x="2197729" y="2050884"/>
            <a:ext cx="7796540" cy="3997828"/>
          </a:xfrm>
        </p:spPr>
        <p:txBody>
          <a:bodyPr/>
          <a:lstStyle/>
          <a:p>
            <a:r>
              <a:rPr lang="nl-US" dirty="0"/>
              <a:t>One or many ASI’s?</a:t>
            </a:r>
          </a:p>
          <a:p>
            <a:r>
              <a:rPr lang="nl-US" dirty="0"/>
              <a:t>Might an intelligence explosion propel one project so far ahead of all others as to make it able to dictate the future? </a:t>
            </a:r>
          </a:p>
          <a:p>
            <a:r>
              <a:rPr lang="nl-US" dirty="0"/>
              <a:t>Cyclists analogy</a:t>
            </a:r>
          </a:p>
        </p:txBody>
      </p:sp>
    </p:spTree>
    <p:extLst>
      <p:ext uri="{BB962C8B-B14F-4D97-AF65-F5344CB8AC3E}">
        <p14:creationId xmlns:p14="http://schemas.microsoft.com/office/powerpoint/2010/main" val="295255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2116832" y="808056"/>
            <a:ext cx="7958331" cy="1077229"/>
          </a:xfrm>
        </p:spPr>
        <p:txBody>
          <a:bodyPr>
            <a:normAutofit/>
          </a:bodyPr>
          <a:lstStyle/>
          <a:p>
            <a:pPr algn="l"/>
            <a:r>
              <a:rPr lang="nl-US" sz="4000" dirty="0"/>
              <a:t>Utopia vs dystopia</a:t>
            </a:r>
          </a:p>
        </p:txBody>
      </p:sp>
      <p:sp>
        <p:nvSpPr>
          <p:cNvPr id="3" name="Tijdelijke aanduiding voor inhoud 2">
            <a:extLst>
              <a:ext uri="{FF2B5EF4-FFF2-40B4-BE49-F238E27FC236}">
                <a16:creationId xmlns:a16="http://schemas.microsoft.com/office/drawing/2014/main" id="{002E858C-BBC5-6848-B761-D2398E699CBD}"/>
              </a:ext>
            </a:extLst>
          </p:cNvPr>
          <p:cNvSpPr>
            <a:spLocks noGrp="1"/>
          </p:cNvSpPr>
          <p:nvPr>
            <p:ph idx="1"/>
          </p:nvPr>
        </p:nvSpPr>
        <p:spPr>
          <a:xfrm>
            <a:off x="2197727" y="2052116"/>
            <a:ext cx="7796540" cy="3997828"/>
          </a:xfrm>
        </p:spPr>
        <p:txBody>
          <a:bodyPr>
            <a:normAutofit/>
          </a:bodyPr>
          <a:lstStyle/>
          <a:p>
            <a:r>
              <a:rPr lang="nl-US" dirty="0"/>
              <a:t>Our final invention vs. The Singularity is near</a:t>
            </a:r>
          </a:p>
        </p:txBody>
      </p:sp>
    </p:spTree>
    <p:extLst>
      <p:ext uri="{BB962C8B-B14F-4D97-AF65-F5344CB8AC3E}">
        <p14:creationId xmlns:p14="http://schemas.microsoft.com/office/powerpoint/2010/main" val="202656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2116832" y="808056"/>
            <a:ext cx="7958331" cy="1077229"/>
          </a:xfrm>
        </p:spPr>
        <p:txBody>
          <a:bodyPr>
            <a:normAutofit/>
          </a:bodyPr>
          <a:lstStyle/>
          <a:p>
            <a:pPr algn="l"/>
            <a:r>
              <a:rPr lang="nl-US" sz="4000" dirty="0"/>
              <a:t>Sources</a:t>
            </a:r>
          </a:p>
        </p:txBody>
      </p:sp>
      <p:sp>
        <p:nvSpPr>
          <p:cNvPr id="3" name="Tijdelijke aanduiding voor inhoud 2">
            <a:extLst>
              <a:ext uri="{FF2B5EF4-FFF2-40B4-BE49-F238E27FC236}">
                <a16:creationId xmlns:a16="http://schemas.microsoft.com/office/drawing/2014/main" id="{002E858C-BBC5-6848-B761-D2398E699CBD}"/>
              </a:ext>
            </a:extLst>
          </p:cNvPr>
          <p:cNvSpPr>
            <a:spLocks noGrp="1"/>
          </p:cNvSpPr>
          <p:nvPr>
            <p:ph idx="1"/>
          </p:nvPr>
        </p:nvSpPr>
        <p:spPr>
          <a:xfrm>
            <a:off x="2197727" y="2052116"/>
            <a:ext cx="7796540" cy="3997828"/>
          </a:xfrm>
        </p:spPr>
        <p:txBody>
          <a:bodyPr>
            <a:normAutofit/>
          </a:bodyPr>
          <a:lstStyle/>
          <a:p>
            <a:r>
              <a:rPr lang="nl-US" dirty="0"/>
              <a:t>Superintelligence – Nick Bostrom </a:t>
            </a:r>
          </a:p>
          <a:p>
            <a:r>
              <a:rPr lang="nl-US" dirty="0"/>
              <a:t>Our Final Invention – James Barrat</a:t>
            </a:r>
          </a:p>
          <a:p>
            <a:r>
              <a:rPr lang="nl-US" dirty="0"/>
              <a:t>The Singularity Is Near – Ray Kurzweil</a:t>
            </a:r>
          </a:p>
        </p:txBody>
      </p:sp>
    </p:spTree>
    <p:extLst>
      <p:ext uri="{BB962C8B-B14F-4D97-AF65-F5344CB8AC3E}">
        <p14:creationId xmlns:p14="http://schemas.microsoft.com/office/powerpoint/2010/main" val="4266421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1308E7-4A56-3D4A-96DB-71605A34AB1A}"/>
              </a:ext>
            </a:extLst>
          </p:cNvPr>
          <p:cNvSpPr>
            <a:spLocks noGrp="1"/>
          </p:cNvSpPr>
          <p:nvPr>
            <p:ph type="title"/>
          </p:nvPr>
        </p:nvSpPr>
        <p:spPr>
          <a:xfrm>
            <a:off x="2117720" y="3129325"/>
            <a:ext cx="7956560" cy="1424746"/>
          </a:xfrm>
        </p:spPr>
        <p:txBody>
          <a:bodyPr>
            <a:normAutofit/>
          </a:bodyPr>
          <a:lstStyle/>
          <a:p>
            <a:pPr algn="ctr"/>
            <a:r>
              <a:rPr lang="nl-US" sz="2400" i="1" dirty="0"/>
              <a:t>“The AI does not hate you, nor does it love you, but you are made out of atoms which it can use for something else.”  ~ Elizer Yudkowsky, MIRI</a:t>
            </a:r>
          </a:p>
        </p:txBody>
      </p:sp>
      <p:sp>
        <p:nvSpPr>
          <p:cNvPr id="4" name="Titel 1">
            <a:extLst>
              <a:ext uri="{FF2B5EF4-FFF2-40B4-BE49-F238E27FC236}">
                <a16:creationId xmlns:a16="http://schemas.microsoft.com/office/drawing/2014/main" id="{BDCFB141-7B22-DD4E-9B03-EABDA4D0495F}"/>
              </a:ext>
            </a:extLst>
          </p:cNvPr>
          <p:cNvSpPr txBox="1">
            <a:spLocks/>
          </p:cNvSpPr>
          <p:nvPr/>
        </p:nvSpPr>
        <p:spPr>
          <a:xfrm>
            <a:off x="2117720" y="1469859"/>
            <a:ext cx="7956560" cy="1424746"/>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nl-US" i="1" dirty="0"/>
              <a:t>Questions?</a:t>
            </a:r>
          </a:p>
        </p:txBody>
      </p:sp>
    </p:spTree>
    <p:extLst>
      <p:ext uri="{BB962C8B-B14F-4D97-AF65-F5344CB8AC3E}">
        <p14:creationId xmlns:p14="http://schemas.microsoft.com/office/powerpoint/2010/main" val="36410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2116834" y="808056"/>
            <a:ext cx="7958331" cy="1077229"/>
          </a:xfrm>
        </p:spPr>
        <p:txBody>
          <a:bodyPr>
            <a:normAutofit/>
          </a:bodyPr>
          <a:lstStyle/>
          <a:p>
            <a:pPr algn="l"/>
            <a:r>
              <a:rPr lang="nl-US" sz="4000" dirty="0"/>
              <a:t>Topics</a:t>
            </a:r>
          </a:p>
        </p:txBody>
      </p:sp>
      <p:sp>
        <p:nvSpPr>
          <p:cNvPr id="3" name="Tijdelijke aanduiding voor inhoud 2">
            <a:extLst>
              <a:ext uri="{FF2B5EF4-FFF2-40B4-BE49-F238E27FC236}">
                <a16:creationId xmlns:a16="http://schemas.microsoft.com/office/drawing/2014/main" id="{002E858C-BBC5-6848-B761-D2398E699CBD}"/>
              </a:ext>
            </a:extLst>
          </p:cNvPr>
          <p:cNvSpPr>
            <a:spLocks noGrp="1"/>
          </p:cNvSpPr>
          <p:nvPr>
            <p:ph idx="1"/>
          </p:nvPr>
        </p:nvSpPr>
        <p:spPr>
          <a:xfrm>
            <a:off x="2197729" y="2052116"/>
            <a:ext cx="7796540" cy="3997828"/>
          </a:xfrm>
        </p:spPr>
        <p:txBody>
          <a:bodyPr>
            <a:normAutofit/>
          </a:bodyPr>
          <a:lstStyle/>
          <a:p>
            <a:r>
              <a:rPr lang="nl-US" dirty="0"/>
              <a:t>ANI vs. AGI vs. ASI</a:t>
            </a:r>
          </a:p>
          <a:p>
            <a:r>
              <a:rPr lang="nl-US" dirty="0"/>
              <a:t>Timeline</a:t>
            </a:r>
          </a:p>
          <a:p>
            <a:r>
              <a:rPr lang="nl-US" dirty="0"/>
              <a:t>Paths to superintelligence</a:t>
            </a:r>
          </a:p>
          <a:p>
            <a:r>
              <a:rPr lang="nl-US" dirty="0"/>
              <a:t>Friendly AI </a:t>
            </a:r>
          </a:p>
          <a:p>
            <a:r>
              <a:rPr lang="nl-US" dirty="0"/>
              <a:t>Intelligence explosion</a:t>
            </a:r>
          </a:p>
          <a:p>
            <a:r>
              <a:rPr lang="nl-US" dirty="0"/>
              <a:t>Decisive strategic advantage</a:t>
            </a:r>
          </a:p>
          <a:p>
            <a:r>
              <a:rPr lang="nl-US" dirty="0"/>
              <a:t>Sources</a:t>
            </a:r>
          </a:p>
          <a:p>
            <a:pPr marL="0" indent="0">
              <a:buNone/>
            </a:pPr>
            <a:endParaRPr lang="nl-US" dirty="0"/>
          </a:p>
        </p:txBody>
      </p:sp>
    </p:spTree>
    <p:extLst>
      <p:ext uri="{BB962C8B-B14F-4D97-AF65-F5344CB8AC3E}">
        <p14:creationId xmlns:p14="http://schemas.microsoft.com/office/powerpoint/2010/main" val="295092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2116833" y="808056"/>
            <a:ext cx="7958331" cy="1077229"/>
          </a:xfrm>
        </p:spPr>
        <p:txBody>
          <a:bodyPr>
            <a:normAutofit/>
          </a:bodyPr>
          <a:lstStyle/>
          <a:p>
            <a:pPr algn="l"/>
            <a:r>
              <a:rPr lang="nl-US" sz="4000" dirty="0"/>
              <a:t>ANI vs. AGI vs. ASI</a:t>
            </a:r>
          </a:p>
        </p:txBody>
      </p:sp>
      <p:sp>
        <p:nvSpPr>
          <p:cNvPr id="3" name="Tijdelijke aanduiding voor inhoud 2">
            <a:extLst>
              <a:ext uri="{FF2B5EF4-FFF2-40B4-BE49-F238E27FC236}">
                <a16:creationId xmlns:a16="http://schemas.microsoft.com/office/drawing/2014/main" id="{002E858C-BBC5-6848-B761-D2398E699CBD}"/>
              </a:ext>
            </a:extLst>
          </p:cNvPr>
          <p:cNvSpPr>
            <a:spLocks noGrp="1"/>
          </p:cNvSpPr>
          <p:nvPr>
            <p:ph idx="1"/>
          </p:nvPr>
        </p:nvSpPr>
        <p:spPr>
          <a:xfrm>
            <a:off x="2197728" y="2052116"/>
            <a:ext cx="7796540" cy="3997828"/>
          </a:xfrm>
        </p:spPr>
        <p:txBody>
          <a:bodyPr>
            <a:normAutofit/>
          </a:bodyPr>
          <a:lstStyle/>
          <a:p>
            <a:r>
              <a:rPr lang="nl-US" dirty="0"/>
              <a:t>What is?</a:t>
            </a:r>
          </a:p>
          <a:p>
            <a:pPr lvl="1"/>
            <a:r>
              <a:rPr lang="nl-US" dirty="0"/>
              <a:t>Artificial Narrow Intelligence</a:t>
            </a:r>
          </a:p>
          <a:p>
            <a:pPr lvl="2"/>
            <a:r>
              <a:rPr lang="nl-NL" dirty="0"/>
              <a:t>games, virtual </a:t>
            </a:r>
            <a:r>
              <a:rPr lang="nl-NL" dirty="0" err="1"/>
              <a:t>assistants</a:t>
            </a:r>
            <a:r>
              <a:rPr lang="nl-NL" dirty="0"/>
              <a:t>, smart </a:t>
            </a:r>
            <a:r>
              <a:rPr lang="nl-NL" dirty="0" err="1"/>
              <a:t>cars</a:t>
            </a:r>
            <a:r>
              <a:rPr lang="nl-NL" dirty="0"/>
              <a:t>, </a:t>
            </a:r>
            <a:r>
              <a:rPr lang="nl-NL" dirty="0" err="1"/>
              <a:t>purchase</a:t>
            </a:r>
            <a:r>
              <a:rPr lang="nl-NL" dirty="0"/>
              <a:t> </a:t>
            </a:r>
            <a:r>
              <a:rPr lang="nl-NL" dirty="0" err="1"/>
              <a:t>forecasts</a:t>
            </a:r>
            <a:r>
              <a:rPr lang="nl-NL" dirty="0"/>
              <a:t>, …</a:t>
            </a:r>
          </a:p>
          <a:p>
            <a:pPr lvl="1"/>
            <a:r>
              <a:rPr lang="nl-US" dirty="0"/>
              <a:t>Artificial General Intelligence</a:t>
            </a:r>
          </a:p>
          <a:p>
            <a:pPr lvl="2"/>
            <a:r>
              <a:rPr lang="nl-US" dirty="0"/>
              <a:t>Human level intelligence</a:t>
            </a:r>
          </a:p>
          <a:p>
            <a:pPr lvl="1"/>
            <a:r>
              <a:rPr lang="nl-US" dirty="0"/>
              <a:t>Artificial Super Intelligence</a:t>
            </a:r>
          </a:p>
        </p:txBody>
      </p:sp>
    </p:spTree>
    <p:extLst>
      <p:ext uri="{BB962C8B-B14F-4D97-AF65-F5344CB8AC3E}">
        <p14:creationId xmlns:p14="http://schemas.microsoft.com/office/powerpoint/2010/main" val="318617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2116834" y="808056"/>
            <a:ext cx="7958331" cy="1077229"/>
          </a:xfrm>
        </p:spPr>
        <p:txBody>
          <a:bodyPr>
            <a:normAutofit/>
          </a:bodyPr>
          <a:lstStyle/>
          <a:p>
            <a:pPr algn="l"/>
            <a:r>
              <a:rPr lang="nl-US" sz="4000" dirty="0"/>
              <a:t>Timeline</a:t>
            </a:r>
          </a:p>
        </p:txBody>
      </p:sp>
      <p:sp>
        <p:nvSpPr>
          <p:cNvPr id="3" name="Tijdelijke aanduiding voor inhoud 2">
            <a:extLst>
              <a:ext uri="{FF2B5EF4-FFF2-40B4-BE49-F238E27FC236}">
                <a16:creationId xmlns:a16="http://schemas.microsoft.com/office/drawing/2014/main" id="{002E858C-BBC5-6848-B761-D2398E699CBD}"/>
              </a:ext>
            </a:extLst>
          </p:cNvPr>
          <p:cNvSpPr>
            <a:spLocks noGrp="1"/>
          </p:cNvSpPr>
          <p:nvPr>
            <p:ph idx="1"/>
          </p:nvPr>
        </p:nvSpPr>
        <p:spPr>
          <a:xfrm>
            <a:off x="2197729" y="2052116"/>
            <a:ext cx="7796540" cy="3997828"/>
          </a:xfrm>
        </p:spPr>
        <p:txBody>
          <a:bodyPr>
            <a:normAutofit/>
          </a:bodyPr>
          <a:lstStyle/>
          <a:p>
            <a:r>
              <a:rPr lang="nl-US" dirty="0"/>
              <a:t>James Barrat</a:t>
            </a:r>
          </a:p>
          <a:p>
            <a:r>
              <a:rPr lang="nl-US" dirty="0"/>
              <a:t>When? </a:t>
            </a:r>
          </a:p>
          <a:p>
            <a:pPr lvl="1"/>
            <a:r>
              <a:rPr lang="nl-US" dirty="0"/>
              <a:t>10% chance AGI before 2028</a:t>
            </a:r>
          </a:p>
          <a:p>
            <a:pPr lvl="1"/>
            <a:r>
              <a:rPr lang="nl-US" dirty="0"/>
              <a:t>50% chance AGI before 2050</a:t>
            </a:r>
          </a:p>
          <a:p>
            <a:pPr lvl="1"/>
            <a:r>
              <a:rPr lang="nl-US" dirty="0"/>
              <a:t>90% chance AGI before the end of the century</a:t>
            </a:r>
          </a:p>
          <a:p>
            <a:pPr marL="457200" lvl="1" indent="0">
              <a:buNone/>
            </a:pPr>
            <a:endParaRPr lang="nl-US" dirty="0"/>
          </a:p>
          <a:p>
            <a:endParaRPr lang="nl-US" dirty="0"/>
          </a:p>
        </p:txBody>
      </p:sp>
    </p:spTree>
    <p:extLst>
      <p:ext uri="{BB962C8B-B14F-4D97-AF65-F5344CB8AC3E}">
        <p14:creationId xmlns:p14="http://schemas.microsoft.com/office/powerpoint/2010/main" val="198967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E0FC5-FDC3-F843-BC7E-88C956CB3CC1}"/>
              </a:ext>
            </a:extLst>
          </p:cNvPr>
          <p:cNvSpPr>
            <a:spLocks noGrp="1"/>
          </p:cNvSpPr>
          <p:nvPr>
            <p:ph type="title"/>
          </p:nvPr>
        </p:nvSpPr>
        <p:spPr>
          <a:xfrm>
            <a:off x="2116834" y="808056"/>
            <a:ext cx="7958331" cy="1077229"/>
          </a:xfrm>
        </p:spPr>
        <p:txBody>
          <a:bodyPr/>
          <a:lstStyle/>
          <a:p>
            <a:pPr algn="l"/>
            <a:r>
              <a:rPr lang="nl-US" dirty="0"/>
              <a:t>Friendly AI</a:t>
            </a:r>
          </a:p>
        </p:txBody>
      </p:sp>
      <p:sp>
        <p:nvSpPr>
          <p:cNvPr id="3" name="Tijdelijke aanduiding voor inhoud 2">
            <a:extLst>
              <a:ext uri="{FF2B5EF4-FFF2-40B4-BE49-F238E27FC236}">
                <a16:creationId xmlns:a16="http://schemas.microsoft.com/office/drawing/2014/main" id="{6E5A9D29-550E-D34A-BE09-583248A01E37}"/>
              </a:ext>
            </a:extLst>
          </p:cNvPr>
          <p:cNvSpPr>
            <a:spLocks noGrp="1"/>
          </p:cNvSpPr>
          <p:nvPr>
            <p:ph idx="1"/>
          </p:nvPr>
        </p:nvSpPr>
        <p:spPr>
          <a:xfrm>
            <a:off x="2197729" y="2052116"/>
            <a:ext cx="7796540" cy="3997828"/>
          </a:xfrm>
        </p:spPr>
        <p:txBody>
          <a:bodyPr/>
          <a:lstStyle/>
          <a:p>
            <a:r>
              <a:rPr lang="nl-US" dirty="0"/>
              <a:t>Eliezer Yudkowski</a:t>
            </a:r>
          </a:p>
          <a:p>
            <a:r>
              <a:rPr lang="nl-US" dirty="0"/>
              <a:t>An AI that has a positive rather, than a negative impact on mankind. </a:t>
            </a:r>
          </a:p>
          <a:p>
            <a:r>
              <a:rPr lang="nl-US" dirty="0"/>
              <a:t>Not knowing how to build a friendly AI is not deadly, of itself. …It’s the mistaken belief than an AI will be friendly which implies an obvious path to global catastrophe. </a:t>
            </a:r>
          </a:p>
          <a:p>
            <a:r>
              <a:rPr lang="nl-US" dirty="0"/>
              <a:t>Calling telephone analogy</a:t>
            </a:r>
          </a:p>
        </p:txBody>
      </p:sp>
      <p:pic>
        <p:nvPicPr>
          <p:cNvPr id="5" name="Afbeelding 4" descr="Afbeelding met person, persoon, stropdas, dragen&#10;&#10;Automatisch gegenereerde beschrijving">
            <a:extLst>
              <a:ext uri="{FF2B5EF4-FFF2-40B4-BE49-F238E27FC236}">
                <a16:creationId xmlns:a16="http://schemas.microsoft.com/office/drawing/2014/main" id="{50EADE99-363E-8341-98F0-CF123E5C3EEE}"/>
              </a:ext>
            </a:extLst>
          </p:cNvPr>
          <p:cNvPicPr>
            <a:picLocks noChangeAspect="1"/>
          </p:cNvPicPr>
          <p:nvPr/>
        </p:nvPicPr>
        <p:blipFill>
          <a:blip r:embed="rId3"/>
          <a:stretch>
            <a:fillRect/>
          </a:stretch>
        </p:blipFill>
        <p:spPr>
          <a:xfrm>
            <a:off x="8034954" y="865179"/>
            <a:ext cx="2040211" cy="2040211"/>
          </a:xfrm>
          <a:prstGeom prst="rect">
            <a:avLst/>
          </a:prstGeom>
        </p:spPr>
      </p:pic>
    </p:spTree>
    <p:extLst>
      <p:ext uri="{BB962C8B-B14F-4D97-AF65-F5344CB8AC3E}">
        <p14:creationId xmlns:p14="http://schemas.microsoft.com/office/powerpoint/2010/main" val="228642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6D09AF-793A-3041-94C2-A617472F5CD7}"/>
              </a:ext>
            </a:extLst>
          </p:cNvPr>
          <p:cNvSpPr>
            <a:spLocks noGrp="1"/>
          </p:cNvSpPr>
          <p:nvPr>
            <p:ph type="title"/>
          </p:nvPr>
        </p:nvSpPr>
        <p:spPr>
          <a:xfrm>
            <a:off x="2116833" y="808056"/>
            <a:ext cx="7958331" cy="1077229"/>
          </a:xfrm>
        </p:spPr>
        <p:txBody>
          <a:bodyPr>
            <a:normAutofit/>
          </a:bodyPr>
          <a:lstStyle/>
          <a:p>
            <a:pPr algn="l"/>
            <a:r>
              <a:rPr lang="nl-US" sz="4000" dirty="0"/>
              <a:t>Paths to superintelligence</a:t>
            </a:r>
          </a:p>
        </p:txBody>
      </p:sp>
      <p:sp>
        <p:nvSpPr>
          <p:cNvPr id="3" name="Tijdelijke aanduiding voor inhoud 2">
            <a:extLst>
              <a:ext uri="{FF2B5EF4-FFF2-40B4-BE49-F238E27FC236}">
                <a16:creationId xmlns:a16="http://schemas.microsoft.com/office/drawing/2014/main" id="{002E858C-BBC5-6848-B761-D2398E699CBD}"/>
              </a:ext>
            </a:extLst>
          </p:cNvPr>
          <p:cNvSpPr>
            <a:spLocks noGrp="1"/>
          </p:cNvSpPr>
          <p:nvPr>
            <p:ph idx="1"/>
          </p:nvPr>
        </p:nvSpPr>
        <p:spPr>
          <a:xfrm>
            <a:off x="2197728" y="2052116"/>
            <a:ext cx="7796540" cy="3997828"/>
          </a:xfrm>
        </p:spPr>
        <p:txBody>
          <a:bodyPr>
            <a:normAutofit/>
          </a:bodyPr>
          <a:lstStyle/>
          <a:p>
            <a:r>
              <a:rPr lang="nl-US" dirty="0"/>
              <a:t>AI</a:t>
            </a:r>
          </a:p>
          <a:p>
            <a:r>
              <a:rPr lang="nl-US" dirty="0"/>
              <a:t>Whole brain emulation</a:t>
            </a:r>
          </a:p>
          <a:p>
            <a:r>
              <a:rPr lang="nl-US" dirty="0"/>
              <a:t>Biological cognition</a:t>
            </a:r>
          </a:p>
          <a:p>
            <a:r>
              <a:rPr lang="nl-US" dirty="0"/>
              <a:t>Brain-computer interfaces</a:t>
            </a:r>
          </a:p>
          <a:p>
            <a:r>
              <a:rPr lang="nl-US" dirty="0"/>
              <a:t>Networks and organizations</a:t>
            </a:r>
          </a:p>
        </p:txBody>
      </p:sp>
    </p:spTree>
    <p:extLst>
      <p:ext uri="{BB962C8B-B14F-4D97-AF65-F5344CB8AC3E}">
        <p14:creationId xmlns:p14="http://schemas.microsoft.com/office/powerpoint/2010/main" val="361960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EF3CBB-1218-C748-956A-7A6EA9C2155D}"/>
              </a:ext>
            </a:extLst>
          </p:cNvPr>
          <p:cNvSpPr>
            <a:spLocks noGrp="1"/>
          </p:cNvSpPr>
          <p:nvPr>
            <p:ph type="title"/>
          </p:nvPr>
        </p:nvSpPr>
        <p:spPr>
          <a:xfrm>
            <a:off x="2116834" y="808056"/>
            <a:ext cx="7958331" cy="1077229"/>
          </a:xfrm>
        </p:spPr>
        <p:txBody>
          <a:bodyPr/>
          <a:lstStyle/>
          <a:p>
            <a:pPr algn="l"/>
            <a:r>
              <a:rPr lang="nl-US" dirty="0"/>
              <a:t>AI</a:t>
            </a:r>
          </a:p>
        </p:txBody>
      </p:sp>
      <p:sp>
        <p:nvSpPr>
          <p:cNvPr id="3" name="Tijdelijke aanduiding voor inhoud 2">
            <a:extLst>
              <a:ext uri="{FF2B5EF4-FFF2-40B4-BE49-F238E27FC236}">
                <a16:creationId xmlns:a16="http://schemas.microsoft.com/office/drawing/2014/main" id="{09B0865E-FEEB-7A44-82D3-361116DA1040}"/>
              </a:ext>
            </a:extLst>
          </p:cNvPr>
          <p:cNvSpPr>
            <a:spLocks noGrp="1"/>
          </p:cNvSpPr>
          <p:nvPr>
            <p:ph idx="1"/>
          </p:nvPr>
        </p:nvSpPr>
        <p:spPr>
          <a:xfrm>
            <a:off x="2197729" y="2052116"/>
            <a:ext cx="7796540" cy="3997828"/>
          </a:xfrm>
        </p:spPr>
        <p:txBody>
          <a:bodyPr>
            <a:normAutofit lnSpcReduction="10000"/>
          </a:bodyPr>
          <a:lstStyle/>
          <a:p>
            <a:r>
              <a:rPr lang="nl-US" dirty="0"/>
              <a:t>Turing Test</a:t>
            </a:r>
          </a:p>
          <a:p>
            <a:r>
              <a:rPr lang="nl-US" dirty="0"/>
              <a:t>Trial and error</a:t>
            </a:r>
          </a:p>
          <a:p>
            <a:r>
              <a:rPr lang="nl-US" dirty="0"/>
              <a:t>We know that blind evolutionary processes can produce human-level general intelligence, since they have already done so at least once</a:t>
            </a:r>
          </a:p>
          <a:p>
            <a:r>
              <a:rPr lang="nl-US" dirty="0"/>
              <a:t>Seed AI capable of improving own architecture</a:t>
            </a:r>
          </a:p>
          <a:p>
            <a:pPr lvl="1"/>
            <a:r>
              <a:rPr lang="nl-US" dirty="0"/>
              <a:t>Recursive self improvement</a:t>
            </a:r>
          </a:p>
          <a:p>
            <a:r>
              <a:rPr lang="nl-US" dirty="0"/>
              <a:t>Need not much resemble human mind</a:t>
            </a:r>
          </a:p>
          <a:p>
            <a:pPr lvl="1"/>
            <a:endParaRPr lang="nl-US" dirty="0"/>
          </a:p>
        </p:txBody>
      </p:sp>
    </p:spTree>
    <p:extLst>
      <p:ext uri="{BB962C8B-B14F-4D97-AF65-F5344CB8AC3E}">
        <p14:creationId xmlns:p14="http://schemas.microsoft.com/office/powerpoint/2010/main" val="108779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EF3CBB-1218-C748-956A-7A6EA9C2155D}"/>
              </a:ext>
            </a:extLst>
          </p:cNvPr>
          <p:cNvSpPr>
            <a:spLocks noGrp="1"/>
          </p:cNvSpPr>
          <p:nvPr>
            <p:ph type="title"/>
          </p:nvPr>
        </p:nvSpPr>
        <p:spPr>
          <a:xfrm>
            <a:off x="2116834" y="808056"/>
            <a:ext cx="7958331" cy="1077229"/>
          </a:xfrm>
        </p:spPr>
        <p:txBody>
          <a:bodyPr/>
          <a:lstStyle/>
          <a:p>
            <a:pPr algn="l"/>
            <a:r>
              <a:rPr lang="nl-US" dirty="0"/>
              <a:t>Whole brain emulation</a:t>
            </a:r>
          </a:p>
        </p:txBody>
      </p:sp>
      <p:sp>
        <p:nvSpPr>
          <p:cNvPr id="3" name="Tijdelijke aanduiding voor inhoud 2">
            <a:extLst>
              <a:ext uri="{FF2B5EF4-FFF2-40B4-BE49-F238E27FC236}">
                <a16:creationId xmlns:a16="http://schemas.microsoft.com/office/drawing/2014/main" id="{09B0865E-FEEB-7A44-82D3-361116DA1040}"/>
              </a:ext>
            </a:extLst>
          </p:cNvPr>
          <p:cNvSpPr>
            <a:spLocks noGrp="1"/>
          </p:cNvSpPr>
          <p:nvPr>
            <p:ph idx="1"/>
          </p:nvPr>
        </p:nvSpPr>
        <p:spPr>
          <a:xfrm>
            <a:off x="2197729" y="2052116"/>
            <a:ext cx="7796540" cy="3997828"/>
          </a:xfrm>
        </p:spPr>
        <p:txBody>
          <a:bodyPr>
            <a:normAutofit/>
          </a:bodyPr>
          <a:lstStyle/>
          <a:p>
            <a:pPr lvl="1"/>
            <a:r>
              <a:rPr lang="nl-US" dirty="0"/>
              <a:t>Intelligent software by scanning en closely modeling the computational structure of biological brain</a:t>
            </a:r>
          </a:p>
          <a:p>
            <a:pPr lvl="2"/>
            <a:r>
              <a:rPr lang="nl-US" dirty="0"/>
              <a:t>Scanning</a:t>
            </a:r>
          </a:p>
          <a:p>
            <a:pPr lvl="2"/>
            <a:r>
              <a:rPr lang="nl-US" dirty="0"/>
              <a:t>Translation</a:t>
            </a:r>
          </a:p>
          <a:p>
            <a:pPr lvl="2"/>
            <a:r>
              <a:rPr lang="nl-US" dirty="0"/>
              <a:t>Simulation</a:t>
            </a:r>
          </a:p>
        </p:txBody>
      </p:sp>
    </p:spTree>
    <p:extLst>
      <p:ext uri="{BB962C8B-B14F-4D97-AF65-F5344CB8AC3E}">
        <p14:creationId xmlns:p14="http://schemas.microsoft.com/office/powerpoint/2010/main" val="143705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EF3CBB-1218-C748-956A-7A6EA9C2155D}"/>
              </a:ext>
            </a:extLst>
          </p:cNvPr>
          <p:cNvSpPr>
            <a:spLocks noGrp="1"/>
          </p:cNvSpPr>
          <p:nvPr>
            <p:ph type="title"/>
          </p:nvPr>
        </p:nvSpPr>
        <p:spPr>
          <a:xfrm>
            <a:off x="2116834" y="808056"/>
            <a:ext cx="7958331" cy="1077229"/>
          </a:xfrm>
        </p:spPr>
        <p:txBody>
          <a:bodyPr/>
          <a:lstStyle/>
          <a:p>
            <a:pPr algn="l"/>
            <a:r>
              <a:rPr lang="nl-US" dirty="0"/>
              <a:t>Biological Cognition</a:t>
            </a:r>
          </a:p>
        </p:txBody>
      </p:sp>
      <p:sp>
        <p:nvSpPr>
          <p:cNvPr id="3" name="Tijdelijke aanduiding voor inhoud 2">
            <a:extLst>
              <a:ext uri="{FF2B5EF4-FFF2-40B4-BE49-F238E27FC236}">
                <a16:creationId xmlns:a16="http://schemas.microsoft.com/office/drawing/2014/main" id="{09B0865E-FEEB-7A44-82D3-361116DA1040}"/>
              </a:ext>
            </a:extLst>
          </p:cNvPr>
          <p:cNvSpPr>
            <a:spLocks noGrp="1"/>
          </p:cNvSpPr>
          <p:nvPr>
            <p:ph idx="1"/>
          </p:nvPr>
        </p:nvSpPr>
        <p:spPr>
          <a:xfrm>
            <a:off x="2197729" y="2052116"/>
            <a:ext cx="7796540" cy="3997828"/>
          </a:xfrm>
        </p:spPr>
        <p:txBody>
          <a:bodyPr>
            <a:normAutofit/>
          </a:bodyPr>
          <a:lstStyle/>
          <a:p>
            <a:pPr lvl="1"/>
            <a:r>
              <a:rPr lang="nl-US" dirty="0"/>
              <a:t>(Selective breeding) </a:t>
            </a:r>
          </a:p>
          <a:p>
            <a:pPr lvl="1"/>
            <a:r>
              <a:rPr lang="nl-US" dirty="0"/>
              <a:t>Biotechnology will allow much more direct control of human genetics and neurobiology</a:t>
            </a:r>
          </a:p>
          <a:p>
            <a:pPr lvl="2"/>
            <a:r>
              <a:rPr lang="nl-US" dirty="0"/>
              <a:t>Embryo selection</a:t>
            </a:r>
          </a:p>
          <a:p>
            <a:pPr lvl="2"/>
            <a:r>
              <a:rPr lang="nl-US" dirty="0"/>
              <a:t>Human reproductive cloning</a:t>
            </a:r>
          </a:p>
        </p:txBody>
      </p:sp>
    </p:spTree>
    <p:extLst>
      <p:ext uri="{BB962C8B-B14F-4D97-AF65-F5344CB8AC3E}">
        <p14:creationId xmlns:p14="http://schemas.microsoft.com/office/powerpoint/2010/main" val="720162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1639</Words>
  <Application>Microsoft Macintosh PowerPoint</Application>
  <PresentationFormat>Breedbeeld</PresentationFormat>
  <Paragraphs>188</Paragraphs>
  <Slides>17</Slides>
  <Notes>13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17</vt:i4>
      </vt:variant>
    </vt:vector>
  </HeadingPairs>
  <TitlesOfParts>
    <vt:vector size="23" baseType="lpstr">
      <vt:lpstr>Arial</vt:lpstr>
      <vt:lpstr>Calibri</vt:lpstr>
      <vt:lpstr>MS Shell Dlg 2</vt:lpstr>
      <vt:lpstr>Wingdings</vt:lpstr>
      <vt:lpstr>Wingdings 3</vt:lpstr>
      <vt:lpstr>Madison</vt:lpstr>
      <vt:lpstr>From Articial Narrow Intelligence to Artificial Super Intelligence</vt:lpstr>
      <vt:lpstr>Topics</vt:lpstr>
      <vt:lpstr>ANI vs. AGI vs. ASI</vt:lpstr>
      <vt:lpstr>Timeline</vt:lpstr>
      <vt:lpstr>Friendly AI</vt:lpstr>
      <vt:lpstr>Paths to superintelligence</vt:lpstr>
      <vt:lpstr>AI</vt:lpstr>
      <vt:lpstr>Whole brain emulation</vt:lpstr>
      <vt:lpstr>Biological Cognition</vt:lpstr>
      <vt:lpstr>Intelligence explosion</vt:lpstr>
      <vt:lpstr>Slow takeoff</vt:lpstr>
      <vt:lpstr>Fast takeoff</vt:lpstr>
      <vt:lpstr>Moderate takeoff</vt:lpstr>
      <vt:lpstr>Decisive strategic advantage</vt:lpstr>
      <vt:lpstr>Utopia vs dystopia</vt:lpstr>
      <vt:lpstr>Sources</vt:lpstr>
      <vt:lpstr>“The AI does not hate you, nor does it love you, but you are made out of atoms which it can use for something else.”  ~ Elizer Yudkowsky, MIRI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Articial Narrow Intelligence to Artificial Super Intelligence</dc:title>
  <dc:creator>Kustermans Lucas</dc:creator>
  <cp:lastModifiedBy>Kustermans Lucas</cp:lastModifiedBy>
  <cp:revision>26</cp:revision>
  <dcterms:created xsi:type="dcterms:W3CDTF">2020-10-21T13:52:22Z</dcterms:created>
  <dcterms:modified xsi:type="dcterms:W3CDTF">2020-10-22T12:02:29Z</dcterms:modified>
</cp:coreProperties>
</file>