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0" r:id="rId4"/>
  </p:sldMasterIdLst>
  <p:notesMasterIdLst>
    <p:notesMasterId r:id="rId15"/>
  </p:notesMasterIdLst>
  <p:handoutMasterIdLst>
    <p:handoutMasterId r:id="rId16"/>
  </p:handoutMasterIdLst>
  <p:sldIdLst>
    <p:sldId id="256" r:id="rId5"/>
    <p:sldId id="269" r:id="rId6"/>
    <p:sldId id="280" r:id="rId7"/>
    <p:sldId id="273" r:id="rId8"/>
    <p:sldId id="281" r:id="rId9"/>
    <p:sldId id="282" r:id="rId10"/>
    <p:sldId id="284" r:id="rId11"/>
    <p:sldId id="283" r:id="rId12"/>
    <p:sldId id="277" r:id="rId13"/>
    <p:sldId id="27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7" orient="horz" pos="2500" userDrawn="1">
          <p15:clr>
            <a:srgbClr val="A4A3A4"/>
          </p15:clr>
        </p15:guide>
        <p15:guide id="8" pos="495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32752"/>
    <a:srgbClr val="E3A097"/>
    <a:srgbClr val="F5D9D7"/>
    <a:srgbClr val="263025"/>
    <a:srgbClr val="334031"/>
    <a:srgbClr val="8A9161"/>
    <a:srgbClr val="81875A"/>
    <a:srgbClr val="000000"/>
    <a:srgbClr val="EFE0BE"/>
    <a:srgbClr val="F7F1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94660"/>
  </p:normalViewPr>
  <p:slideViewPr>
    <p:cSldViewPr snapToGrid="0">
      <p:cViewPr>
        <p:scale>
          <a:sx n="72" d="100"/>
          <a:sy n="72" d="100"/>
        </p:scale>
        <p:origin x="516" y="-24"/>
      </p:cViewPr>
      <p:guideLst>
        <p:guide pos="3840"/>
        <p:guide orient="horz" pos="2500"/>
        <p:guide pos="4951"/>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2621" y="6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08B8B31-1CFE-4A78-A796-40061C1B29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1F5D168-A009-4B34-B08F-277E0D6ABD9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D47A4C-1800-412B-9042-C93F1924AECC}" type="datetimeFigureOut">
              <a:rPr lang="en-US" smtClean="0"/>
              <a:t>9/25/2025</a:t>
            </a:fld>
            <a:endParaRPr lang="en-US"/>
          </a:p>
        </p:txBody>
      </p:sp>
      <p:sp>
        <p:nvSpPr>
          <p:cNvPr id="4" name="Footer Placeholder 3">
            <a:extLst>
              <a:ext uri="{FF2B5EF4-FFF2-40B4-BE49-F238E27FC236}">
                <a16:creationId xmlns:a16="http://schemas.microsoft.com/office/drawing/2014/main" id="{810C826E-30C5-4DD2-97CD-F700F8EBBF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1BE32A-EDDE-428D-8FA7-84F681D978C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81FD62-43B6-432F-96E1-BCDE3916E10C}" type="slidenum">
              <a:rPr lang="en-US" smtClean="0"/>
              <a:t>‹#›</a:t>
            </a:fld>
            <a:endParaRPr lang="en-US"/>
          </a:p>
        </p:txBody>
      </p:sp>
    </p:spTree>
    <p:extLst>
      <p:ext uri="{BB962C8B-B14F-4D97-AF65-F5344CB8AC3E}">
        <p14:creationId xmlns:p14="http://schemas.microsoft.com/office/powerpoint/2010/main" val="1499383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en-US" noProof="0" smtClean="0"/>
              <a:t>9/25/2025</a:t>
            </a:fld>
            <a:endParaRPr lang="en-US"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en-US" noProof="0" smtClean="0"/>
              <a:t>‹#›</a:t>
            </a:fld>
            <a:endParaRPr lang="en-US" noProof="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3CA3B387-33D3-4D27-BE27-9B85ACC6AC8A}" type="datetime1">
              <a:rPr lang="en-US" smtClean="0"/>
              <a:t>9/25/2025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7533948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3B387-33D3-4D27-BE27-9B85ACC6AC8A}" type="datetime1">
              <a:rPr lang="en-US" smtClean="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078546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3CA3B387-33D3-4D27-BE27-9B85ACC6AC8A}" type="datetime1">
              <a:rPr lang="en-US" smtClean="0"/>
              <a:t>9/25/2025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70570739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68680" y="804672"/>
            <a:ext cx="10460736" cy="3255264"/>
          </a:xfrm>
        </p:spPr>
        <p:txBody>
          <a:bodyPr anchor="b">
            <a:noAutofit/>
          </a:bodyPr>
          <a:lstStyle>
            <a:lvl1pPr algn="ctr">
              <a:defRPr sz="7200" b="0">
                <a:solidFill>
                  <a:schemeClr val="accent1">
                    <a:lumMod val="20000"/>
                    <a:lumOff val="80000"/>
                  </a:schemeClr>
                </a:solidFill>
              </a:defRPr>
            </a:lvl1pPr>
          </a:lstStyle>
          <a:p>
            <a:r>
              <a:rPr lang="en-US" noProof="0"/>
              <a:t>Click to edit Master title style</a:t>
            </a:r>
            <a:endParaRPr lang="en-US" noProof="0" dirty="0"/>
          </a:p>
        </p:txBody>
      </p:sp>
      <p:sp>
        <p:nvSpPr>
          <p:cNvPr id="36" name="Text Placeholder 14">
            <a:extLst>
              <a:ext uri="{FF2B5EF4-FFF2-40B4-BE49-F238E27FC236}">
                <a16:creationId xmlns:a16="http://schemas.microsoft.com/office/drawing/2014/main" id="{2A3D73F7-77EC-4576-B541-20C032F462DC}"/>
              </a:ext>
            </a:extLst>
          </p:cNvPr>
          <p:cNvSpPr>
            <a:spLocks noGrp="1"/>
          </p:cNvSpPr>
          <p:nvPr userDrawn="1">
            <p:ph type="body" sz="quarter" idx="13"/>
          </p:nvPr>
        </p:nvSpPr>
        <p:spPr>
          <a:xfrm>
            <a:off x="3081573" y="4526280"/>
            <a:ext cx="6028854" cy="914400"/>
          </a:xfrm>
        </p:spPr>
        <p:txBody>
          <a:bodyPr anchor="t">
            <a:normAutofit/>
          </a:bodyPr>
          <a:lstStyle>
            <a:lvl1pPr marL="0" indent="0" algn="ctr">
              <a:buNone/>
              <a:defRPr sz="1600" b="0" i="0" cap="all" spc="300" baseline="0">
                <a:solidFill>
                  <a:schemeClr val="accent1">
                    <a:lumMod val="20000"/>
                    <a:lumOff val="80000"/>
                  </a:schemeClr>
                </a:solidFill>
              </a:defRPr>
            </a:lvl1pPr>
          </a:lstStyle>
          <a:p>
            <a:pPr lvl="0"/>
            <a:r>
              <a:rPr lang="en-US" noProof="0"/>
              <a:t>Click to edit Master text styles</a:t>
            </a:r>
          </a:p>
        </p:txBody>
      </p:sp>
      <p:sp>
        <p:nvSpPr>
          <p:cNvPr id="21" name="Rectangle 20">
            <a:extLst>
              <a:ext uri="{FF2B5EF4-FFF2-40B4-BE49-F238E27FC236}">
                <a16:creationId xmlns:a16="http://schemas.microsoft.com/office/drawing/2014/main" id="{2123959E-C8AF-2C32-A4AC-D79C711CACEF}"/>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8" name="Group 47">
            <a:extLst>
              <a:ext uri="{FF2B5EF4-FFF2-40B4-BE49-F238E27FC236}">
                <a16:creationId xmlns:a16="http://schemas.microsoft.com/office/drawing/2014/main" id="{1991AA11-ABBF-BFA0-AACD-5E0262702116}"/>
              </a:ext>
            </a:extLst>
          </p:cNvPr>
          <p:cNvGrpSpPr/>
          <p:nvPr userDrawn="1"/>
        </p:nvGrpSpPr>
        <p:grpSpPr>
          <a:xfrm>
            <a:off x="6096000" y="327025"/>
            <a:ext cx="0" cy="6203950"/>
            <a:chOff x="6096000" y="327025"/>
            <a:chExt cx="0" cy="6203950"/>
          </a:xfrm>
        </p:grpSpPr>
        <p:cxnSp>
          <p:nvCxnSpPr>
            <p:cNvPr id="49" name="Straight Connector 48">
              <a:extLst>
                <a:ext uri="{FF2B5EF4-FFF2-40B4-BE49-F238E27FC236}">
                  <a16:creationId xmlns:a16="http://schemas.microsoft.com/office/drawing/2014/main" id="{8CB6BE39-5971-4916-1DD7-91D7C3F31234}"/>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CD84773-7D11-C9D4-A19C-4265A176EBAA}"/>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665522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wo content 01">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567DDB1-50BA-053F-5044-13CD972E03BF}"/>
              </a:ext>
            </a:extLst>
          </p:cNvPr>
          <p:cNvSpPr>
            <a:spLocks noGrp="1"/>
          </p:cNvSpPr>
          <p:nvPr>
            <p:ph type="title"/>
          </p:nvPr>
        </p:nvSpPr>
        <p:spPr>
          <a:xfrm>
            <a:off x="838200" y="853333"/>
            <a:ext cx="4844143" cy="2792412"/>
          </a:xfrm>
        </p:spPr>
        <p:txBody>
          <a:bodyPr anchor="t">
            <a:normAutofit/>
          </a:bodyPr>
          <a:lstStyle>
            <a:lvl1pPr algn="l">
              <a:defRPr sz="3600">
                <a:solidFill>
                  <a:schemeClr val="accent3"/>
                </a:solidFill>
              </a:defRPr>
            </a:lvl1pPr>
          </a:lstStyle>
          <a:p>
            <a:r>
              <a:rPr lang="en-US"/>
              <a:t>Click to edit Master title style</a:t>
            </a:r>
            <a:endParaRPr lang="en-US" dirty="0"/>
          </a:p>
        </p:txBody>
      </p:sp>
      <p:sp>
        <p:nvSpPr>
          <p:cNvPr id="2" name="Content Placeholder 3">
            <a:extLst>
              <a:ext uri="{FF2B5EF4-FFF2-40B4-BE49-F238E27FC236}">
                <a16:creationId xmlns:a16="http://schemas.microsoft.com/office/drawing/2014/main" id="{E0F5E438-B3C9-C45F-E900-E6E1E3E8DB1B}"/>
              </a:ext>
            </a:extLst>
          </p:cNvPr>
          <p:cNvSpPr>
            <a:spLocks noGrp="1"/>
          </p:cNvSpPr>
          <p:nvPr>
            <p:ph sz="half" idx="13"/>
          </p:nvPr>
        </p:nvSpPr>
        <p:spPr>
          <a:xfrm>
            <a:off x="838200" y="3813681"/>
            <a:ext cx="4898571" cy="2188317"/>
          </a:xfrm>
        </p:spPr>
        <p:txBody>
          <a:bodyPr>
            <a:normAutofit/>
          </a:bodyPr>
          <a:lstStyle>
            <a:lvl1pPr marL="0" indent="0">
              <a:lnSpc>
                <a:spcPct val="100000"/>
              </a:lnSpc>
              <a:buFont typeface="Arial" panose="020B0604020202020204" pitchFamily="34" charset="0"/>
              <a:buNone/>
              <a:defRPr sz="2000">
                <a:solidFill>
                  <a:schemeClr val="tx1"/>
                </a:solidFill>
              </a:defRPr>
            </a:lvl1pPr>
            <a:lvl2pPr marL="457200" indent="0">
              <a:lnSpc>
                <a:spcPct val="100000"/>
              </a:lnSpc>
              <a:buFont typeface="Arial" panose="020B0604020202020204" pitchFamily="34" charset="0"/>
              <a:buNone/>
              <a:defRPr sz="2000">
                <a:solidFill>
                  <a:schemeClr val="tx1"/>
                </a:solidFill>
              </a:defRPr>
            </a:lvl2pPr>
            <a:lvl3pPr marL="914400" indent="0">
              <a:lnSpc>
                <a:spcPct val="100000"/>
              </a:lnSpc>
              <a:buFont typeface="Arial" panose="020B0604020202020204" pitchFamily="34" charset="0"/>
              <a:buNone/>
              <a:defRPr sz="2000">
                <a:solidFill>
                  <a:schemeClr val="tx1"/>
                </a:solidFill>
              </a:defRPr>
            </a:lvl3pPr>
            <a:lvl4pPr marL="1371600" indent="0">
              <a:lnSpc>
                <a:spcPct val="100000"/>
              </a:lnSpc>
              <a:buFont typeface="Arial" panose="020B0604020202020204" pitchFamily="34" charset="0"/>
              <a:buNone/>
              <a:defRPr sz="2000">
                <a:solidFill>
                  <a:schemeClr val="tx1"/>
                </a:solidFill>
              </a:defRPr>
            </a:lvl4pPr>
            <a:lvl5pPr marL="1828800" indent="0">
              <a:lnSpc>
                <a:spcPct val="100000"/>
              </a:lnSpc>
              <a:buFont typeface="Arial" panose="020B0604020202020204" pitchFamily="34" charset="0"/>
              <a:buNone/>
              <a:defRPr sz="2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509656" y="850392"/>
            <a:ext cx="4844144" cy="5404104"/>
          </a:xfrm>
        </p:spPr>
        <p:txBody>
          <a:bodyPr>
            <a:normAutofit/>
          </a:bodyPr>
          <a:lstStyle>
            <a:lvl1pPr marL="0" indent="0">
              <a:lnSpc>
                <a:spcPct val="100000"/>
              </a:lnSpc>
              <a:buNone/>
              <a:defRPr sz="2400">
                <a:solidFill>
                  <a:schemeClr val="tx1"/>
                </a:solidFill>
              </a:defRPr>
            </a:lvl1pPr>
            <a:lvl2pPr marL="800100" indent="-342900">
              <a:lnSpc>
                <a:spcPct val="100000"/>
              </a:lnSpc>
              <a:buFont typeface="Arial" panose="020B0604020202020204" pitchFamily="34" charset="0"/>
              <a:buChar char="•"/>
              <a:defRPr sz="2400">
                <a:solidFill>
                  <a:schemeClr val="tx1"/>
                </a:solidFill>
              </a:defRPr>
            </a:lvl2pPr>
            <a:lvl3pPr marL="1257300" indent="-342900">
              <a:lnSpc>
                <a:spcPct val="100000"/>
              </a:lnSpc>
              <a:buFont typeface="Arial" panose="020B0604020202020204" pitchFamily="34" charset="0"/>
              <a:buChar char="•"/>
              <a:defRPr sz="2400">
                <a:solidFill>
                  <a:schemeClr val="tx1"/>
                </a:solidFill>
              </a:defRPr>
            </a:lvl3pPr>
            <a:lvl4pPr marL="1714500" indent="-342900">
              <a:lnSpc>
                <a:spcPct val="100000"/>
              </a:lnSpc>
              <a:buFont typeface="Arial" panose="020B0604020202020204" pitchFamily="34" charset="0"/>
              <a:buChar char="•"/>
              <a:defRPr sz="2400">
                <a:solidFill>
                  <a:schemeClr val="tx1"/>
                </a:solidFill>
              </a:defRPr>
            </a:lvl4pPr>
            <a:lvl5pPr marL="2171700" indent="-342900">
              <a:lnSpc>
                <a:spcPct val="100000"/>
              </a:lnSpc>
              <a:buFont typeface="Arial" panose="020B0604020202020204" pitchFamily="34" charset="0"/>
              <a:buChar char="•"/>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a:extLst>
              <a:ext uri="{FF2B5EF4-FFF2-40B4-BE49-F238E27FC236}">
                <a16:creationId xmlns:a16="http://schemas.microsoft.com/office/drawing/2014/main" id="{779B0408-F353-B756-0CA4-644E881D17F4}"/>
              </a:ext>
            </a:extLst>
          </p:cNvPr>
          <p:cNvSpPr>
            <a:spLocks noGrp="1"/>
          </p:cNvSpPr>
          <p:nvPr>
            <p:ph type="ftr" sz="quarter" idx="3"/>
          </p:nvPr>
        </p:nvSpPr>
        <p:spPr>
          <a:xfrm>
            <a:off x="838200" y="6118484"/>
            <a:ext cx="3398763" cy="365125"/>
          </a:xfrm>
          <a:prstGeom prst="rect">
            <a:avLst/>
          </a:prstGeom>
        </p:spPr>
        <p:txBody>
          <a:bodyPr vert="horz" lIns="91440" tIns="45720" rIns="91440" bIns="45720" rtlCol="0" anchor="ctr"/>
          <a:lstStyle>
            <a:lvl1pPr algn="l">
              <a:defRPr sz="1100" cap="all" spc="300" baseline="0">
                <a:solidFill>
                  <a:schemeClr val="accent3"/>
                </a:solidFill>
              </a:defRPr>
            </a:lvl1pPr>
          </a:lstStyle>
          <a:p>
            <a:endParaRPr lang="en-US" dirty="0"/>
          </a:p>
        </p:txBody>
      </p:sp>
      <p:sp>
        <p:nvSpPr>
          <p:cNvPr id="5" name="Date Placeholder 3">
            <a:extLst>
              <a:ext uri="{FF2B5EF4-FFF2-40B4-BE49-F238E27FC236}">
                <a16:creationId xmlns:a16="http://schemas.microsoft.com/office/drawing/2014/main" id="{AD520D91-492B-A641-A848-BEB3248265F5}"/>
              </a:ext>
            </a:extLst>
          </p:cNvPr>
          <p:cNvSpPr>
            <a:spLocks noGrp="1"/>
          </p:cNvSpPr>
          <p:nvPr>
            <p:ph type="dt" sz="half" idx="14"/>
          </p:nvPr>
        </p:nvSpPr>
        <p:spPr>
          <a:xfrm>
            <a:off x="8610600" y="6118484"/>
            <a:ext cx="2743200" cy="365125"/>
          </a:xfrm>
          <a:prstGeom prst="rect">
            <a:avLst/>
          </a:prstGeom>
        </p:spPr>
        <p:txBody>
          <a:bodyPr vert="horz" lIns="91440" tIns="45720" rIns="91440" bIns="45720" rtlCol="0" anchor="ctr"/>
          <a:lstStyle>
            <a:lvl1pPr algn="r">
              <a:defRPr sz="1100">
                <a:solidFill>
                  <a:schemeClr val="accent3"/>
                </a:solidFill>
              </a:defRPr>
            </a:lvl1pPr>
          </a:lstStyle>
          <a:p>
            <a:fld id="{1201FEBF-D140-4633-9B70-3A503CA61AD4}" type="datetime1">
              <a:rPr lang="en-US" smtClean="0"/>
              <a:t>9/25/2025</a:t>
            </a:fld>
            <a:endParaRPr lang="en-US" dirty="0"/>
          </a:p>
        </p:txBody>
      </p:sp>
    </p:spTree>
    <p:extLst>
      <p:ext uri="{BB962C8B-B14F-4D97-AF65-F5344CB8AC3E}">
        <p14:creationId xmlns:p14="http://schemas.microsoft.com/office/powerpoint/2010/main" val="1470795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ection header 03">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1704181" y="2167821"/>
            <a:ext cx="8783638" cy="2522359"/>
          </a:xfrm>
        </p:spPr>
        <p:txBody>
          <a:bodyPr anchor="ctr">
            <a:noAutofit/>
          </a:bodyPr>
          <a:lstStyle>
            <a:lvl1pPr algn="ctr">
              <a:defRPr sz="5400" b="0">
                <a:solidFill>
                  <a:schemeClr val="accent1">
                    <a:lumMod val="20000"/>
                    <a:lumOff val="80000"/>
                  </a:schemeClr>
                </a:solidFill>
              </a:defRPr>
            </a:lvl1pPr>
          </a:lstStyle>
          <a:p>
            <a:r>
              <a:rPr lang="en-US" noProof="0"/>
              <a:t>Click to edit Master title style</a:t>
            </a:r>
            <a:endParaRPr lang="en-US" noProof="0" dirty="0"/>
          </a:p>
        </p:txBody>
      </p:sp>
      <p:sp>
        <p:nvSpPr>
          <p:cNvPr id="3" name="Rectangle 2">
            <a:extLst>
              <a:ext uri="{FF2B5EF4-FFF2-40B4-BE49-F238E27FC236}">
                <a16:creationId xmlns:a16="http://schemas.microsoft.com/office/drawing/2014/main" id="{96DACFE4-8E78-B00D-57EB-B4DF9B274276}"/>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grpSp>
        <p:nvGrpSpPr>
          <p:cNvPr id="4" name="Group 3">
            <a:extLst>
              <a:ext uri="{FF2B5EF4-FFF2-40B4-BE49-F238E27FC236}">
                <a16:creationId xmlns:a16="http://schemas.microsoft.com/office/drawing/2014/main" id="{EF81E591-3873-6FE4-95EB-DA604EDF9EBC}"/>
              </a:ext>
            </a:extLst>
          </p:cNvPr>
          <p:cNvGrpSpPr/>
          <p:nvPr userDrawn="1"/>
        </p:nvGrpSpPr>
        <p:grpSpPr>
          <a:xfrm>
            <a:off x="6096000" y="327025"/>
            <a:ext cx="0" cy="6203950"/>
            <a:chOff x="6096000" y="327025"/>
            <a:chExt cx="0" cy="6203950"/>
          </a:xfrm>
        </p:grpSpPr>
        <p:cxnSp>
          <p:nvCxnSpPr>
            <p:cNvPr id="5" name="Straight Connector 4">
              <a:extLst>
                <a:ext uri="{FF2B5EF4-FFF2-40B4-BE49-F238E27FC236}">
                  <a16:creationId xmlns:a16="http://schemas.microsoft.com/office/drawing/2014/main" id="{0A7C9956-6C25-EB39-6997-F949957C62D7}"/>
                </a:ext>
              </a:extLst>
            </p:cNvPr>
            <p:cNvCxnSpPr>
              <a:cxnSpLocks/>
            </p:cNvCxnSpPr>
            <p:nvPr/>
          </p:nvCxnSpPr>
          <p:spPr>
            <a:xfrm flipV="1">
              <a:off x="6096000" y="6281057"/>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88B0979-92D8-B3DF-EEC8-6ACC5604FAFF}"/>
                </a:ext>
              </a:extLst>
            </p:cNvPr>
            <p:cNvCxnSpPr>
              <a:cxnSpLocks/>
            </p:cNvCxnSpPr>
            <p:nvPr/>
          </p:nvCxnSpPr>
          <p:spPr>
            <a:xfrm flipV="1">
              <a:off x="6096000" y="327025"/>
              <a:ext cx="0" cy="249918"/>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8560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1754505" y="1013460"/>
            <a:ext cx="8682990" cy="2230802"/>
          </a:xfrm>
        </p:spPr>
        <p:txBody>
          <a:bodyPr anchor="b">
            <a:normAutofit/>
          </a:bodyPr>
          <a:lstStyle>
            <a:lvl1pPr algn="ctr">
              <a:defRPr sz="4800">
                <a:solidFill>
                  <a:schemeClr val="accent3"/>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p:nvPr>
        </p:nvSpPr>
        <p:spPr>
          <a:xfrm>
            <a:off x="1754505" y="3429000"/>
            <a:ext cx="8682989" cy="2230802"/>
          </a:xfrm>
        </p:spPr>
        <p:txBody>
          <a:bodyPr anchor="t" anchorCtr="0">
            <a:normAutofit/>
          </a:bodyPr>
          <a:lstStyle>
            <a:lvl1pPr marL="0" indent="0" algn="ctr">
              <a:lnSpc>
                <a:spcPct val="200000"/>
              </a:lnSpc>
              <a:buNone/>
              <a:defRPr lang="en-US" sz="1600" kern="1200" cap="all" spc="300" dirty="0">
                <a:solidFill>
                  <a:prstClr val="black"/>
                </a:solidFill>
                <a:latin typeface="+mn-lt"/>
                <a:ea typeface="+mn-ea"/>
                <a:cs typeface="+mn-cs"/>
              </a:defRPr>
            </a:lvl1pPr>
            <a:lvl2pPr marL="7429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2pPr>
            <a:lvl3pPr marL="12001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3pPr>
            <a:lvl4pPr marL="16573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4pPr>
            <a:lvl5pPr marL="2114550" indent="-285750" algn="ctr">
              <a:lnSpc>
                <a:spcPct val="110000"/>
              </a:lnSpc>
              <a:buFont typeface="Arial" panose="020B0604020202020204" pitchFamily="34" charset="0"/>
              <a:buChar char="•"/>
              <a:defRPr lang="en-US" sz="1600" kern="1200" cap="none" spc="0" baseline="0" dirty="0">
                <a:solidFill>
                  <a:prstClr val="black"/>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9293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0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D403-A15F-4A2F-B050-AB874136E732}"/>
              </a:ext>
            </a:extLst>
          </p:cNvPr>
          <p:cNvSpPr>
            <a:spLocks noGrp="1"/>
          </p:cNvSpPr>
          <p:nvPr>
            <p:ph type="title"/>
          </p:nvPr>
        </p:nvSpPr>
        <p:spPr>
          <a:xfrm>
            <a:off x="838200" y="853334"/>
            <a:ext cx="4844142" cy="5151334"/>
          </a:xfrm>
        </p:spPr>
        <p:txBody>
          <a:bodyPr anchor="t">
            <a:noAutofit/>
          </a:bodyPr>
          <a:lstStyle>
            <a:lvl1pPr algn="l">
              <a:defRPr sz="5400" b="0">
                <a:solidFill>
                  <a:schemeClr val="accent1">
                    <a:lumMod val="20000"/>
                    <a:lumOff val="80000"/>
                  </a:schemeClr>
                </a:solidFill>
              </a:defRPr>
            </a:lvl1pPr>
          </a:lstStyle>
          <a:p>
            <a:r>
              <a:rPr lang="en-US" noProof="0"/>
              <a:t>Click to edit Master title style</a:t>
            </a:r>
            <a:endParaRPr lang="en-US" noProof="0" dirty="0"/>
          </a:p>
        </p:txBody>
      </p:sp>
      <p:sp>
        <p:nvSpPr>
          <p:cNvPr id="8" name="Picture Placeholder 7">
            <a:extLst>
              <a:ext uri="{FF2B5EF4-FFF2-40B4-BE49-F238E27FC236}">
                <a16:creationId xmlns:a16="http://schemas.microsoft.com/office/drawing/2014/main" id="{402CFA45-BBBD-162A-70AD-0B375405784D}"/>
              </a:ext>
            </a:extLst>
          </p:cNvPr>
          <p:cNvSpPr>
            <a:spLocks noGrp="1"/>
          </p:cNvSpPr>
          <p:nvPr>
            <p:ph type="pic" sz="quarter" idx="11"/>
          </p:nvPr>
        </p:nvSpPr>
        <p:spPr>
          <a:xfrm>
            <a:off x="6428012" y="685800"/>
            <a:ext cx="5070020" cy="5486400"/>
          </a:xfrm>
          <a:custGeom>
            <a:avLst/>
            <a:gdLst>
              <a:gd name="connsiteX0" fmla="*/ 5070020 w 5070020"/>
              <a:gd name="connsiteY0" fmla="*/ 0 h 5486400"/>
              <a:gd name="connsiteX1" fmla="*/ 5070020 w 5070020"/>
              <a:gd name="connsiteY1" fmla="*/ 5486400 h 5486400"/>
              <a:gd name="connsiteX2" fmla="*/ 0 w 5070020"/>
              <a:gd name="connsiteY2" fmla="*/ 5486399 h 5486400"/>
              <a:gd name="connsiteX3" fmla="*/ 0 w 5070020"/>
              <a:gd name="connsiteY3" fmla="*/ 579095 h 5486400"/>
              <a:gd name="connsiteX4" fmla="*/ 268 w 5070020"/>
              <a:gd name="connsiteY4" fmla="*/ 579362 h 5486400"/>
              <a:gd name="connsiteX5" fmla="*/ 582189 w 5070020"/>
              <a:gd name="connsiteY5" fmla="*/ 266 h 5486400"/>
              <a:gd name="connsiteX6" fmla="*/ 581922 w 5070020"/>
              <a:gd name="connsiteY6" fmla="*/ 1 h 548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70020" h="5486400">
                <a:moveTo>
                  <a:pt x="5070020" y="0"/>
                </a:moveTo>
                <a:lnTo>
                  <a:pt x="5070020" y="5486400"/>
                </a:lnTo>
                <a:lnTo>
                  <a:pt x="0" y="5486399"/>
                </a:lnTo>
                <a:lnTo>
                  <a:pt x="0" y="579095"/>
                </a:lnTo>
                <a:lnTo>
                  <a:pt x="268" y="579362"/>
                </a:lnTo>
                <a:lnTo>
                  <a:pt x="582189" y="266"/>
                </a:lnTo>
                <a:lnTo>
                  <a:pt x="581922" y="1"/>
                </a:lnTo>
                <a:close/>
              </a:path>
            </a:pathLst>
          </a:custGeom>
        </p:spPr>
        <p:txBody>
          <a:bodyPr wrap="square">
            <a:noAutofit/>
          </a:bodyPr>
          <a:lstStyle>
            <a:lvl1pPr marL="0" indent="0" algn="ctr">
              <a:buNone/>
              <a:defRPr sz="1600"/>
            </a:lvl1pPr>
          </a:lstStyle>
          <a:p>
            <a:r>
              <a:rPr lang="en-US"/>
              <a:t>Click icon to add picture</a:t>
            </a:r>
          </a:p>
        </p:txBody>
      </p:sp>
      <p:sp>
        <p:nvSpPr>
          <p:cNvPr id="4" name="Rectangle 3">
            <a:extLst>
              <a:ext uri="{FF2B5EF4-FFF2-40B4-BE49-F238E27FC236}">
                <a16:creationId xmlns:a16="http://schemas.microsoft.com/office/drawing/2014/main" id="{35CD2915-BBAC-A1F0-BC9D-D3EBE576B6CA}"/>
              </a:ext>
            </a:extLst>
          </p:cNvPr>
          <p:cNvSpPr/>
          <p:nvPr userDrawn="1"/>
        </p:nvSpPr>
        <p:spPr>
          <a:xfrm>
            <a:off x="361950" y="327025"/>
            <a:ext cx="11468100" cy="6203950"/>
          </a:xfrm>
          <a:prstGeom prst="rect">
            <a:avLst/>
          </a:prstGeom>
          <a:noFill/>
          <a:ln w="28575" cap="flat">
            <a:solidFill>
              <a:schemeClr val="accent3">
                <a:lumMod val="40000"/>
                <a:lumOff val="60000"/>
              </a:schemeClr>
            </a:solidFill>
            <a:prstDash val="solid"/>
            <a:miter/>
          </a:ln>
        </p:spPr>
        <p:txBody>
          <a:bodyPr rtlCol="0" anchor="ctr"/>
          <a:lstStyle/>
          <a:p>
            <a:pPr algn="l"/>
            <a:endParaRPr lang="en-US" dirty="0"/>
          </a:p>
        </p:txBody>
      </p:sp>
      <p:cxnSp>
        <p:nvCxnSpPr>
          <p:cNvPr id="6" name="Straight Connector 5">
            <a:extLst>
              <a:ext uri="{FF2B5EF4-FFF2-40B4-BE49-F238E27FC236}">
                <a16:creationId xmlns:a16="http://schemas.microsoft.com/office/drawing/2014/main" id="{731F310B-7369-4DED-0D01-CE0B2057D9A2}"/>
              </a:ext>
            </a:extLst>
          </p:cNvPr>
          <p:cNvCxnSpPr>
            <a:cxnSpLocks/>
          </p:cNvCxnSpPr>
          <p:nvPr/>
        </p:nvCxnSpPr>
        <p:spPr>
          <a:xfrm flipV="1">
            <a:off x="6096000" y="6281057"/>
            <a:ext cx="0" cy="249918"/>
          </a:xfrm>
          <a:prstGeom prst="line">
            <a:avLst/>
          </a:prstGeom>
          <a:ln w="28575">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7F80554-A5C0-4DF5-30C7-E8509F4304C5}"/>
              </a:ext>
            </a:extLst>
          </p:cNvPr>
          <p:cNvCxnSpPr>
            <a:cxnSpLocks/>
          </p:cNvCxnSpPr>
          <p:nvPr/>
        </p:nvCxnSpPr>
        <p:spPr>
          <a:xfrm flipV="1">
            <a:off x="6096000" y="327025"/>
            <a:ext cx="0" cy="6160861"/>
          </a:xfrm>
          <a:prstGeom prst="line">
            <a:avLst/>
          </a:prstGeom>
          <a:ln w="28575">
            <a:solidFill>
              <a:schemeClr val="accent3">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472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3B387-33D3-4D27-BE27-9B85ACC6AC8A}" type="datetime1">
              <a:rPr lang="en-US" smtClean="0"/>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4748933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3CA3B387-33D3-4D27-BE27-9B85ACC6AC8A}" type="datetime1">
              <a:rPr lang="en-US" smtClean="0"/>
              <a:t>9/25/2025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391285686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3B387-33D3-4D27-BE27-9B85ACC6AC8A}" type="datetime1">
              <a:rPr lang="en-US" smtClean="0"/>
              <a:t>9/25/2025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41238184"/>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3B387-33D3-4D27-BE27-9B85ACC6AC8A}" type="datetime1">
              <a:rPr lang="en-US" smtClean="0"/>
              <a:t>9/25/2025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6552809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3B387-33D3-4D27-BE27-9B85ACC6AC8A}" type="datetime1">
              <a:rPr lang="en-US" smtClean="0"/>
              <a:t>9/25/2025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4256908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3B387-33D3-4D27-BE27-9B85ACC6AC8A}" type="datetime1">
              <a:rPr lang="en-US" smtClean="0"/>
              <a:t>9/25/2025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362520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3CA3B387-33D3-4D27-BE27-9B85ACC6AC8A}" type="datetime1">
              <a:rPr lang="en-US" smtClean="0"/>
              <a:t>9/25/2025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66775775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3B387-33D3-4D27-BE27-9B85ACC6AC8A}" type="datetime1">
              <a:rPr lang="en-US" smtClean="0"/>
              <a:t>9/25/2025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2078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3CA3B387-33D3-4D27-BE27-9B85ACC6AC8A}" type="datetime1">
              <a:rPr lang="en-US" smtClean="0"/>
              <a:t>9/25/2025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6D22F896-40B5-4ADD-8801-0D06FADFA09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7" name="Rectangle 6">
            <a:extLst>
              <a:ext uri="{FF2B5EF4-FFF2-40B4-BE49-F238E27FC236}">
                <a16:creationId xmlns:a16="http://schemas.microsoft.com/office/drawing/2014/main" id="{B30760FF-A26D-48EA-077D-6730C0D76B15}"/>
              </a:ext>
            </a:extLst>
          </p:cNvPr>
          <p:cNvSpPr/>
          <p:nvPr userDrawn="1"/>
        </p:nvSpPr>
        <p:spPr>
          <a:xfrm>
            <a:off x="361950" y="327025"/>
            <a:ext cx="11468100" cy="6203950"/>
          </a:xfrm>
          <a:prstGeom prst="rect">
            <a:avLst/>
          </a:prstGeom>
          <a:noFill/>
          <a:ln w="28575" cap="flat">
            <a:solidFill>
              <a:schemeClr val="accent3"/>
            </a:solidFill>
            <a:prstDash val="solid"/>
            <a:miter/>
          </a:ln>
        </p:spPr>
        <p:txBody>
          <a:bodyPr rtlCol="0" anchor="ctr"/>
          <a:lstStyle/>
          <a:p>
            <a:pPr algn="l"/>
            <a:endParaRPr lang="en-US" dirty="0"/>
          </a:p>
        </p:txBody>
      </p:sp>
      <p:grpSp>
        <p:nvGrpSpPr>
          <p:cNvPr id="8" name="Group 7">
            <a:extLst>
              <a:ext uri="{FF2B5EF4-FFF2-40B4-BE49-F238E27FC236}">
                <a16:creationId xmlns:a16="http://schemas.microsoft.com/office/drawing/2014/main" id="{F70ADE75-349D-D44A-4E10-6503C4084A1F}"/>
              </a:ext>
            </a:extLst>
          </p:cNvPr>
          <p:cNvGrpSpPr/>
          <p:nvPr userDrawn="1"/>
        </p:nvGrpSpPr>
        <p:grpSpPr>
          <a:xfrm>
            <a:off x="6096000" y="327025"/>
            <a:ext cx="0" cy="6203950"/>
            <a:chOff x="6096000" y="327025"/>
            <a:chExt cx="0" cy="6203950"/>
          </a:xfrm>
        </p:grpSpPr>
        <p:cxnSp>
          <p:nvCxnSpPr>
            <p:cNvPr id="12" name="Straight Connector 11">
              <a:extLst>
                <a:ext uri="{FF2B5EF4-FFF2-40B4-BE49-F238E27FC236}">
                  <a16:creationId xmlns:a16="http://schemas.microsoft.com/office/drawing/2014/main" id="{86EDF18D-7F5C-E8FB-2EE9-A80595A9B5D4}"/>
                </a:ext>
              </a:extLst>
            </p:cNvPr>
            <p:cNvCxnSpPr>
              <a:cxnSpLocks/>
            </p:cNvCxnSpPr>
            <p:nvPr/>
          </p:nvCxnSpPr>
          <p:spPr>
            <a:xfrm flipV="1">
              <a:off x="6096000" y="6281057"/>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5E34C26-960B-285A-5A16-5C65759E3481}"/>
                </a:ext>
              </a:extLst>
            </p:cNvPr>
            <p:cNvCxnSpPr>
              <a:cxnSpLocks/>
            </p:cNvCxnSpPr>
            <p:nvPr/>
          </p:nvCxnSpPr>
          <p:spPr>
            <a:xfrm flipV="1">
              <a:off x="6096000" y="327025"/>
              <a:ext cx="0" cy="249918"/>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45636519"/>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5" r:id="rId13"/>
    <p:sldLayoutId id="2147483768" r:id="rId14"/>
    <p:sldLayoutId id="2147483772" r:id="rId15"/>
    <p:sldLayoutId id="2147483718" r:id="rId16"/>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guide id="9" pos="302" userDrawn="1">
          <p15:clr>
            <a:srgbClr val="F26B43"/>
          </p15:clr>
        </p15:guide>
        <p15:guide id="10" pos="737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public.tableau.com/views/CANDYSALESANALYSIS/DASHBOARD?:language=en-US&amp;publish=yes&amp;:sid=&amp;:redirect=auth&amp;:display_count=n&amp;:origin=viz_share_link" TargetMode="External"/><Relationship Id="rId2" Type="http://schemas.openxmlformats.org/officeDocument/2006/relationships/hyperlink" Target="https://mavenanalytics.io/data-playground/us-candy-distributor" TargetMode="Externa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hyperlink" Target="https://github.com/kusum-talreja-hub/task3-candy-sales-analysis.g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B3275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857963-8D3D-4F24-B535-54652EE095F0}"/>
              </a:ext>
            </a:extLst>
          </p:cNvPr>
          <p:cNvSpPr>
            <a:spLocks noGrp="1"/>
          </p:cNvSpPr>
          <p:nvPr>
            <p:ph type="title"/>
          </p:nvPr>
        </p:nvSpPr>
        <p:spPr>
          <a:xfrm>
            <a:off x="1112833" y="673524"/>
            <a:ext cx="9966334" cy="3316391"/>
          </a:xfrm>
        </p:spPr>
        <p:txBody>
          <a:bodyPr anchor="b"/>
          <a:lstStyle/>
          <a:p>
            <a:r>
              <a:rPr lang="en-US" sz="6000" dirty="0"/>
              <a:t>ANALYSIS OF US CANDY DISTRIBUTOR SALES DATA</a:t>
            </a:r>
          </a:p>
        </p:txBody>
      </p:sp>
      <p:sp>
        <p:nvSpPr>
          <p:cNvPr id="5" name="Text Placeholder 4">
            <a:extLst>
              <a:ext uri="{FF2B5EF4-FFF2-40B4-BE49-F238E27FC236}">
                <a16:creationId xmlns:a16="http://schemas.microsoft.com/office/drawing/2014/main" id="{B623514F-9C9F-4868-A7D9-66CAA07E615D}"/>
              </a:ext>
            </a:extLst>
          </p:cNvPr>
          <p:cNvSpPr>
            <a:spLocks noGrp="1"/>
          </p:cNvSpPr>
          <p:nvPr>
            <p:ph type="body" sz="quarter" idx="13"/>
          </p:nvPr>
        </p:nvSpPr>
        <p:spPr/>
        <p:txBody>
          <a:bodyPr vert="horz" lIns="91440" tIns="45720" rIns="91440" bIns="45720" rtlCol="0" anchor="t">
            <a:noAutofit/>
          </a:bodyPr>
          <a:lstStyle/>
          <a:p>
            <a:r>
              <a:rPr lang="en-US" dirty="0"/>
              <a:t>Presented by KUSUM TALREJA</a:t>
            </a:r>
          </a:p>
        </p:txBody>
      </p:sp>
    </p:spTree>
    <p:extLst>
      <p:ext uri="{BB962C8B-B14F-4D97-AF65-F5344CB8AC3E}">
        <p14:creationId xmlns:p14="http://schemas.microsoft.com/office/powerpoint/2010/main" val="2142316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A0D7AA-8A21-B977-56ED-94406F29957C}"/>
              </a:ext>
            </a:extLst>
          </p:cNvPr>
          <p:cNvSpPr>
            <a:spLocks noGrp="1"/>
          </p:cNvSpPr>
          <p:nvPr>
            <p:ph type="title"/>
          </p:nvPr>
        </p:nvSpPr>
        <p:spPr>
          <a:xfrm>
            <a:off x="1754505" y="1188354"/>
            <a:ext cx="8682990" cy="2230802"/>
          </a:xfrm>
          <a:noFill/>
        </p:spPr>
        <p:txBody>
          <a:bodyPr anchor="ctr">
            <a:noAutofit/>
          </a:bodyPr>
          <a:lstStyle/>
          <a:p>
            <a:r>
              <a:rPr lang="en-US" noProof="0" dirty="0"/>
              <a:t>Thank you</a:t>
            </a:r>
          </a:p>
        </p:txBody>
      </p:sp>
      <p:sp>
        <p:nvSpPr>
          <p:cNvPr id="3" name="TextBox 2">
            <a:extLst>
              <a:ext uri="{FF2B5EF4-FFF2-40B4-BE49-F238E27FC236}">
                <a16:creationId xmlns:a16="http://schemas.microsoft.com/office/drawing/2014/main" id="{AB1C3F5D-5DE3-B3B7-9018-63A846308ECE}"/>
              </a:ext>
            </a:extLst>
          </p:cNvPr>
          <p:cNvSpPr txBox="1"/>
          <p:nvPr/>
        </p:nvSpPr>
        <p:spPr>
          <a:xfrm>
            <a:off x="1662344" y="3908393"/>
            <a:ext cx="6094520" cy="1200329"/>
          </a:xfrm>
          <a:prstGeom prst="rect">
            <a:avLst/>
          </a:prstGeom>
          <a:noFill/>
        </p:spPr>
        <p:txBody>
          <a:bodyPr wrap="square">
            <a:spAutoFit/>
          </a:bodyPr>
          <a:lstStyle/>
          <a:p>
            <a:endParaRPr lang="en-US" dirty="0">
              <a:solidFill>
                <a:srgbClr val="0070C0"/>
              </a:solidFill>
              <a:hlinkClick r:id="rId2">
                <a:extLst>
                  <a:ext uri="{A12FA001-AC4F-418D-AE19-62706E023703}">
                    <ahyp:hlinkClr xmlns:ahyp="http://schemas.microsoft.com/office/drawing/2018/hyperlinkcolor" val="tx"/>
                  </a:ext>
                </a:extLst>
              </a:hlinkClick>
            </a:endParaRPr>
          </a:p>
          <a:p>
            <a:r>
              <a:rPr lang="en-US" dirty="0">
                <a:solidFill>
                  <a:srgbClr val="0070C0"/>
                </a:solidFill>
                <a:hlinkClick r:id="rId2">
                  <a:extLst>
                    <a:ext uri="{A12FA001-AC4F-418D-AE19-62706E023703}">
                      <ahyp:hlinkClr xmlns:ahyp="http://schemas.microsoft.com/office/drawing/2018/hyperlinkcolor" val="tx"/>
                    </a:ext>
                  </a:extLst>
                </a:hlinkClick>
              </a:rPr>
              <a:t>Original dataset</a:t>
            </a:r>
            <a:r>
              <a:rPr lang="en-US" dirty="0">
                <a:solidFill>
                  <a:srgbClr val="0070C0"/>
                </a:solidFill>
              </a:rPr>
              <a:t> </a:t>
            </a:r>
          </a:p>
          <a:p>
            <a:r>
              <a:rPr lang="en-US" dirty="0">
                <a:solidFill>
                  <a:srgbClr val="0070C0"/>
                </a:solidFill>
                <a:hlinkClick r:id="rId3">
                  <a:extLst>
                    <a:ext uri="{A12FA001-AC4F-418D-AE19-62706E023703}">
                      <ahyp:hlinkClr xmlns:ahyp="http://schemas.microsoft.com/office/drawing/2018/hyperlinkcolor" val="tx"/>
                    </a:ext>
                  </a:extLst>
                </a:hlinkClick>
              </a:rPr>
              <a:t>Tableau workbook</a:t>
            </a:r>
            <a:endParaRPr lang="en-US" dirty="0">
              <a:solidFill>
                <a:srgbClr val="0070C0"/>
              </a:solidFill>
            </a:endParaRPr>
          </a:p>
          <a:p>
            <a:r>
              <a:rPr lang="en-US" dirty="0">
                <a:solidFill>
                  <a:srgbClr val="0070C0"/>
                </a:solidFill>
                <a:hlinkClick r:id="rId4">
                  <a:extLst>
                    <a:ext uri="{A12FA001-AC4F-418D-AE19-62706E023703}">
                      <ahyp:hlinkClr xmlns:ahyp="http://schemas.microsoft.com/office/drawing/2018/hyperlinkcolor" val="tx"/>
                    </a:ext>
                  </a:extLst>
                </a:hlinkClick>
              </a:rPr>
              <a:t>GitHub</a:t>
            </a:r>
            <a:endParaRPr lang="en-US" dirty="0">
              <a:solidFill>
                <a:srgbClr val="0070C0"/>
              </a:solidFill>
            </a:endParaRPr>
          </a:p>
        </p:txBody>
      </p:sp>
      <p:pic>
        <p:nvPicPr>
          <p:cNvPr id="7" name="Picture 6">
            <a:extLst>
              <a:ext uri="{FF2B5EF4-FFF2-40B4-BE49-F238E27FC236}">
                <a16:creationId xmlns:a16="http://schemas.microsoft.com/office/drawing/2014/main" id="{FF8C63A2-0DAF-8E2F-7D7C-B5E556AA88E9}"/>
              </a:ext>
            </a:extLst>
          </p:cNvPr>
          <p:cNvPicPr>
            <a:picLocks noChangeAspect="1"/>
          </p:cNvPicPr>
          <p:nvPr/>
        </p:nvPicPr>
        <p:blipFill>
          <a:blip r:embed="rId5"/>
          <a:stretch>
            <a:fillRect/>
          </a:stretch>
        </p:blipFill>
        <p:spPr>
          <a:xfrm>
            <a:off x="1572206" y="3533457"/>
            <a:ext cx="1359526" cy="749873"/>
          </a:xfrm>
          <a:prstGeom prst="rect">
            <a:avLst/>
          </a:prstGeom>
        </p:spPr>
      </p:pic>
    </p:spTree>
    <p:extLst>
      <p:ext uri="{BB962C8B-B14F-4D97-AF65-F5344CB8AC3E}">
        <p14:creationId xmlns:p14="http://schemas.microsoft.com/office/powerpoint/2010/main" val="2715385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xfrm>
            <a:off x="5273384" y="327240"/>
            <a:ext cx="1645231" cy="1589242"/>
          </a:xfrm>
          <a:noFill/>
        </p:spPr>
        <p:txBody>
          <a:bodyPr anchor="ct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1122198" y="1121861"/>
            <a:ext cx="9947604" cy="5151334"/>
          </a:xfrm>
          <a:noFill/>
        </p:spPr>
        <p:txBody>
          <a:bodyPr>
            <a:normAutofit/>
          </a:bodyPr>
          <a:lstStyle/>
          <a:p>
            <a:pPr marL="342900" indent="-342900">
              <a:buAutoNum type="arabicPeriod"/>
            </a:pPr>
            <a:r>
              <a:rPr lang="en-US" b="1" dirty="0"/>
              <a:t>To make an interactive dashboard for data-driven decisions.</a:t>
            </a:r>
          </a:p>
          <a:p>
            <a:endParaRPr lang="en-US" b="1" dirty="0"/>
          </a:p>
          <a:p>
            <a:pPr marL="342900" indent="-342900">
              <a:buAutoNum type="arabicPeriod"/>
            </a:pPr>
            <a:r>
              <a:rPr lang="en-US" b="1" dirty="0"/>
              <a:t>To make stakeholders understand their sales data.</a:t>
            </a:r>
          </a:p>
          <a:p>
            <a:endParaRPr lang="en-US" b="1" dirty="0"/>
          </a:p>
          <a:p>
            <a:pPr marL="342900" indent="-342900">
              <a:buFont typeface="Arial" panose="020B0604020202020204" pitchFamily="34" charset="0"/>
              <a:buAutoNum type="arabicPeriod"/>
            </a:pPr>
            <a:r>
              <a:rPr lang="en-US" b="1" dirty="0"/>
              <a:t>To help the business make data driven decisions.</a:t>
            </a:r>
          </a:p>
        </p:txBody>
      </p:sp>
    </p:spTree>
    <p:extLst>
      <p:ext uri="{BB962C8B-B14F-4D97-AF65-F5344CB8AC3E}">
        <p14:creationId xmlns:p14="http://schemas.microsoft.com/office/powerpoint/2010/main" val="41695528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D74454E1-0314-4DC5-FB8C-FE3093156E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44323E-5194-4902-80C9-532A7EC000FE}"/>
              </a:ext>
            </a:extLst>
          </p:cNvPr>
          <p:cNvSpPr>
            <a:spLocks noGrp="1"/>
          </p:cNvSpPr>
          <p:nvPr>
            <p:ph type="title"/>
          </p:nvPr>
        </p:nvSpPr>
        <p:spPr>
          <a:xfrm>
            <a:off x="4221236" y="702156"/>
            <a:ext cx="3749528" cy="1013800"/>
          </a:xfrm>
          <a:noFill/>
        </p:spPr>
        <p:txBody>
          <a:bodyPr anchor="ctr">
            <a:noAutofit/>
          </a:bodyPr>
          <a:lstStyle/>
          <a:p>
            <a:r>
              <a:rPr lang="en-US" dirty="0"/>
              <a:t>About the dataset</a:t>
            </a:r>
          </a:p>
        </p:txBody>
      </p:sp>
      <p:sp>
        <p:nvSpPr>
          <p:cNvPr id="3" name="Content Placeholder 2">
            <a:extLst>
              <a:ext uri="{FF2B5EF4-FFF2-40B4-BE49-F238E27FC236}">
                <a16:creationId xmlns:a16="http://schemas.microsoft.com/office/drawing/2014/main" id="{AEED8270-5B0A-19DB-09C8-F9BBF78D2AED}"/>
              </a:ext>
            </a:extLst>
          </p:cNvPr>
          <p:cNvSpPr>
            <a:spLocks noGrp="1"/>
          </p:cNvSpPr>
          <p:nvPr>
            <p:ph idx="1"/>
          </p:nvPr>
        </p:nvSpPr>
        <p:spPr>
          <a:xfrm>
            <a:off x="462320" y="3008376"/>
            <a:ext cx="11242000" cy="2512095"/>
          </a:xfrm>
          <a:noFill/>
        </p:spPr>
        <p:txBody>
          <a:bodyPr>
            <a:normAutofit fontScale="25000" lnSpcReduction="20000"/>
          </a:bodyPr>
          <a:lstStyle/>
          <a:p>
            <a:pPr marL="0" indent="0">
              <a:buNone/>
            </a:pPr>
            <a:r>
              <a:rPr lang="en-US" sz="8000" dirty="0">
                <a:latin typeface="Times New Roman" panose="02020603050405020304" pitchFamily="18" charset="0"/>
                <a:cs typeface="Times New Roman" panose="02020603050405020304" pitchFamily="18" charset="0"/>
              </a:rPr>
              <a:t>The dataset has multiple tables. I have selected the candy-sales table to work with.</a:t>
            </a:r>
          </a:p>
          <a:p>
            <a:pPr marL="0" indent="0">
              <a:buNone/>
            </a:pPr>
            <a:r>
              <a:rPr lang="en-US" sz="8000" dirty="0">
                <a:latin typeface="Times New Roman" panose="02020603050405020304" pitchFamily="18" charset="0"/>
                <a:cs typeface="Times New Roman" panose="02020603050405020304" pitchFamily="18" charset="0"/>
              </a:rPr>
              <a:t>The data contains:</a:t>
            </a:r>
          </a:p>
          <a:p>
            <a:r>
              <a:rPr lang="en-US" sz="6400" dirty="0">
                <a:latin typeface="Times New Roman" panose="02020603050405020304" pitchFamily="18" charset="0"/>
                <a:cs typeface="Times New Roman" panose="02020603050405020304" pitchFamily="18" charset="0"/>
              </a:rPr>
              <a:t>Row ID                                                    </a:t>
            </a:r>
          </a:p>
          <a:p>
            <a:r>
              <a:rPr lang="en-US" sz="6400" dirty="0">
                <a:latin typeface="Times New Roman" panose="02020603050405020304" pitchFamily="18" charset="0"/>
                <a:cs typeface="Times New Roman" panose="02020603050405020304" pitchFamily="18" charset="0"/>
              </a:rPr>
              <a:t>Order ID</a:t>
            </a:r>
          </a:p>
          <a:p>
            <a:r>
              <a:rPr lang="en-US" sz="6400" dirty="0">
                <a:latin typeface="Times New Roman" panose="02020603050405020304" pitchFamily="18" charset="0"/>
                <a:cs typeface="Times New Roman" panose="02020603050405020304" pitchFamily="18" charset="0"/>
              </a:rPr>
              <a:t>Order and Ship Date</a:t>
            </a:r>
          </a:p>
          <a:p>
            <a:r>
              <a:rPr lang="en-US" sz="6400" dirty="0">
                <a:latin typeface="Times New Roman" panose="02020603050405020304" pitchFamily="18" charset="0"/>
                <a:cs typeface="Times New Roman" panose="02020603050405020304" pitchFamily="18" charset="0"/>
              </a:rPr>
              <a:t>Ship Mode</a:t>
            </a:r>
          </a:p>
          <a:p>
            <a:r>
              <a:rPr lang="en-US" sz="6400" dirty="0">
                <a:latin typeface="Times New Roman" panose="02020603050405020304" pitchFamily="18" charset="0"/>
                <a:cs typeface="Times New Roman" panose="02020603050405020304" pitchFamily="18" charset="0"/>
              </a:rPr>
              <a:t>Customer ID</a:t>
            </a:r>
          </a:p>
          <a:p>
            <a:r>
              <a:rPr lang="en-US" sz="6400" dirty="0">
                <a:latin typeface="Times New Roman" panose="02020603050405020304" pitchFamily="18" charset="0"/>
                <a:cs typeface="Times New Roman" panose="02020603050405020304" pitchFamily="18" charset="0"/>
              </a:rPr>
              <a:t>Country</a:t>
            </a:r>
          </a:p>
          <a:p>
            <a:r>
              <a:rPr lang="en-US" sz="6400" dirty="0">
                <a:latin typeface="Times New Roman" panose="02020603050405020304" pitchFamily="18" charset="0"/>
                <a:cs typeface="Times New Roman" panose="02020603050405020304" pitchFamily="18" charset="0"/>
              </a:rPr>
              <a:t>City</a:t>
            </a:r>
          </a:p>
          <a:p>
            <a:r>
              <a:rPr lang="en-US" sz="6400" dirty="0">
                <a:latin typeface="Times New Roman" panose="02020603050405020304" pitchFamily="18" charset="0"/>
                <a:cs typeface="Times New Roman" panose="02020603050405020304" pitchFamily="18" charset="0"/>
              </a:rPr>
              <a:t>State/Province</a:t>
            </a:r>
          </a:p>
          <a:p>
            <a:r>
              <a:rPr lang="en-US" sz="6400" dirty="0">
                <a:latin typeface="Times New Roman" panose="02020603050405020304" pitchFamily="18" charset="0"/>
                <a:cs typeface="Times New Roman" panose="02020603050405020304" pitchFamily="18" charset="0"/>
              </a:rPr>
              <a:t>Postal code</a:t>
            </a:r>
          </a:p>
          <a:p>
            <a:r>
              <a:rPr lang="en-US" sz="6400" dirty="0">
                <a:latin typeface="Times New Roman" panose="02020603050405020304" pitchFamily="18" charset="0"/>
                <a:cs typeface="Times New Roman" panose="02020603050405020304" pitchFamily="18" charset="0"/>
              </a:rPr>
              <a:t>Division</a:t>
            </a:r>
          </a:p>
          <a:p>
            <a:pPr marL="342900" indent="-342900">
              <a:buAutoNum type="arabicPeriod"/>
            </a:pPr>
            <a:endParaRPr lang="en-US" dirty="0">
              <a:latin typeface="Times New Roman" panose="02020603050405020304" pitchFamily="18" charset="0"/>
              <a:cs typeface="Times New Roman" panose="02020603050405020304" pitchFamily="18" charset="0"/>
            </a:endParaRPr>
          </a:p>
          <a:p>
            <a:endParaRPr lang="en-US" dirty="0">
              <a:solidFill>
                <a:srgbClr val="0070C0"/>
              </a:solidFill>
            </a:endParaRPr>
          </a:p>
        </p:txBody>
      </p:sp>
      <p:sp>
        <p:nvSpPr>
          <p:cNvPr id="5" name="TextBox 4">
            <a:extLst>
              <a:ext uri="{FF2B5EF4-FFF2-40B4-BE49-F238E27FC236}">
                <a16:creationId xmlns:a16="http://schemas.microsoft.com/office/drawing/2014/main" id="{2A27F2EA-8509-F19D-6156-95C047809A0E}"/>
              </a:ext>
            </a:extLst>
          </p:cNvPr>
          <p:cNvSpPr txBox="1"/>
          <p:nvPr/>
        </p:nvSpPr>
        <p:spPr>
          <a:xfrm>
            <a:off x="3261116" y="2938226"/>
            <a:ext cx="5065776" cy="2582245"/>
          </a:xfrm>
          <a:prstGeom prst="rect">
            <a:avLst/>
          </a:prstGeom>
          <a:noFill/>
        </p:spPr>
        <p:txBody>
          <a:bodyPr wrap="square" rtlCol="0">
            <a:spAutoFit/>
          </a:bodyPr>
          <a:lstStyle/>
          <a:p>
            <a:pPr marL="306000" indent="-306000">
              <a:lnSpc>
                <a:spcPct val="80000"/>
              </a:lnSpc>
              <a:spcBef>
                <a:spcPct val="20000"/>
              </a:spcBef>
              <a:spcAft>
                <a:spcPts val="600"/>
              </a:spcAft>
              <a:buClr>
                <a:schemeClr val="accent2"/>
              </a:buClr>
              <a:buSzPct val="92000"/>
              <a:buFont typeface="Wingdings 2" panose="05020102010507070707" pitchFamily="18" charset="2"/>
              <a:buChar char=""/>
            </a:pPr>
            <a:r>
              <a:rPr lang="en-US" sz="1600" dirty="0">
                <a:solidFill>
                  <a:schemeClr val="tx2"/>
                </a:solidFill>
                <a:latin typeface="Times New Roman" panose="02020603050405020304" pitchFamily="18" charset="0"/>
                <a:cs typeface="Times New Roman" panose="02020603050405020304" pitchFamily="18" charset="0"/>
              </a:rPr>
              <a:t>Region</a:t>
            </a:r>
          </a:p>
          <a:p>
            <a:pPr marL="306000" indent="-306000">
              <a:lnSpc>
                <a:spcPct val="80000"/>
              </a:lnSpc>
              <a:spcBef>
                <a:spcPct val="20000"/>
              </a:spcBef>
              <a:spcAft>
                <a:spcPts val="600"/>
              </a:spcAft>
              <a:buClr>
                <a:schemeClr val="accent2"/>
              </a:buClr>
              <a:buSzPct val="92000"/>
              <a:buFont typeface="Wingdings 2" panose="05020102010507070707" pitchFamily="18" charset="2"/>
              <a:buChar char=""/>
            </a:pPr>
            <a:r>
              <a:rPr lang="en-US" sz="1600" dirty="0">
                <a:solidFill>
                  <a:schemeClr val="tx2"/>
                </a:solidFill>
                <a:latin typeface="Times New Roman" panose="02020603050405020304" pitchFamily="18" charset="0"/>
                <a:cs typeface="Times New Roman" panose="02020603050405020304" pitchFamily="18" charset="0"/>
              </a:rPr>
              <a:t>Product ID</a:t>
            </a:r>
          </a:p>
          <a:p>
            <a:pPr marL="306000" indent="-306000">
              <a:lnSpc>
                <a:spcPct val="80000"/>
              </a:lnSpc>
              <a:spcBef>
                <a:spcPct val="20000"/>
              </a:spcBef>
              <a:spcAft>
                <a:spcPts val="600"/>
              </a:spcAft>
              <a:buClr>
                <a:schemeClr val="accent2"/>
              </a:buClr>
              <a:buSzPct val="92000"/>
              <a:buFont typeface="Wingdings 2" panose="05020102010507070707" pitchFamily="18" charset="2"/>
              <a:buChar char=""/>
            </a:pPr>
            <a:r>
              <a:rPr lang="en-US" sz="1600" dirty="0">
                <a:solidFill>
                  <a:schemeClr val="tx2"/>
                </a:solidFill>
                <a:latin typeface="Times New Roman" panose="02020603050405020304" pitchFamily="18" charset="0"/>
                <a:cs typeface="Times New Roman" panose="02020603050405020304" pitchFamily="18" charset="0"/>
              </a:rPr>
              <a:t>Product Name</a:t>
            </a:r>
          </a:p>
          <a:p>
            <a:pPr marL="306000" indent="-306000">
              <a:lnSpc>
                <a:spcPct val="80000"/>
              </a:lnSpc>
              <a:spcBef>
                <a:spcPct val="20000"/>
              </a:spcBef>
              <a:spcAft>
                <a:spcPts val="600"/>
              </a:spcAft>
              <a:buClr>
                <a:schemeClr val="accent2"/>
              </a:buClr>
              <a:buSzPct val="92000"/>
              <a:buFont typeface="Wingdings 2" panose="05020102010507070707" pitchFamily="18" charset="2"/>
              <a:buChar char=""/>
            </a:pPr>
            <a:r>
              <a:rPr lang="en-US" sz="1600" dirty="0">
                <a:solidFill>
                  <a:schemeClr val="tx2"/>
                </a:solidFill>
                <a:latin typeface="Times New Roman" panose="02020603050405020304" pitchFamily="18" charset="0"/>
                <a:cs typeface="Times New Roman" panose="02020603050405020304" pitchFamily="18" charset="0"/>
              </a:rPr>
              <a:t>Sales</a:t>
            </a:r>
          </a:p>
          <a:p>
            <a:pPr marL="306000" indent="-306000">
              <a:lnSpc>
                <a:spcPct val="80000"/>
              </a:lnSpc>
              <a:spcBef>
                <a:spcPct val="20000"/>
              </a:spcBef>
              <a:spcAft>
                <a:spcPts val="600"/>
              </a:spcAft>
              <a:buClr>
                <a:schemeClr val="accent2"/>
              </a:buClr>
              <a:buSzPct val="92000"/>
              <a:buFont typeface="Wingdings 2" panose="05020102010507070707" pitchFamily="18" charset="2"/>
              <a:buChar char=""/>
            </a:pPr>
            <a:r>
              <a:rPr lang="en-US" sz="1600" dirty="0">
                <a:solidFill>
                  <a:schemeClr val="tx2"/>
                </a:solidFill>
                <a:latin typeface="Times New Roman" panose="02020603050405020304" pitchFamily="18" charset="0"/>
                <a:cs typeface="Times New Roman" panose="02020603050405020304" pitchFamily="18" charset="0"/>
              </a:rPr>
              <a:t>Units</a:t>
            </a:r>
          </a:p>
          <a:p>
            <a:pPr marL="306000" indent="-306000">
              <a:lnSpc>
                <a:spcPct val="80000"/>
              </a:lnSpc>
              <a:spcBef>
                <a:spcPct val="20000"/>
              </a:spcBef>
              <a:spcAft>
                <a:spcPts val="600"/>
              </a:spcAft>
              <a:buClr>
                <a:schemeClr val="accent2"/>
              </a:buClr>
              <a:buSzPct val="92000"/>
              <a:buFont typeface="Wingdings 2" panose="05020102010507070707" pitchFamily="18" charset="2"/>
              <a:buChar char=""/>
            </a:pPr>
            <a:r>
              <a:rPr lang="en-US" sz="1600" dirty="0">
                <a:solidFill>
                  <a:schemeClr val="tx2"/>
                </a:solidFill>
                <a:latin typeface="Times New Roman" panose="02020603050405020304" pitchFamily="18" charset="0"/>
                <a:cs typeface="Times New Roman" panose="02020603050405020304" pitchFamily="18" charset="0"/>
              </a:rPr>
              <a:t>Gross profit</a:t>
            </a:r>
          </a:p>
          <a:p>
            <a:pPr marL="306000" indent="-306000">
              <a:lnSpc>
                <a:spcPct val="80000"/>
              </a:lnSpc>
              <a:spcBef>
                <a:spcPct val="20000"/>
              </a:spcBef>
              <a:spcAft>
                <a:spcPts val="600"/>
              </a:spcAft>
              <a:buClr>
                <a:schemeClr val="accent2"/>
              </a:buClr>
              <a:buSzPct val="92000"/>
              <a:buFont typeface="Wingdings 2" panose="05020102010507070707" pitchFamily="18" charset="2"/>
              <a:buChar char=""/>
            </a:pPr>
            <a:r>
              <a:rPr lang="en-US" sz="1600" dirty="0">
                <a:solidFill>
                  <a:schemeClr val="tx2"/>
                </a:solidFill>
                <a:latin typeface="Times New Roman" panose="02020603050405020304" pitchFamily="18" charset="0"/>
                <a:cs typeface="Times New Roman" panose="02020603050405020304" pitchFamily="18" charset="0"/>
              </a:rPr>
              <a:t>Cost</a:t>
            </a:r>
          </a:p>
          <a:p>
            <a:pPr marL="342900" indent="-342900">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357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noFill/>
        </p:spPr>
        <p:txBody>
          <a:bodyPr>
            <a:noAutofit/>
          </a:bodyPr>
          <a:lstStyle/>
          <a:p>
            <a:r>
              <a:rPr lang="en-US" dirty="0"/>
              <a:t>CUSTOMER DEMOGRAPHIC</a:t>
            </a:r>
            <a:br>
              <a:rPr lang="en-US" dirty="0"/>
            </a:br>
            <a:endParaRPr lang="en-US" dirty="0"/>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3"/>
          </p:nvPr>
        </p:nvSpPr>
        <p:spPr>
          <a:xfrm>
            <a:off x="810985" y="2745572"/>
            <a:ext cx="4898571" cy="2188317"/>
          </a:xfrm>
          <a:noFill/>
        </p:spPr>
        <p:txBody>
          <a:bodyPr vert="horz" lIns="91440" tIns="45720" rIns="91440" bIns="45720" rtlCol="0" anchor="t">
            <a:normAutofit fontScale="92500" lnSpcReduction="10000"/>
          </a:bodyPr>
          <a:lstStyle/>
          <a:p>
            <a:r>
              <a:rPr lang="en-US" dirty="0"/>
              <a:t>The pie charts made divide the distinct customer IDs by countries and the regions.</a:t>
            </a:r>
          </a:p>
          <a:p>
            <a:r>
              <a:rPr lang="en-US" dirty="0"/>
              <a:t>The company sells candies in two countries, USA and Canada. They have around 5000 customers in USA and around 63 in Canada. </a:t>
            </a:r>
          </a:p>
          <a:p>
            <a:r>
              <a:rPr lang="en-US" dirty="0"/>
              <a:t>Most of the customers reside in the Pacific region followed by Atlantic.</a:t>
            </a:r>
          </a:p>
        </p:txBody>
      </p:sp>
      <p:pic>
        <p:nvPicPr>
          <p:cNvPr id="7" name="Picture 6">
            <a:extLst>
              <a:ext uri="{FF2B5EF4-FFF2-40B4-BE49-F238E27FC236}">
                <a16:creationId xmlns:a16="http://schemas.microsoft.com/office/drawing/2014/main" id="{24C957BC-BFB7-FBCE-2510-7A455CB759AB}"/>
              </a:ext>
            </a:extLst>
          </p:cNvPr>
          <p:cNvPicPr>
            <a:picLocks noChangeAspect="1"/>
          </p:cNvPicPr>
          <p:nvPr/>
        </p:nvPicPr>
        <p:blipFill>
          <a:blip r:embed="rId2"/>
          <a:srcRect r="17477"/>
          <a:stretch>
            <a:fillRect/>
          </a:stretch>
        </p:blipFill>
        <p:spPr>
          <a:xfrm>
            <a:off x="7137327" y="636588"/>
            <a:ext cx="4541738" cy="2792412"/>
          </a:xfrm>
          <a:prstGeom prst="rect">
            <a:avLst/>
          </a:prstGeom>
        </p:spPr>
      </p:pic>
      <p:pic>
        <p:nvPicPr>
          <p:cNvPr id="9" name="Picture 8">
            <a:extLst>
              <a:ext uri="{FF2B5EF4-FFF2-40B4-BE49-F238E27FC236}">
                <a16:creationId xmlns:a16="http://schemas.microsoft.com/office/drawing/2014/main" id="{A329A947-0336-EB44-5D32-80CE99B84B09}"/>
              </a:ext>
            </a:extLst>
          </p:cNvPr>
          <p:cNvPicPr>
            <a:picLocks noChangeAspect="1"/>
          </p:cNvPicPr>
          <p:nvPr/>
        </p:nvPicPr>
        <p:blipFill>
          <a:blip r:embed="rId3"/>
          <a:srcRect r="20826"/>
          <a:stretch>
            <a:fillRect/>
          </a:stretch>
        </p:blipFill>
        <p:spPr>
          <a:xfrm>
            <a:off x="7137328" y="3429000"/>
            <a:ext cx="4541738" cy="3009778"/>
          </a:xfrm>
          <a:prstGeom prst="rect">
            <a:avLst/>
          </a:prstGeom>
        </p:spPr>
      </p:pic>
    </p:spTree>
    <p:extLst>
      <p:ext uri="{BB962C8B-B14F-4D97-AF65-F5344CB8AC3E}">
        <p14:creationId xmlns:p14="http://schemas.microsoft.com/office/powerpoint/2010/main" val="2737241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742B3A07-5004-E7F8-251B-29D1763F7F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61BF82-571E-C6F9-34FA-526001D8375C}"/>
              </a:ext>
            </a:extLst>
          </p:cNvPr>
          <p:cNvSpPr>
            <a:spLocks noGrp="1"/>
          </p:cNvSpPr>
          <p:nvPr>
            <p:ph type="title"/>
          </p:nvPr>
        </p:nvSpPr>
        <p:spPr>
          <a:xfrm>
            <a:off x="642038" y="685953"/>
            <a:ext cx="9247686" cy="769985"/>
          </a:xfrm>
          <a:noFill/>
        </p:spPr>
        <p:txBody>
          <a:bodyPr>
            <a:noAutofit/>
          </a:bodyPr>
          <a:lstStyle/>
          <a:p>
            <a:r>
              <a:rPr lang="en-US" dirty="0"/>
              <a:t>REVENUE BY REGION AND PRODUCT</a:t>
            </a:r>
            <a:br>
              <a:rPr lang="en-US" dirty="0"/>
            </a:br>
            <a:endParaRPr lang="en-US" dirty="0"/>
          </a:p>
        </p:txBody>
      </p:sp>
      <p:sp>
        <p:nvSpPr>
          <p:cNvPr id="3" name="Content Placeholder 2">
            <a:extLst>
              <a:ext uri="{FF2B5EF4-FFF2-40B4-BE49-F238E27FC236}">
                <a16:creationId xmlns:a16="http://schemas.microsoft.com/office/drawing/2014/main" id="{921EF9A4-5198-99F4-09BA-57298F084B1F}"/>
              </a:ext>
            </a:extLst>
          </p:cNvPr>
          <p:cNvSpPr>
            <a:spLocks noGrp="1"/>
          </p:cNvSpPr>
          <p:nvPr>
            <p:ph sz="half" idx="13"/>
          </p:nvPr>
        </p:nvSpPr>
        <p:spPr>
          <a:xfrm>
            <a:off x="7741328" y="2372230"/>
            <a:ext cx="3808634" cy="3323583"/>
          </a:xfrm>
          <a:noFill/>
        </p:spPr>
        <p:txBody>
          <a:bodyPr vert="horz" lIns="91440" tIns="45720" rIns="91440" bIns="45720" rtlCol="0" anchor="t">
            <a:normAutofit fontScale="25000" lnSpcReduction="20000"/>
          </a:bodyPr>
          <a:lstStyle/>
          <a:p>
            <a:r>
              <a:rPr lang="en-US" sz="6400" dirty="0"/>
              <a:t>1) The most revenue is collected from the Pacific region. It is also the most profitable region. Since the greatest number of clients are from Pacific, this seems accurate.</a:t>
            </a:r>
          </a:p>
          <a:p>
            <a:r>
              <a:rPr lang="en-US" sz="6400" dirty="0"/>
              <a:t>2) The next chart shows revenue and profit by product.  All the Wonka chocolate bars are the highest selling products. Triple Dazzle Caramel is the most sold but it generates less profit than the second most sold chocolate, Scrumdiddlyumptious. Only the Wonka gum isn’t sold as much.</a:t>
            </a:r>
          </a:p>
          <a:p>
            <a:r>
              <a:rPr lang="en-US" sz="6400" dirty="0"/>
              <a:t>Fun dip and Nerds have made a profit of $12 together in the 4-year span. </a:t>
            </a:r>
          </a:p>
          <a:p>
            <a:endParaRPr lang="en-US" sz="6400" dirty="0"/>
          </a:p>
          <a:p>
            <a:endParaRPr lang="en-US" dirty="0"/>
          </a:p>
        </p:txBody>
      </p:sp>
      <p:pic>
        <p:nvPicPr>
          <p:cNvPr id="9" name="Picture 8">
            <a:extLst>
              <a:ext uri="{FF2B5EF4-FFF2-40B4-BE49-F238E27FC236}">
                <a16:creationId xmlns:a16="http://schemas.microsoft.com/office/drawing/2014/main" id="{C8308B1C-945D-6E5E-CFFA-329940AE0778}"/>
              </a:ext>
            </a:extLst>
          </p:cNvPr>
          <p:cNvPicPr>
            <a:picLocks noChangeAspect="1"/>
          </p:cNvPicPr>
          <p:nvPr/>
        </p:nvPicPr>
        <p:blipFill>
          <a:blip r:embed="rId2"/>
          <a:srcRect l="811" t="2032" r="-811" b="-492"/>
          <a:stretch>
            <a:fillRect/>
          </a:stretch>
        </p:blipFill>
        <p:spPr>
          <a:xfrm>
            <a:off x="642038" y="1664701"/>
            <a:ext cx="3353492" cy="4738642"/>
          </a:xfrm>
          <a:prstGeom prst="rect">
            <a:avLst/>
          </a:prstGeom>
        </p:spPr>
      </p:pic>
      <p:pic>
        <p:nvPicPr>
          <p:cNvPr id="5" name="Picture 4">
            <a:extLst>
              <a:ext uri="{FF2B5EF4-FFF2-40B4-BE49-F238E27FC236}">
                <a16:creationId xmlns:a16="http://schemas.microsoft.com/office/drawing/2014/main" id="{B35AA70B-CFD8-1D48-AFE2-9914A0464F9A}"/>
              </a:ext>
            </a:extLst>
          </p:cNvPr>
          <p:cNvPicPr>
            <a:picLocks noChangeAspect="1"/>
          </p:cNvPicPr>
          <p:nvPr/>
        </p:nvPicPr>
        <p:blipFill>
          <a:blip r:embed="rId3"/>
          <a:srcRect r="31102"/>
          <a:stretch>
            <a:fillRect/>
          </a:stretch>
        </p:blipFill>
        <p:spPr>
          <a:xfrm>
            <a:off x="4110935" y="2109551"/>
            <a:ext cx="3353492" cy="3671388"/>
          </a:xfrm>
          <a:prstGeom prst="rect">
            <a:avLst/>
          </a:prstGeom>
        </p:spPr>
      </p:pic>
    </p:spTree>
    <p:extLst>
      <p:ext uri="{BB962C8B-B14F-4D97-AF65-F5344CB8AC3E}">
        <p14:creationId xmlns:p14="http://schemas.microsoft.com/office/powerpoint/2010/main" val="1022932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9A95F794-8E1C-B07C-E977-5F36FB6330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886BF3-B73D-D000-1623-FE0D886D75F2}"/>
              </a:ext>
            </a:extLst>
          </p:cNvPr>
          <p:cNvSpPr>
            <a:spLocks noGrp="1"/>
          </p:cNvSpPr>
          <p:nvPr>
            <p:ph type="title"/>
          </p:nvPr>
        </p:nvSpPr>
        <p:spPr>
          <a:xfrm>
            <a:off x="642038" y="685953"/>
            <a:ext cx="9247686" cy="769985"/>
          </a:xfrm>
          <a:noFill/>
        </p:spPr>
        <p:txBody>
          <a:bodyPr>
            <a:noAutofit/>
          </a:bodyPr>
          <a:lstStyle/>
          <a:p>
            <a:r>
              <a:rPr lang="en-US" dirty="0"/>
              <a:t>REVENUE BY DIVISION</a:t>
            </a:r>
            <a:br>
              <a:rPr lang="en-US" dirty="0"/>
            </a:br>
            <a:endParaRPr lang="en-US" dirty="0"/>
          </a:p>
        </p:txBody>
      </p:sp>
      <p:sp>
        <p:nvSpPr>
          <p:cNvPr id="3" name="Content Placeholder 2">
            <a:extLst>
              <a:ext uri="{FF2B5EF4-FFF2-40B4-BE49-F238E27FC236}">
                <a16:creationId xmlns:a16="http://schemas.microsoft.com/office/drawing/2014/main" id="{B3F9C1E2-775E-B5A5-D181-38F25A17396F}"/>
              </a:ext>
            </a:extLst>
          </p:cNvPr>
          <p:cNvSpPr>
            <a:spLocks noGrp="1"/>
          </p:cNvSpPr>
          <p:nvPr>
            <p:ph sz="half" idx="13"/>
          </p:nvPr>
        </p:nvSpPr>
        <p:spPr>
          <a:xfrm>
            <a:off x="798990" y="1971394"/>
            <a:ext cx="4290988" cy="4200653"/>
          </a:xfrm>
          <a:noFill/>
        </p:spPr>
        <p:txBody>
          <a:bodyPr vert="horz" lIns="91440" tIns="45720" rIns="91440" bIns="45720" rtlCol="0" anchor="t">
            <a:normAutofit/>
          </a:bodyPr>
          <a:lstStyle/>
          <a:p>
            <a:r>
              <a:rPr lang="en-US" sz="1800" dirty="0"/>
              <a:t>The highest selling products were the Wonka bars so chocolate being the most revenue generating product is no surprise. The other products and sugar are not doing well. It is recommended that they highly advertise these products for an increase in sales.</a:t>
            </a:r>
          </a:p>
          <a:p>
            <a:endParaRPr lang="en-US" dirty="0"/>
          </a:p>
        </p:txBody>
      </p:sp>
      <p:pic>
        <p:nvPicPr>
          <p:cNvPr id="6" name="Picture 5">
            <a:extLst>
              <a:ext uri="{FF2B5EF4-FFF2-40B4-BE49-F238E27FC236}">
                <a16:creationId xmlns:a16="http://schemas.microsoft.com/office/drawing/2014/main" id="{F262158A-32A0-30C2-B42A-3FDB3B671A8D}"/>
              </a:ext>
            </a:extLst>
          </p:cNvPr>
          <p:cNvPicPr>
            <a:picLocks noChangeAspect="1"/>
          </p:cNvPicPr>
          <p:nvPr/>
        </p:nvPicPr>
        <p:blipFill>
          <a:blip r:embed="rId2"/>
          <a:stretch>
            <a:fillRect/>
          </a:stretch>
        </p:blipFill>
        <p:spPr>
          <a:xfrm>
            <a:off x="6335293" y="1264761"/>
            <a:ext cx="3252590" cy="4882719"/>
          </a:xfrm>
          <a:prstGeom prst="rect">
            <a:avLst/>
          </a:prstGeom>
        </p:spPr>
      </p:pic>
    </p:spTree>
    <p:extLst>
      <p:ext uri="{BB962C8B-B14F-4D97-AF65-F5344CB8AC3E}">
        <p14:creationId xmlns:p14="http://schemas.microsoft.com/office/powerpoint/2010/main" val="269020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F11960C2-3AD8-6673-B93D-B67F76AB5B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D9C967-0D03-A9C8-7401-948C6745E2E4}"/>
              </a:ext>
            </a:extLst>
          </p:cNvPr>
          <p:cNvSpPr>
            <a:spLocks noGrp="1"/>
          </p:cNvSpPr>
          <p:nvPr>
            <p:ph type="title"/>
          </p:nvPr>
        </p:nvSpPr>
        <p:spPr>
          <a:xfrm>
            <a:off x="642038" y="685953"/>
            <a:ext cx="5607842" cy="769985"/>
          </a:xfrm>
          <a:noFill/>
        </p:spPr>
        <p:txBody>
          <a:bodyPr>
            <a:noAutofit/>
          </a:bodyPr>
          <a:lstStyle/>
          <a:p>
            <a:r>
              <a:rPr lang="en-US" dirty="0"/>
              <a:t>Company target</a:t>
            </a:r>
            <a:br>
              <a:rPr lang="en-US" dirty="0"/>
            </a:br>
            <a:endParaRPr lang="en-US" dirty="0"/>
          </a:p>
        </p:txBody>
      </p:sp>
      <p:sp>
        <p:nvSpPr>
          <p:cNvPr id="3" name="Content Placeholder 2">
            <a:extLst>
              <a:ext uri="{FF2B5EF4-FFF2-40B4-BE49-F238E27FC236}">
                <a16:creationId xmlns:a16="http://schemas.microsoft.com/office/drawing/2014/main" id="{EB476261-F142-55FF-08B1-BBB7B2413823}"/>
              </a:ext>
            </a:extLst>
          </p:cNvPr>
          <p:cNvSpPr>
            <a:spLocks noGrp="1"/>
          </p:cNvSpPr>
          <p:nvPr>
            <p:ph sz="half" idx="13"/>
          </p:nvPr>
        </p:nvSpPr>
        <p:spPr>
          <a:xfrm>
            <a:off x="713059" y="2024660"/>
            <a:ext cx="4447940" cy="3323583"/>
          </a:xfrm>
          <a:noFill/>
        </p:spPr>
        <p:txBody>
          <a:bodyPr vert="horz" lIns="91440" tIns="45720" rIns="91440" bIns="45720" rtlCol="0" anchor="t">
            <a:normAutofit fontScale="92500" lnSpcReduction="20000"/>
          </a:bodyPr>
          <a:lstStyle/>
          <a:p>
            <a:r>
              <a:rPr lang="en-US" dirty="0"/>
              <a:t>The company’s target for units sold can be seen in the picture next to this. Comparing this to the bar graph of units sold by division, it is observed that they have achieved their chocolate target by a milestone but the sugar and the other targets are yet to be reached. In fact, they are far off from their targets.  We also noticed that for these 2 divisions sales were very low. If the business wants to reach their target, they will need heavy funding for advertisement, production and distribution.</a:t>
            </a:r>
          </a:p>
        </p:txBody>
      </p:sp>
      <p:pic>
        <p:nvPicPr>
          <p:cNvPr id="9" name="Picture 8">
            <a:extLst>
              <a:ext uri="{FF2B5EF4-FFF2-40B4-BE49-F238E27FC236}">
                <a16:creationId xmlns:a16="http://schemas.microsoft.com/office/drawing/2014/main" id="{EEBFC98B-851B-D0C3-B75D-DA0D67EF660B}"/>
              </a:ext>
            </a:extLst>
          </p:cNvPr>
          <p:cNvPicPr>
            <a:picLocks noChangeAspect="1"/>
          </p:cNvPicPr>
          <p:nvPr/>
        </p:nvPicPr>
        <p:blipFill>
          <a:blip r:embed="rId2"/>
          <a:stretch>
            <a:fillRect/>
          </a:stretch>
        </p:blipFill>
        <p:spPr>
          <a:xfrm>
            <a:off x="8802896" y="1455938"/>
            <a:ext cx="2575847" cy="4134622"/>
          </a:xfrm>
          <a:prstGeom prst="rect">
            <a:avLst/>
          </a:prstGeom>
        </p:spPr>
      </p:pic>
      <p:pic>
        <p:nvPicPr>
          <p:cNvPr id="11" name="Picture 10">
            <a:extLst>
              <a:ext uri="{FF2B5EF4-FFF2-40B4-BE49-F238E27FC236}">
                <a16:creationId xmlns:a16="http://schemas.microsoft.com/office/drawing/2014/main" id="{94B3679E-F586-3E0C-C2C3-43A5B8AA1762}"/>
              </a:ext>
            </a:extLst>
          </p:cNvPr>
          <p:cNvPicPr>
            <a:picLocks noChangeAspect="1"/>
          </p:cNvPicPr>
          <p:nvPr/>
        </p:nvPicPr>
        <p:blipFill>
          <a:blip r:embed="rId3"/>
          <a:stretch>
            <a:fillRect/>
          </a:stretch>
        </p:blipFill>
        <p:spPr>
          <a:xfrm>
            <a:off x="5769806" y="2308746"/>
            <a:ext cx="2353262" cy="2003289"/>
          </a:xfrm>
          <a:prstGeom prst="rect">
            <a:avLst/>
          </a:prstGeom>
        </p:spPr>
      </p:pic>
    </p:spTree>
    <p:extLst>
      <p:ext uri="{BB962C8B-B14F-4D97-AF65-F5344CB8AC3E}">
        <p14:creationId xmlns:p14="http://schemas.microsoft.com/office/powerpoint/2010/main" val="627056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38136E66-05E9-DCB5-4BDC-BF211FAFD7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5FFD86-FDB3-30F9-1F3C-9154761889FA}"/>
              </a:ext>
            </a:extLst>
          </p:cNvPr>
          <p:cNvSpPr>
            <a:spLocks noGrp="1"/>
          </p:cNvSpPr>
          <p:nvPr>
            <p:ph type="title"/>
          </p:nvPr>
        </p:nvSpPr>
        <p:spPr>
          <a:xfrm>
            <a:off x="642038" y="685953"/>
            <a:ext cx="5607842" cy="769985"/>
          </a:xfrm>
          <a:noFill/>
        </p:spPr>
        <p:txBody>
          <a:bodyPr>
            <a:noAutofit/>
          </a:bodyPr>
          <a:lstStyle/>
          <a:p>
            <a:r>
              <a:rPr lang="en-US" dirty="0"/>
              <a:t>SALES AND PROFIT OVER TIME</a:t>
            </a:r>
            <a:br>
              <a:rPr lang="en-US" dirty="0"/>
            </a:br>
            <a:endParaRPr lang="en-US" dirty="0"/>
          </a:p>
        </p:txBody>
      </p:sp>
      <p:sp>
        <p:nvSpPr>
          <p:cNvPr id="3" name="Content Placeholder 2">
            <a:extLst>
              <a:ext uri="{FF2B5EF4-FFF2-40B4-BE49-F238E27FC236}">
                <a16:creationId xmlns:a16="http://schemas.microsoft.com/office/drawing/2014/main" id="{39E9C55C-E5D2-9485-A5C4-D818E7F97AE1}"/>
              </a:ext>
            </a:extLst>
          </p:cNvPr>
          <p:cNvSpPr>
            <a:spLocks noGrp="1"/>
          </p:cNvSpPr>
          <p:nvPr>
            <p:ph sz="half" idx="13"/>
          </p:nvPr>
        </p:nvSpPr>
        <p:spPr>
          <a:xfrm>
            <a:off x="642038" y="2246602"/>
            <a:ext cx="4447940" cy="3323583"/>
          </a:xfrm>
          <a:noFill/>
        </p:spPr>
        <p:txBody>
          <a:bodyPr vert="horz" lIns="91440" tIns="45720" rIns="91440" bIns="45720" rtlCol="0" anchor="t">
            <a:normAutofit/>
          </a:bodyPr>
          <a:lstStyle/>
          <a:p>
            <a:r>
              <a:rPr lang="en-US" dirty="0"/>
              <a:t>The company sales and profit seem to increase over the time. Over the years, they have maximized their sales and profits, which is a good sign. Every year the sales and profit seem to drop for October, this drop has been consistent. I would advice the company to make more Halloween themed candy for October to prevent this drop and to keep the revenue steady.</a:t>
            </a:r>
          </a:p>
        </p:txBody>
      </p:sp>
      <p:pic>
        <p:nvPicPr>
          <p:cNvPr id="5" name="Picture 4">
            <a:extLst>
              <a:ext uri="{FF2B5EF4-FFF2-40B4-BE49-F238E27FC236}">
                <a16:creationId xmlns:a16="http://schemas.microsoft.com/office/drawing/2014/main" id="{CB72566D-9E3F-1E85-5F23-9DA9AC0952AB}"/>
              </a:ext>
            </a:extLst>
          </p:cNvPr>
          <p:cNvPicPr>
            <a:picLocks noChangeAspect="1"/>
          </p:cNvPicPr>
          <p:nvPr/>
        </p:nvPicPr>
        <p:blipFill>
          <a:blip r:embed="rId2"/>
          <a:stretch>
            <a:fillRect/>
          </a:stretch>
        </p:blipFill>
        <p:spPr>
          <a:xfrm>
            <a:off x="6397841" y="622970"/>
            <a:ext cx="4992210" cy="2806030"/>
          </a:xfrm>
          <a:prstGeom prst="rect">
            <a:avLst/>
          </a:prstGeom>
        </p:spPr>
      </p:pic>
      <p:pic>
        <p:nvPicPr>
          <p:cNvPr id="8" name="Picture 7">
            <a:extLst>
              <a:ext uri="{FF2B5EF4-FFF2-40B4-BE49-F238E27FC236}">
                <a16:creationId xmlns:a16="http://schemas.microsoft.com/office/drawing/2014/main" id="{4CE1326E-3FC0-77AD-432D-0F7629A1E97D}"/>
              </a:ext>
            </a:extLst>
          </p:cNvPr>
          <p:cNvPicPr>
            <a:picLocks noChangeAspect="1"/>
          </p:cNvPicPr>
          <p:nvPr/>
        </p:nvPicPr>
        <p:blipFill>
          <a:blip r:embed="rId3"/>
          <a:stretch>
            <a:fillRect/>
          </a:stretch>
        </p:blipFill>
        <p:spPr>
          <a:xfrm>
            <a:off x="6397841" y="3633185"/>
            <a:ext cx="4992210" cy="2803896"/>
          </a:xfrm>
          <a:prstGeom prst="rect">
            <a:avLst/>
          </a:prstGeom>
        </p:spPr>
      </p:pic>
    </p:spTree>
    <p:extLst>
      <p:ext uri="{BB962C8B-B14F-4D97-AF65-F5344CB8AC3E}">
        <p14:creationId xmlns:p14="http://schemas.microsoft.com/office/powerpoint/2010/main" val="2621307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3275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title"/>
          </p:nvPr>
        </p:nvSpPr>
        <p:spPr>
          <a:xfrm>
            <a:off x="1796191" y="106533"/>
            <a:ext cx="8735960" cy="2246050"/>
          </a:xfrm>
          <a:noFill/>
        </p:spPr>
        <p:txBody>
          <a:bodyPr>
            <a:noAutofit/>
          </a:bodyPr>
          <a:lstStyle/>
          <a:p>
            <a:r>
              <a:rPr lang="en-US" dirty="0"/>
              <a:t>Innovative solutions</a:t>
            </a:r>
          </a:p>
        </p:txBody>
      </p:sp>
      <p:sp>
        <p:nvSpPr>
          <p:cNvPr id="4" name="Content Placeholder 2">
            <a:extLst>
              <a:ext uri="{FF2B5EF4-FFF2-40B4-BE49-F238E27FC236}">
                <a16:creationId xmlns:a16="http://schemas.microsoft.com/office/drawing/2014/main" id="{9525A67A-75D7-CCAF-786C-00355F6FA94D}"/>
              </a:ext>
            </a:extLst>
          </p:cNvPr>
          <p:cNvSpPr txBox="1">
            <a:spLocks/>
          </p:cNvSpPr>
          <p:nvPr/>
        </p:nvSpPr>
        <p:spPr>
          <a:xfrm>
            <a:off x="1932534" y="2459666"/>
            <a:ext cx="8599617" cy="3323583"/>
          </a:xfrm>
          <a:prstGeom prst="rect">
            <a:avLst/>
          </a:prstGeom>
          <a:noFill/>
        </p:spPr>
        <p:txBody>
          <a:bodyPr vert="horz" lIns="91440" tIns="45720" rIns="91440" bIns="45720" rtlCol="0" anchor="t">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Clr>
                <a:srgbClr val="334031"/>
              </a:buClr>
              <a:buNone/>
            </a:pPr>
            <a:r>
              <a:rPr lang="en-US" dirty="0">
                <a:solidFill>
                  <a:schemeClr val="accent5">
                    <a:lumMod val="40000"/>
                    <a:lumOff val="60000"/>
                  </a:schemeClr>
                </a:solidFill>
              </a:rPr>
              <a:t>1</a:t>
            </a:r>
            <a:r>
              <a:rPr lang="en-US" dirty="0">
                <a:solidFill>
                  <a:schemeClr val="bg1"/>
                </a:solidFill>
              </a:rPr>
              <a:t>.    The company experiences a drop in the sales every year in the month of October. To keep the sales consistently increasing, they need to be innovative about the candies sold in this month. They can sell Halloween specialized candies to generate more revenue. People buy tons of candies in US and Canada during that time. This is a huge opportunity waiting for them and they must use it for their advantage. </a:t>
            </a:r>
          </a:p>
          <a:p>
            <a:pPr marL="0" indent="0">
              <a:buClr>
                <a:srgbClr val="334031"/>
              </a:buClr>
              <a:buNone/>
            </a:pPr>
            <a:endParaRPr lang="en-US" dirty="0">
              <a:solidFill>
                <a:schemeClr val="bg1"/>
              </a:solidFill>
            </a:endParaRPr>
          </a:p>
          <a:p>
            <a:pPr marL="0" indent="0">
              <a:buClr>
                <a:srgbClr val="334031"/>
              </a:buClr>
              <a:buNone/>
            </a:pPr>
            <a:r>
              <a:rPr lang="en-US" dirty="0">
                <a:solidFill>
                  <a:schemeClr val="bg1"/>
                </a:solidFill>
              </a:rPr>
              <a:t>2.    Triple Dazzle Caramel is the most sold chocolate but it generates less profit than the  second most sold chocolate, Scrumdiddlyumptious. This must be looked into.</a:t>
            </a:r>
          </a:p>
          <a:p>
            <a:pPr marL="0" indent="0">
              <a:buClr>
                <a:srgbClr val="334031"/>
              </a:buClr>
              <a:buNone/>
            </a:pPr>
            <a:endParaRPr lang="en-US" dirty="0">
              <a:solidFill>
                <a:schemeClr val="bg1"/>
              </a:solidFill>
            </a:endParaRPr>
          </a:p>
          <a:p>
            <a:pPr marL="0" indent="0">
              <a:buNone/>
            </a:pPr>
            <a:r>
              <a:rPr lang="en-US" dirty="0">
                <a:solidFill>
                  <a:schemeClr val="bg1"/>
                </a:solidFill>
              </a:rPr>
              <a:t>3.    The company aims to achieve certain targets for sugar and other products. They are nowhere close to the target. This can be solved by market expansion</a:t>
            </a:r>
            <a:r>
              <a:rPr lang="en-IN" dirty="0">
                <a:solidFill>
                  <a:schemeClr val="bg1"/>
                </a:solidFill>
              </a:rPr>
              <a:t> and </a:t>
            </a:r>
            <a:r>
              <a:rPr lang="en-US" dirty="0">
                <a:solidFill>
                  <a:schemeClr val="bg1"/>
                </a:solidFill>
              </a:rPr>
              <a:t>product innovation. Lots of time and hard work will be required to move closer to their aim.</a:t>
            </a:r>
            <a:endParaRPr lang="en-IN" dirty="0">
              <a:solidFill>
                <a:schemeClr val="bg1"/>
              </a:solidFill>
            </a:endParaRPr>
          </a:p>
          <a:p>
            <a:pPr marL="342900" indent="-342900">
              <a:buClr>
                <a:srgbClr val="334031"/>
              </a:buClr>
              <a:buFont typeface="+mj-lt"/>
              <a:buAutoNum type="arabicPeriod"/>
            </a:pPr>
            <a:endParaRPr lang="en-US" dirty="0">
              <a:solidFill>
                <a:schemeClr val="tx1"/>
              </a:solidFill>
            </a:endParaRPr>
          </a:p>
          <a:p>
            <a:pPr marL="342900" indent="-342900">
              <a:buClr>
                <a:srgbClr val="334031"/>
              </a:buClr>
              <a:buFont typeface="+mj-lt"/>
              <a:buAutoNum type="arabicPeriod"/>
            </a:pPr>
            <a:endParaRPr lang="en-US" dirty="0">
              <a:solidFill>
                <a:schemeClr val="tx1"/>
              </a:solidFill>
            </a:endParaRPr>
          </a:p>
          <a:p>
            <a:pPr marL="0" indent="0">
              <a:buClr>
                <a:srgbClr val="334031"/>
              </a:buClr>
              <a:buNone/>
            </a:pPr>
            <a:endParaRPr lang="en-US" dirty="0">
              <a:solidFill>
                <a:schemeClr val="tx1"/>
              </a:solidFill>
            </a:endParaRPr>
          </a:p>
          <a:p>
            <a:pPr marL="0" indent="0">
              <a:buClr>
                <a:srgbClr val="334031"/>
              </a:buClr>
              <a:buNone/>
            </a:pPr>
            <a:endParaRPr lang="en-US" dirty="0">
              <a:solidFill>
                <a:schemeClr val="tx1"/>
              </a:solidFill>
            </a:endParaRPr>
          </a:p>
        </p:txBody>
      </p:sp>
    </p:spTree>
    <p:extLst>
      <p:ext uri="{BB962C8B-B14F-4D97-AF65-F5344CB8AC3E}">
        <p14:creationId xmlns:p14="http://schemas.microsoft.com/office/powerpoint/2010/main" val="3058085568"/>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26A71AF-4CF2-4B95-BFB6-5C27500258C6}">
  <ds:schemaRefs>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 ds:uri="http://purl.org/dc/elements/1.1/"/>
    <ds:schemaRef ds:uri="http://schemas.microsoft.com/office/2006/documentManagement/types"/>
    <ds:schemaRef ds:uri="230e9df3-be65-4c73-a93b-d1236ebd677e"/>
    <ds:schemaRef ds:uri="71af3243-3dd4-4a8d-8c0d-dd76da1f02a5"/>
    <ds:schemaRef ds:uri="16c05727-aa75-4e4a-9b5f-8a80a1165891"/>
    <ds:schemaRef ds:uri="http://schemas.microsoft.com/sharepoint/v3"/>
    <ds:schemaRef ds:uri="http://purl.org/dc/dcmitype/"/>
    <ds:schemaRef ds:uri="http://purl.org/dc/terms/"/>
  </ds:schemaRefs>
</ds:datastoreItem>
</file>

<file path=customXml/itemProps2.xml><?xml version="1.0" encoding="utf-8"?>
<ds:datastoreItem xmlns:ds="http://schemas.openxmlformats.org/officeDocument/2006/customXml" ds:itemID="{118B1F56-8983-41A9-8E90-86247BC2C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60B100-7079-4DE7-AF7C-20BFB1D62C4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TM03457464[[fn=Dividend]]</Template>
  <TotalTime>248</TotalTime>
  <Words>654</Words>
  <Application>Microsoft Office PowerPoint</Application>
  <PresentationFormat>Widescreen</PresentationFormat>
  <Paragraphs>55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Times New Roman</vt:lpstr>
      <vt:lpstr>Wingdings 2</vt:lpstr>
      <vt:lpstr>Dividend</vt:lpstr>
      <vt:lpstr>ANALYSIS OF US CANDY DISTRIBUTOR SALES DATA</vt:lpstr>
      <vt:lpstr>Agenda</vt:lpstr>
      <vt:lpstr>About the dataset</vt:lpstr>
      <vt:lpstr>CUSTOMER DEMOGRAPHIC </vt:lpstr>
      <vt:lpstr>REVENUE BY REGION AND PRODUCT </vt:lpstr>
      <vt:lpstr>REVENUE BY DIVISION </vt:lpstr>
      <vt:lpstr>Company target </vt:lpstr>
      <vt:lpstr>SALES AND PROFIT OVER TIME </vt:lpstr>
      <vt:lpstr>Innovative solutions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328 Kusum Talreja 212383</dc:creator>
  <cp:lastModifiedBy>328 Kusum Talreja 212383</cp:lastModifiedBy>
  <cp:revision>3</cp:revision>
  <dcterms:created xsi:type="dcterms:W3CDTF">2025-09-25T13:36:34Z</dcterms:created>
  <dcterms:modified xsi:type="dcterms:W3CDTF">2025-09-25T17:47:00Z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