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56" r:id="rId2"/>
    <p:sldId id="326" r:id="rId3"/>
    <p:sldId id="257" r:id="rId4"/>
    <p:sldId id="258" r:id="rId5"/>
    <p:sldId id="286" r:id="rId6"/>
    <p:sldId id="308" r:id="rId7"/>
    <p:sldId id="32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35:41.536"/>
    </inkml:context>
    <inkml:brush xml:id="br0">
      <inkml:brushProperty name="width" value="0.035" units="cm"/>
      <inkml:brushProperty name="height" value="0.03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35:46.168"/>
    </inkml:context>
    <inkml:brush xml:id="br0">
      <inkml:brushProperty name="width" value="0.035" units="cm"/>
      <inkml:brushProperty name="height" value="0.035" units="cm"/>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35:47.135"/>
    </inkml:context>
    <inkml:brush xml:id="br0">
      <inkml:brushProperty name="width" value="0.035" units="cm"/>
      <inkml:brushProperty name="height" value="0.03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35:47.475"/>
    </inkml:context>
    <inkml:brush xml:id="br0">
      <inkml:brushProperty name="width" value="0.035" units="cm"/>
      <inkml:brushProperty name="height" value="0.035" units="cm"/>
    </inkml:brush>
  </inkml:definitions>
  <inkml:trace contextRef="#ctx0" brushRef="#br0">1 0 24575,'4'0'0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5T16:35:47.800"/>
    </inkml:context>
    <inkml:brush xml:id="br0">
      <inkml:brushProperty name="width" value="0.035" units="cm"/>
      <inkml:brushProperty name="height" value="0.03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3606C-6657-4B92-B4AC-528541739402}" type="datetimeFigureOut">
              <a:rPr lang="en-IN" smtClean="0"/>
              <a:t>13-01-2024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28D04-AE0D-4464-A776-6EF972CAC5E0}" type="slidenum">
              <a:rPr lang="en-IN" smtClean="0"/>
              <a:t>‹#›</a:t>
            </a:fld>
            <a:endParaRPr lang="en-IN"/>
          </a:p>
        </p:txBody>
      </p:sp>
    </p:spTree>
    <p:extLst>
      <p:ext uri="{BB962C8B-B14F-4D97-AF65-F5344CB8AC3E}">
        <p14:creationId xmlns:p14="http://schemas.microsoft.com/office/powerpoint/2010/main" val="501047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55506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19352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31825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378223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833142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89073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278475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4807564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D4AB-0368-00F4-796D-C465095ADC72}"/>
              </a:ext>
            </a:extLst>
          </p:cNvPr>
          <p:cNvSpPr>
            <a:spLocks noGrp="1"/>
          </p:cNvSpPr>
          <p:nvPr>
            <p:ph type="ctrTitle"/>
          </p:nvPr>
        </p:nvSpPr>
        <p:spPr>
          <a:xfrm>
            <a:off x="599225" y="722111"/>
            <a:ext cx="10993549" cy="1475013"/>
          </a:xfrm>
        </p:spPr>
        <p:txBody>
          <a:bodyPr>
            <a:normAutofit/>
          </a:bodyPr>
          <a:lstStyle/>
          <a:p>
            <a:r>
              <a:rPr lang="en-IN" sz="4000" u="sng" dirty="0"/>
              <a:t>Car price prediction</a:t>
            </a:r>
          </a:p>
        </p:txBody>
      </p:sp>
      <p:sp>
        <p:nvSpPr>
          <p:cNvPr id="3" name="Subtitle 2">
            <a:extLst>
              <a:ext uri="{FF2B5EF4-FFF2-40B4-BE49-F238E27FC236}">
                <a16:creationId xmlns:a16="http://schemas.microsoft.com/office/drawing/2014/main" id="{D58D5F59-2979-9E38-1A73-C2E53B6AA0BC}"/>
              </a:ext>
            </a:extLst>
          </p:cNvPr>
          <p:cNvSpPr>
            <a:spLocks noGrp="1"/>
          </p:cNvSpPr>
          <p:nvPr>
            <p:ph type="subTitle" idx="1"/>
          </p:nvPr>
        </p:nvSpPr>
        <p:spPr>
          <a:xfrm>
            <a:off x="1458268" y="3429000"/>
            <a:ext cx="10993546" cy="590321"/>
          </a:xfrm>
        </p:spPr>
        <p:txBody>
          <a:bodyPr>
            <a:noAutofit/>
          </a:bodyPr>
          <a:lstStyle/>
          <a:p>
            <a:r>
              <a:rPr lang="en-IN" sz="3200" dirty="0">
                <a:solidFill>
                  <a:schemeClr val="bg1"/>
                </a:solidFill>
              </a:rPr>
              <a:t>Submitted by:</a:t>
            </a:r>
          </a:p>
          <a:p>
            <a:r>
              <a:rPr lang="en-IN" sz="3200" dirty="0">
                <a:solidFill>
                  <a:schemeClr val="bg1"/>
                </a:solidFill>
              </a:rPr>
              <a:t>Kusum </a:t>
            </a:r>
            <a:r>
              <a:rPr lang="en-IN" sz="3200" dirty="0" err="1">
                <a:solidFill>
                  <a:schemeClr val="bg1"/>
                </a:solidFill>
              </a:rPr>
              <a:t>sharma</a:t>
            </a:r>
            <a:endParaRPr lang="en-IN" sz="3200" dirty="0">
              <a:solidFill>
                <a:schemeClr val="bg1"/>
              </a:solidFill>
            </a:endParaRPr>
          </a:p>
          <a:p>
            <a:r>
              <a:rPr lang="en-IN" sz="3200" dirty="0">
                <a:solidFill>
                  <a:schemeClr val="bg1"/>
                </a:solidFill>
              </a:rPr>
              <a:t>00602102023</a:t>
            </a:r>
          </a:p>
          <a:p>
            <a:r>
              <a:rPr lang="en-IN" sz="3200" dirty="0" err="1">
                <a:solidFill>
                  <a:schemeClr val="bg1"/>
                </a:solidFill>
              </a:rPr>
              <a:t>M.tech</a:t>
            </a:r>
            <a:r>
              <a:rPr lang="en-IN" sz="3200" dirty="0">
                <a:solidFill>
                  <a:schemeClr val="bg1"/>
                </a:solidFill>
              </a:rPr>
              <a:t> </a:t>
            </a:r>
            <a:r>
              <a:rPr lang="en-IN" sz="3200" dirty="0" err="1">
                <a:solidFill>
                  <a:schemeClr val="bg1"/>
                </a:solidFill>
              </a:rPr>
              <a:t>cse</a:t>
            </a:r>
            <a:r>
              <a:rPr lang="en-IN" sz="3200" dirty="0">
                <a:solidFill>
                  <a:schemeClr val="bg1"/>
                </a:solidFill>
              </a:rPr>
              <a:t>(ai)</a:t>
            </a:r>
          </a:p>
        </p:txBody>
      </p:sp>
      <p:pic>
        <p:nvPicPr>
          <p:cNvPr id="4100" name="Picture 4" descr="used-cars-price-prediction · GitHub Topics · GitHub">
            <a:extLst>
              <a:ext uri="{FF2B5EF4-FFF2-40B4-BE49-F238E27FC236}">
                <a16:creationId xmlns:a16="http://schemas.microsoft.com/office/drawing/2014/main" id="{5137D475-8539-1AB7-EE0D-A9096E6CA0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417" t="5334" r="8415" b="13685"/>
          <a:stretch/>
        </p:blipFill>
        <p:spPr bwMode="auto">
          <a:xfrm>
            <a:off x="5640003" y="1017270"/>
            <a:ext cx="6551997" cy="541377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C1EA627-63F6-D5E1-7174-AC8976D0E8D4}"/>
                  </a:ext>
                </a:extLst>
              </p14:cNvPr>
              <p14:cNvContentPartPr/>
              <p14:nvPr/>
            </p14:nvContentPartPr>
            <p14:xfrm>
              <a:off x="1874968" y="1436841"/>
              <a:ext cx="360" cy="360"/>
            </p14:xfrm>
          </p:contentPart>
        </mc:Choice>
        <mc:Fallback xmlns="">
          <p:pic>
            <p:nvPicPr>
              <p:cNvPr id="4" name="Ink 3">
                <a:extLst>
                  <a:ext uri="{FF2B5EF4-FFF2-40B4-BE49-F238E27FC236}">
                    <a16:creationId xmlns:a16="http://schemas.microsoft.com/office/drawing/2014/main" id="{2C1EA627-63F6-D5E1-7174-AC8976D0E8D4}"/>
                  </a:ext>
                </a:extLst>
              </p:cNvPr>
              <p:cNvPicPr/>
              <p:nvPr/>
            </p:nvPicPr>
            <p:blipFill>
              <a:blip r:embed="rId4"/>
              <a:stretch>
                <a:fillRect/>
              </a:stretch>
            </p:blipFill>
            <p:spPr>
              <a:xfrm>
                <a:off x="1868848" y="143072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C1B28D0-AB7F-1461-770D-8E1D84279AA8}"/>
                  </a:ext>
                </a:extLst>
              </p14:cNvPr>
              <p14:cNvContentPartPr/>
              <p14:nvPr/>
            </p14:nvContentPartPr>
            <p14:xfrm>
              <a:off x="2659048" y="3872241"/>
              <a:ext cx="360" cy="360"/>
            </p14:xfrm>
          </p:contentPart>
        </mc:Choice>
        <mc:Fallback xmlns="">
          <p:pic>
            <p:nvPicPr>
              <p:cNvPr id="5" name="Ink 4">
                <a:extLst>
                  <a:ext uri="{FF2B5EF4-FFF2-40B4-BE49-F238E27FC236}">
                    <a16:creationId xmlns:a16="http://schemas.microsoft.com/office/drawing/2014/main" id="{6C1B28D0-AB7F-1461-770D-8E1D84279AA8}"/>
                  </a:ext>
                </a:extLst>
              </p:cNvPr>
              <p:cNvPicPr/>
              <p:nvPr/>
            </p:nvPicPr>
            <p:blipFill>
              <a:blip r:embed="rId4"/>
              <a:stretch>
                <a:fillRect/>
              </a:stretch>
            </p:blipFill>
            <p:spPr>
              <a:xfrm>
                <a:off x="2652928" y="3866121"/>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E0C472F-D480-9850-0C07-2C0289C2E9C3}"/>
                  </a:ext>
                </a:extLst>
              </p14:cNvPr>
              <p14:cNvContentPartPr/>
              <p14:nvPr/>
            </p14:nvContentPartPr>
            <p14:xfrm>
              <a:off x="2201848" y="4198761"/>
              <a:ext cx="360" cy="360"/>
            </p14:xfrm>
          </p:contentPart>
        </mc:Choice>
        <mc:Fallback xmlns="">
          <p:pic>
            <p:nvPicPr>
              <p:cNvPr id="6" name="Ink 5">
                <a:extLst>
                  <a:ext uri="{FF2B5EF4-FFF2-40B4-BE49-F238E27FC236}">
                    <a16:creationId xmlns:a16="http://schemas.microsoft.com/office/drawing/2014/main" id="{BE0C472F-D480-9850-0C07-2C0289C2E9C3}"/>
                  </a:ext>
                </a:extLst>
              </p:cNvPr>
              <p:cNvPicPr/>
              <p:nvPr/>
            </p:nvPicPr>
            <p:blipFill>
              <a:blip r:embed="rId4"/>
              <a:stretch>
                <a:fillRect/>
              </a:stretch>
            </p:blipFill>
            <p:spPr>
              <a:xfrm>
                <a:off x="2195728" y="4192641"/>
                <a:ext cx="12600" cy="12600"/>
              </a:xfrm>
              <a:prstGeom prst="rect">
                <a:avLst/>
              </a:prstGeom>
            </p:spPr>
          </p:pic>
        </mc:Fallback>
      </mc:AlternateContent>
      <p:grpSp>
        <p:nvGrpSpPr>
          <p:cNvPr id="9" name="Group 8">
            <a:extLst>
              <a:ext uri="{FF2B5EF4-FFF2-40B4-BE49-F238E27FC236}">
                <a16:creationId xmlns:a16="http://schemas.microsoft.com/office/drawing/2014/main" id="{72D649EC-AB72-55D5-A978-60E22BF579AF}"/>
              </a:ext>
            </a:extLst>
          </p:cNvPr>
          <p:cNvGrpSpPr/>
          <p:nvPr/>
        </p:nvGrpSpPr>
        <p:grpSpPr>
          <a:xfrm>
            <a:off x="4142608" y="4217481"/>
            <a:ext cx="9720" cy="360"/>
            <a:chOff x="4142608" y="4217481"/>
            <a:chExt cx="9720" cy="36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ECCFA107-FD51-35DC-58F3-403D5285C23A}"/>
                    </a:ext>
                  </a:extLst>
                </p14:cNvPr>
                <p14:cNvContentPartPr/>
                <p14:nvPr/>
              </p14:nvContentPartPr>
              <p14:xfrm>
                <a:off x="4142608" y="4217481"/>
                <a:ext cx="1800" cy="360"/>
              </p14:xfrm>
            </p:contentPart>
          </mc:Choice>
          <mc:Fallback xmlns="">
            <p:pic>
              <p:nvPicPr>
                <p:cNvPr id="7" name="Ink 6">
                  <a:extLst>
                    <a:ext uri="{FF2B5EF4-FFF2-40B4-BE49-F238E27FC236}">
                      <a16:creationId xmlns:a16="http://schemas.microsoft.com/office/drawing/2014/main" id="{ECCFA107-FD51-35DC-58F3-403D5285C23A}"/>
                    </a:ext>
                  </a:extLst>
                </p:cNvPr>
                <p:cNvPicPr/>
                <p:nvPr/>
              </p:nvPicPr>
              <p:blipFill>
                <a:blip r:embed="rId4"/>
                <a:stretch>
                  <a:fillRect/>
                </a:stretch>
              </p:blipFill>
              <p:spPr>
                <a:xfrm>
                  <a:off x="4136488" y="4211361"/>
                  <a:ext cx="140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4331F33-4BD5-90FE-0BC3-13DE2F0F18F1}"/>
                    </a:ext>
                  </a:extLst>
                </p14:cNvPr>
                <p14:cNvContentPartPr/>
                <p14:nvPr/>
              </p14:nvContentPartPr>
              <p14:xfrm>
                <a:off x="4151968" y="4217481"/>
                <a:ext cx="360" cy="360"/>
              </p14:xfrm>
            </p:contentPart>
          </mc:Choice>
          <mc:Fallback xmlns="">
            <p:pic>
              <p:nvPicPr>
                <p:cNvPr id="8" name="Ink 7">
                  <a:extLst>
                    <a:ext uri="{FF2B5EF4-FFF2-40B4-BE49-F238E27FC236}">
                      <a16:creationId xmlns:a16="http://schemas.microsoft.com/office/drawing/2014/main" id="{C4331F33-4BD5-90FE-0BC3-13DE2F0F18F1}"/>
                    </a:ext>
                  </a:extLst>
                </p:cNvPr>
                <p:cNvPicPr/>
                <p:nvPr/>
              </p:nvPicPr>
              <p:blipFill>
                <a:blip r:embed="rId4"/>
                <a:stretch>
                  <a:fillRect/>
                </a:stretch>
              </p:blipFill>
              <p:spPr>
                <a:xfrm>
                  <a:off x="4145848" y="4211361"/>
                  <a:ext cx="12600" cy="12600"/>
                </a:xfrm>
                <a:prstGeom prst="rect">
                  <a:avLst/>
                </a:prstGeom>
              </p:spPr>
            </p:pic>
          </mc:Fallback>
        </mc:AlternateContent>
      </p:grpSp>
    </p:spTree>
    <p:extLst>
      <p:ext uri="{BB962C8B-B14F-4D97-AF65-F5344CB8AC3E}">
        <p14:creationId xmlns:p14="http://schemas.microsoft.com/office/powerpoint/2010/main" val="342013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89ACE2-3406-C2B4-1B7B-B2E36F3FA684}"/>
              </a:ext>
            </a:extLst>
          </p:cNvPr>
          <p:cNvSpPr>
            <a:spLocks noGrp="1"/>
          </p:cNvSpPr>
          <p:nvPr>
            <p:ph type="body" sz="quarter" idx="21"/>
          </p:nvPr>
        </p:nvSpPr>
        <p:spPr>
          <a:xfrm rot="19594102" flipH="1">
            <a:off x="7549585" y="-2411107"/>
            <a:ext cx="1218268" cy="7328536"/>
          </a:xfrm>
        </p:spPr>
        <p:txBody>
          <a:bodyPr/>
          <a:lstStyle/>
          <a:p>
            <a:endParaRPr lang="en-IN" dirty="0">
              <a:solidFill>
                <a:srgbClr val="FF0000">
                  <a:alpha val="0"/>
                </a:srgbClr>
              </a:solidFill>
            </a:endParaRPr>
          </a:p>
        </p:txBody>
      </p:sp>
      <p:sp>
        <p:nvSpPr>
          <p:cNvPr id="4" name="Text Placeholder 3">
            <a:extLst>
              <a:ext uri="{FF2B5EF4-FFF2-40B4-BE49-F238E27FC236}">
                <a16:creationId xmlns:a16="http://schemas.microsoft.com/office/drawing/2014/main" id="{5A832C29-1D68-47A2-B7F6-ACA267C8D375}"/>
              </a:ext>
            </a:extLst>
          </p:cNvPr>
          <p:cNvSpPr>
            <a:spLocks noGrp="1"/>
          </p:cNvSpPr>
          <p:nvPr>
            <p:ph type="body" sz="quarter" idx="12"/>
          </p:nvPr>
        </p:nvSpPr>
        <p:spPr>
          <a:xfrm>
            <a:off x="0" y="0"/>
            <a:ext cx="11433215" cy="6324600"/>
          </a:xfrm>
          <a:gradFill>
            <a:gsLst>
              <a:gs pos="32000">
                <a:schemeClr val="accent3"/>
              </a:gs>
              <a:gs pos="96552">
                <a:schemeClr val="accent1">
                  <a:lumMod val="45000"/>
                  <a:lumOff val="55000"/>
                </a:schemeClr>
              </a:gs>
              <a:gs pos="100000">
                <a:schemeClr val="accent1">
                  <a:lumMod val="45000"/>
                  <a:lumOff val="55000"/>
                </a:schemeClr>
              </a:gs>
            </a:gsLst>
            <a:lin ang="5400000" scaled="1"/>
          </a:gradFill>
        </p:spPr>
        <p:txBody>
          <a:bodyPr/>
          <a:lstStyle/>
          <a:p>
            <a:pPr algn="r"/>
            <a:endParaRPr lang="en-IN" dirty="0"/>
          </a:p>
          <a:p>
            <a:pPr algn="r"/>
            <a:endParaRPr lang="en-IN" dirty="0"/>
          </a:p>
        </p:txBody>
      </p:sp>
      <p:sp>
        <p:nvSpPr>
          <p:cNvPr id="5" name="Title 4">
            <a:extLst>
              <a:ext uri="{FF2B5EF4-FFF2-40B4-BE49-F238E27FC236}">
                <a16:creationId xmlns:a16="http://schemas.microsoft.com/office/drawing/2014/main" id="{3BFAEC5E-5ED7-21FA-923F-41FF2B26C88B}"/>
              </a:ext>
            </a:extLst>
          </p:cNvPr>
          <p:cNvSpPr>
            <a:spLocks noGrp="1"/>
          </p:cNvSpPr>
          <p:nvPr>
            <p:ph type="ctrTitle"/>
          </p:nvPr>
        </p:nvSpPr>
        <p:spPr>
          <a:xfrm>
            <a:off x="2474273" y="217214"/>
            <a:ext cx="7610822" cy="650776"/>
          </a:xfrm>
        </p:spPr>
        <p:txBody>
          <a:bodyPr>
            <a:noAutofit/>
          </a:bodyPr>
          <a:lstStyle/>
          <a:p>
            <a:r>
              <a:rPr lang="en-IN" sz="4800" u="sng" dirty="0">
                <a:solidFill>
                  <a:schemeClr val="tx1"/>
                </a:solidFill>
                <a:latin typeface="Tw Cen MT Condensed" panose="020B0606020104020203" pitchFamily="34" charset="0"/>
              </a:rPr>
              <a:t>TABLE OF CONTENT</a:t>
            </a:r>
          </a:p>
        </p:txBody>
      </p:sp>
      <p:sp>
        <p:nvSpPr>
          <p:cNvPr id="6" name="Subtitle 5">
            <a:extLst>
              <a:ext uri="{FF2B5EF4-FFF2-40B4-BE49-F238E27FC236}">
                <a16:creationId xmlns:a16="http://schemas.microsoft.com/office/drawing/2014/main" id="{9679700A-3012-7230-AD8B-4E51D2302416}"/>
              </a:ext>
            </a:extLst>
          </p:cNvPr>
          <p:cNvSpPr>
            <a:spLocks noGrp="1"/>
          </p:cNvSpPr>
          <p:nvPr>
            <p:ph type="subTitle" idx="1"/>
          </p:nvPr>
        </p:nvSpPr>
        <p:spPr>
          <a:xfrm>
            <a:off x="503395" y="630204"/>
            <a:ext cx="6336704" cy="5597592"/>
          </a:xfrm>
        </p:spPr>
        <p:txBody>
          <a:bodyPr>
            <a:noAutofit/>
          </a:bodyPr>
          <a:lstStyle/>
          <a:p>
            <a:pPr algn="l"/>
            <a:endParaRPr lang="en-IN" sz="3000" i="1" dirty="0"/>
          </a:p>
          <a:p>
            <a:pPr marL="342900" indent="-342900" algn="l">
              <a:buFont typeface="Arial" panose="020B0604020202020204" pitchFamily="34" charset="0"/>
              <a:buChar char="•"/>
            </a:pPr>
            <a:r>
              <a:rPr lang="en-IN" sz="3000" i="1" dirty="0"/>
              <a:t>Introduction</a:t>
            </a:r>
          </a:p>
          <a:p>
            <a:pPr marL="342900" indent="-342900" algn="l">
              <a:buFont typeface="Arial" panose="020B0604020202020204" pitchFamily="34" charset="0"/>
              <a:buChar char="•"/>
            </a:pPr>
            <a:r>
              <a:rPr lang="en-IN" sz="3000" i="1" dirty="0"/>
              <a:t>Dataset Overview</a:t>
            </a:r>
          </a:p>
          <a:p>
            <a:pPr marL="342900" indent="-342900" algn="l">
              <a:buFont typeface="Arial" panose="020B0604020202020204" pitchFamily="34" charset="0"/>
              <a:buChar char="•"/>
            </a:pPr>
            <a:r>
              <a:rPr lang="en-IN" sz="3000" i="1" dirty="0"/>
              <a:t>Machine Learning</a:t>
            </a:r>
          </a:p>
          <a:p>
            <a:pPr algn="l"/>
            <a:r>
              <a:rPr lang="en-IN" sz="3000" i="1" dirty="0"/>
              <a:t>      </a:t>
            </a:r>
            <a:r>
              <a:rPr lang="en-IN" sz="3000" i="1" dirty="0">
                <a:sym typeface="Wingdings" panose="05000000000000000000" pitchFamily="2" charset="2"/>
              </a:rPr>
              <a:t>--Linear Regression</a:t>
            </a:r>
            <a:br>
              <a:rPr lang="en-IN" sz="3000" i="1" dirty="0"/>
            </a:br>
            <a:r>
              <a:rPr lang="en-IN" sz="3000" i="1" dirty="0"/>
              <a:t>      --Gradient Boosting Regressor</a:t>
            </a:r>
          </a:p>
          <a:p>
            <a:pPr algn="l"/>
            <a:r>
              <a:rPr lang="en-IN" sz="3000" i="1" dirty="0"/>
              <a:t>      --Random Forest Regressor</a:t>
            </a:r>
          </a:p>
          <a:p>
            <a:pPr algn="l"/>
            <a:r>
              <a:rPr lang="en-IN" sz="3000" i="1" dirty="0"/>
              <a:t>      --Decision Tree Regressor</a:t>
            </a:r>
          </a:p>
          <a:p>
            <a:pPr marL="342900" indent="-342900" algn="l">
              <a:buFont typeface="Arial" panose="020B0604020202020204" pitchFamily="34" charset="0"/>
              <a:buChar char="•"/>
            </a:pPr>
            <a:r>
              <a:rPr lang="en-IN" sz="3000" i="1" dirty="0"/>
              <a:t>Evaluation Metrics</a:t>
            </a:r>
          </a:p>
          <a:p>
            <a:pPr marL="342900" indent="-342900" algn="l">
              <a:buFont typeface="Arial" panose="020B0604020202020204" pitchFamily="34" charset="0"/>
              <a:buChar char="•"/>
            </a:pPr>
            <a:r>
              <a:rPr lang="en-IN" sz="3000" i="1" dirty="0"/>
              <a:t>Conclusion</a:t>
            </a:r>
          </a:p>
        </p:txBody>
      </p:sp>
      <p:pic>
        <p:nvPicPr>
          <p:cNvPr id="8" name="Picture 2" descr="Price Prediction in Online Car Marketplaces using NLP">
            <a:extLst>
              <a:ext uri="{FF2B5EF4-FFF2-40B4-BE49-F238E27FC236}">
                <a16:creationId xmlns:a16="http://schemas.microsoft.com/office/drawing/2014/main" id="{B30D2897-AA3B-D451-3B18-64E762DB9B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784" y="1818666"/>
            <a:ext cx="5065627" cy="2971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5347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46010-29F2-7D22-6BAC-CFB3D9651EA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F9D07DA-49EC-E509-38C8-0DC26880A881}"/>
              </a:ext>
            </a:extLst>
          </p:cNvPr>
          <p:cNvSpPr>
            <a:spLocks noGrp="1"/>
          </p:cNvSpPr>
          <p:nvPr>
            <p:ph idx="1"/>
          </p:nvPr>
        </p:nvSpPr>
        <p:spPr>
          <a:xfrm>
            <a:off x="130342" y="2287867"/>
            <a:ext cx="7598746" cy="3678303"/>
          </a:xfrm>
        </p:spPr>
        <p:txBody>
          <a:bodyPr>
            <a:normAutofit lnSpcReduction="10000"/>
          </a:bodyPr>
          <a:lstStyle/>
          <a:p>
            <a:endParaRPr lang="en-IN" sz="1800" dirty="0">
              <a:solidFill>
                <a:schemeClr val="tx1">
                  <a:lumMod val="85000"/>
                  <a:lumOff val="15000"/>
                </a:schemeClr>
              </a:solidFill>
              <a:effectLst/>
              <a:ea typeface="Calibri" panose="020F0502020204030204" pitchFamily="34" charset="0"/>
            </a:endParaRPr>
          </a:p>
          <a:p>
            <a:r>
              <a:rPr lang="en-IN" sz="1800" dirty="0">
                <a:solidFill>
                  <a:schemeClr val="tx1">
                    <a:lumMod val="85000"/>
                    <a:lumOff val="15000"/>
                  </a:schemeClr>
                </a:solidFill>
                <a:effectLst/>
                <a:ea typeface="Calibri" panose="020F0502020204030204" pitchFamily="34" charset="0"/>
              </a:rPr>
              <a:t>The Car Price Prediction project aims to develop a predictive model that can estimate the prices of used cars based on various features. This project is essential for both buyers and sellers in the used car market, allowing them to make informed decisions about car pricing.</a:t>
            </a:r>
          </a:p>
          <a:p>
            <a:r>
              <a:rPr lang="en-US" b="0" i="0" dirty="0">
                <a:solidFill>
                  <a:schemeClr val="tx1">
                    <a:lumMod val="85000"/>
                    <a:lumOff val="15000"/>
                  </a:schemeClr>
                </a:solidFill>
                <a:effectLst/>
              </a:rPr>
              <a:t>The automotive industry is a dynamic and competitive market where various factors influence the pricing of vehicles. To enhance transparency and assist both sellers and buyers, there is a need for an accurate and reliable car price prediction system. </a:t>
            </a:r>
          </a:p>
          <a:p>
            <a:r>
              <a:rPr lang="en-US" dirty="0">
                <a:solidFill>
                  <a:schemeClr val="tx1">
                    <a:lumMod val="85000"/>
                    <a:lumOff val="15000"/>
                  </a:schemeClr>
                </a:solidFill>
              </a:rPr>
              <a:t>The objective</a:t>
            </a:r>
            <a:r>
              <a:rPr lang="en-US" b="0" i="0" dirty="0">
                <a:solidFill>
                  <a:schemeClr val="tx1">
                    <a:lumMod val="85000"/>
                    <a:lumOff val="15000"/>
                  </a:schemeClr>
                </a:solidFill>
                <a:effectLst/>
              </a:rPr>
              <a:t> is to develop a machine learning model that predicts the price of a car based on relevant features, providing valuable insights into the pricing dynamics of the used car market. </a:t>
            </a:r>
            <a:endParaRPr lang="en-IN" dirty="0">
              <a:solidFill>
                <a:schemeClr val="tx1">
                  <a:lumMod val="85000"/>
                  <a:lumOff val="15000"/>
                </a:schemeClr>
              </a:solidFill>
            </a:endParaRPr>
          </a:p>
        </p:txBody>
      </p:sp>
      <p:pic>
        <p:nvPicPr>
          <p:cNvPr id="1026" name="Picture 2" descr="PRE-OWNED-CAR-PRICE-PREDICTION - Models Profile">
            <a:extLst>
              <a:ext uri="{FF2B5EF4-FFF2-40B4-BE49-F238E27FC236}">
                <a16:creationId xmlns:a16="http://schemas.microsoft.com/office/drawing/2014/main" id="{92E50FA4-FF7D-815A-E81B-D9B933D01B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920" t="21178" r="10342" b="11984"/>
          <a:stretch/>
        </p:blipFill>
        <p:spPr bwMode="auto">
          <a:xfrm>
            <a:off x="7806089" y="2527006"/>
            <a:ext cx="4101566" cy="32000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691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B66B-E181-9C2A-B593-62E7CF02D445}"/>
              </a:ext>
            </a:extLst>
          </p:cNvPr>
          <p:cNvSpPr>
            <a:spLocks noGrp="1"/>
          </p:cNvSpPr>
          <p:nvPr>
            <p:ph type="title"/>
          </p:nvPr>
        </p:nvSpPr>
        <p:spPr/>
        <p:txBody>
          <a:bodyPr/>
          <a:lstStyle/>
          <a:p>
            <a:r>
              <a:rPr lang="en-IN" dirty="0"/>
              <a:t>Dataset overview</a:t>
            </a:r>
          </a:p>
        </p:txBody>
      </p:sp>
      <p:sp>
        <p:nvSpPr>
          <p:cNvPr id="3" name="Content Placeholder 2">
            <a:extLst>
              <a:ext uri="{FF2B5EF4-FFF2-40B4-BE49-F238E27FC236}">
                <a16:creationId xmlns:a16="http://schemas.microsoft.com/office/drawing/2014/main" id="{133596CA-B195-9BAF-C3EB-C9DD9EC0CC55}"/>
              </a:ext>
            </a:extLst>
          </p:cNvPr>
          <p:cNvSpPr>
            <a:spLocks noGrp="1"/>
          </p:cNvSpPr>
          <p:nvPr>
            <p:ph idx="1"/>
          </p:nvPr>
        </p:nvSpPr>
        <p:spPr/>
        <p:txBody>
          <a:bodyPr/>
          <a:lstStyle/>
          <a:p>
            <a:r>
              <a:rPr lang="en-IN" sz="1800" dirty="0">
                <a:effectLst/>
                <a:latin typeface="+mj-lt"/>
                <a:ea typeface="Calibri" panose="020F0502020204030204" pitchFamily="34" charset="0"/>
              </a:rPr>
              <a:t>The dataset used for this project contains over 17,965 rows of data, with each row representing information about a specific used car. </a:t>
            </a:r>
          </a:p>
          <a:p>
            <a:r>
              <a:rPr lang="en-IN" sz="1800" dirty="0">
                <a:effectLst/>
                <a:latin typeface="+mj-lt"/>
                <a:ea typeface="Calibri" panose="020F0502020204030204" pitchFamily="34" charset="0"/>
              </a:rPr>
              <a:t>The dataset includes various attributes that can potentially impact the car's price, such as make, model, year of manufacture, mileage, engine size, fuel type, and more.</a:t>
            </a:r>
          </a:p>
          <a:p>
            <a:r>
              <a:rPr lang="en-IN" sz="1800" dirty="0">
                <a:effectLst/>
                <a:latin typeface="+mj-lt"/>
                <a:ea typeface="Calibri" panose="020F0502020204030204" pitchFamily="34" charset="0"/>
              </a:rPr>
              <a:t> These attributes serve as the input features for our predictive model, while the car price serves as the target variable.</a:t>
            </a:r>
            <a:endParaRPr lang="en-IN" dirty="0">
              <a:latin typeface="+mj-lt"/>
            </a:endParaRPr>
          </a:p>
        </p:txBody>
      </p:sp>
    </p:spTree>
    <p:extLst>
      <p:ext uri="{BB962C8B-B14F-4D97-AF65-F5344CB8AC3E}">
        <p14:creationId xmlns:p14="http://schemas.microsoft.com/office/powerpoint/2010/main" val="53977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02B9606-F9BC-40CD-9467-6348ACE4102C}"/>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15" name="Text Placeholder 14">
            <a:extLst>
              <a:ext uri="{FF2B5EF4-FFF2-40B4-BE49-F238E27FC236}">
                <a16:creationId xmlns:a16="http://schemas.microsoft.com/office/drawing/2014/main" id="{A682397A-D234-4487-8E63-23B79C769633}"/>
              </a:ext>
              <a:ext uri="{C183D7F6-B498-43B3-948B-1728B52AA6E4}">
                <adec:decorative xmlns:adec="http://schemas.microsoft.com/office/drawing/2017/decorative" val="1"/>
              </a:ext>
            </a:extLst>
          </p:cNvPr>
          <p:cNvSpPr>
            <a:spLocks noGrp="1"/>
          </p:cNvSpPr>
          <p:nvPr>
            <p:ph type="body" sz="quarter" idx="22"/>
          </p:nvPr>
        </p:nvSpPr>
        <p:spPr/>
        <p:txBody>
          <a:bodyPr/>
          <a:lstStyle/>
          <a:p>
            <a:endParaRPr lang="en-US" dirty="0"/>
          </a:p>
        </p:txBody>
      </p:sp>
      <p:sp>
        <p:nvSpPr>
          <p:cNvPr id="16" name="Text Placeholder 15">
            <a:extLst>
              <a:ext uri="{FF2B5EF4-FFF2-40B4-BE49-F238E27FC236}">
                <a16:creationId xmlns:a16="http://schemas.microsoft.com/office/drawing/2014/main" id="{CF8FCB52-DD55-48F6-9F4A-D2A0F6586E95}"/>
              </a:ext>
              <a:ext uri="{C183D7F6-B498-43B3-948B-1728B52AA6E4}">
                <adec:decorative xmlns:adec="http://schemas.microsoft.com/office/drawing/2017/decorative" val="1"/>
              </a:ext>
            </a:extLst>
          </p:cNvPr>
          <p:cNvSpPr>
            <a:spLocks noGrp="1"/>
          </p:cNvSpPr>
          <p:nvPr>
            <p:ph type="body" sz="quarter" idx="23"/>
          </p:nvPr>
        </p:nvSpPr>
        <p:spPr/>
        <p:txBody>
          <a:bodyPr/>
          <a:lstStyle/>
          <a:p>
            <a:endParaRPr lang="en-US" dirty="0"/>
          </a:p>
        </p:txBody>
      </p:sp>
      <p:sp>
        <p:nvSpPr>
          <p:cNvPr id="2" name="Title 11">
            <a:extLst>
              <a:ext uri="{FF2B5EF4-FFF2-40B4-BE49-F238E27FC236}">
                <a16:creationId xmlns:a16="http://schemas.microsoft.com/office/drawing/2014/main" id="{25E06F2C-0E34-CAC6-76F1-B6063AB07D16}"/>
              </a:ext>
            </a:extLst>
          </p:cNvPr>
          <p:cNvSpPr txBox="1">
            <a:spLocks/>
          </p:cNvSpPr>
          <p:nvPr/>
        </p:nvSpPr>
        <p:spPr>
          <a:xfrm>
            <a:off x="854547" y="266700"/>
            <a:ext cx="10805160" cy="707886"/>
          </a:xfrm>
          <a:prstGeom prst="rect">
            <a:avLst/>
          </a:prstGeom>
          <a:noFill/>
        </p:spPr>
        <p:txBody>
          <a:bodyPr vert="horz" lIns="91440" tIns="45720" rIns="91440" bIns="45720" rtlCol="0" anchor="b">
            <a:normAutofit fontScale="77500" lnSpcReduction="20000"/>
          </a:bodyPr>
          <a:lstStyle>
            <a:lvl1pPr algn="l" defTabSz="457200" rtl="0" eaLnBrk="1" latinLnBrk="0" hangingPunct="1">
              <a:spcBef>
                <a:spcPct val="0"/>
              </a:spcBef>
              <a:buNone/>
              <a:defRPr sz="60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u="sng">
                <a:effectLst>
                  <a:outerShdw blurRad="38100" dist="38100" dir="2700000" algn="tl">
                    <a:srgbClr val="000000">
                      <a:alpha val="43137"/>
                    </a:srgbClr>
                  </a:outerShdw>
                </a:effectLst>
              </a:rPr>
              <a:t>Machine learning models </a:t>
            </a:r>
            <a:endParaRPr lang="en-US"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C00915CC-1F36-35FF-374B-2973E1CAD677}"/>
              </a:ext>
            </a:extLst>
          </p:cNvPr>
          <p:cNvSpPr txBox="1"/>
          <p:nvPr/>
        </p:nvSpPr>
        <p:spPr>
          <a:xfrm>
            <a:off x="819150" y="1373611"/>
            <a:ext cx="10705394" cy="3693319"/>
          </a:xfrm>
          <a:prstGeom prst="rect">
            <a:avLst/>
          </a:prstGeom>
          <a:noFill/>
        </p:spPr>
        <p:txBody>
          <a:bodyPr wrap="square" rtlCol="0">
            <a:spAutoFit/>
          </a:bodyPr>
          <a:lstStyle/>
          <a:p>
            <a:r>
              <a:rPr lang="en-IN" sz="1800" i="1" dirty="0">
                <a:solidFill>
                  <a:srgbClr val="FFFF00"/>
                </a:solidFill>
                <a:highlight>
                  <a:srgbClr val="800000"/>
                </a:highlight>
                <a:latin typeface="+mj-lt"/>
              </a:rPr>
              <a:t> </a:t>
            </a:r>
            <a:r>
              <a:rPr lang="en-IN" i="1" dirty="0">
                <a:solidFill>
                  <a:srgbClr val="FFFF00"/>
                </a:solidFill>
                <a:highlight>
                  <a:srgbClr val="800000"/>
                </a:highlight>
                <a:latin typeface="+mj-lt"/>
                <a:sym typeface="Wingdings" panose="05000000000000000000" pitchFamily="2" charset="2"/>
              </a:rPr>
              <a:t>1) </a:t>
            </a:r>
            <a:r>
              <a:rPr lang="en-IN" sz="1800" i="1" dirty="0">
                <a:solidFill>
                  <a:srgbClr val="FFFF00"/>
                </a:solidFill>
                <a:highlight>
                  <a:srgbClr val="800000"/>
                </a:highlight>
                <a:latin typeface="+mj-lt"/>
                <a:sym typeface="Wingdings" panose="05000000000000000000" pitchFamily="2" charset="2"/>
              </a:rPr>
              <a:t>Linear Regression:  </a:t>
            </a:r>
            <a:r>
              <a:rPr lang="en-US" sz="1800" i="1" dirty="0">
                <a:solidFill>
                  <a:schemeClr val="bg1"/>
                </a:solidFill>
                <a:latin typeface="+mj-lt"/>
                <a:sym typeface="Wingdings" panose="05000000000000000000" pitchFamily="2" charset="2"/>
              </a:rPr>
              <a:t>A basic linear model that assumes a linear relationship between the input features and the target variable.</a:t>
            </a:r>
          </a:p>
          <a:p>
            <a:br>
              <a:rPr lang="en-IN" sz="1800" i="1" dirty="0">
                <a:solidFill>
                  <a:schemeClr val="bg1"/>
                </a:solidFill>
                <a:latin typeface="+mj-lt"/>
              </a:rPr>
            </a:br>
            <a:r>
              <a:rPr lang="en-IN" sz="1800" i="1" dirty="0">
                <a:solidFill>
                  <a:schemeClr val="bg1"/>
                </a:solidFill>
                <a:latin typeface="+mj-lt"/>
              </a:rPr>
              <a:t> </a:t>
            </a:r>
            <a:r>
              <a:rPr lang="en-IN" i="1" dirty="0">
                <a:solidFill>
                  <a:srgbClr val="FFFF00"/>
                </a:solidFill>
                <a:highlight>
                  <a:srgbClr val="800000"/>
                </a:highlight>
                <a:latin typeface="+mj-lt"/>
              </a:rPr>
              <a:t>2</a:t>
            </a:r>
            <a:r>
              <a:rPr lang="en-IN" sz="1800" i="1" dirty="0">
                <a:solidFill>
                  <a:srgbClr val="FFFF00"/>
                </a:solidFill>
                <a:highlight>
                  <a:srgbClr val="800000"/>
                </a:highlight>
                <a:latin typeface="+mj-lt"/>
              </a:rPr>
              <a:t>)Gradient Boosting Regressor:</a:t>
            </a:r>
          </a:p>
          <a:p>
            <a:r>
              <a:rPr lang="en-US" sz="1800" i="1" dirty="0">
                <a:solidFill>
                  <a:schemeClr val="bg1"/>
                </a:solidFill>
                <a:latin typeface="+mj-lt"/>
              </a:rPr>
              <a:t>An ensemble model that builds trees sequentially, with each tree correcting the errors of the previous one. It combines the predictions to form a strong predictive model.</a:t>
            </a:r>
          </a:p>
          <a:p>
            <a:br>
              <a:rPr lang="en-IN" sz="1800" i="1" dirty="0">
                <a:solidFill>
                  <a:schemeClr val="bg1"/>
                </a:solidFill>
                <a:latin typeface="+mj-lt"/>
              </a:rPr>
            </a:br>
            <a:r>
              <a:rPr lang="en-IN" sz="1800" i="1" dirty="0">
                <a:solidFill>
                  <a:srgbClr val="FFFF00"/>
                </a:solidFill>
                <a:highlight>
                  <a:srgbClr val="800000"/>
                </a:highlight>
                <a:latin typeface="+mj-lt"/>
              </a:rPr>
              <a:t> </a:t>
            </a:r>
            <a:r>
              <a:rPr lang="en-IN" i="1" dirty="0">
                <a:solidFill>
                  <a:srgbClr val="FFFF00"/>
                </a:solidFill>
                <a:highlight>
                  <a:srgbClr val="800000"/>
                </a:highlight>
                <a:latin typeface="+mj-lt"/>
              </a:rPr>
              <a:t>3</a:t>
            </a:r>
            <a:r>
              <a:rPr lang="en-IN" sz="1800" i="1" dirty="0">
                <a:solidFill>
                  <a:srgbClr val="FFFF00"/>
                </a:solidFill>
                <a:highlight>
                  <a:srgbClr val="800000"/>
                </a:highlight>
                <a:latin typeface="+mj-lt"/>
              </a:rPr>
              <a:t>)Random Forest Regressor:</a:t>
            </a:r>
          </a:p>
          <a:p>
            <a:r>
              <a:rPr lang="en-US" sz="1800" i="1" dirty="0">
                <a:solidFill>
                  <a:schemeClr val="bg1"/>
                </a:solidFill>
                <a:latin typeface="+mj-lt"/>
              </a:rPr>
              <a:t>An ensemble model composed of multiple decision trees. It builds several trees and averages their predictions, providing better performance and robustness.</a:t>
            </a:r>
          </a:p>
          <a:p>
            <a:br>
              <a:rPr lang="en-IN" sz="1800" i="1" dirty="0">
                <a:solidFill>
                  <a:schemeClr val="bg1"/>
                </a:solidFill>
                <a:latin typeface="+mj-lt"/>
              </a:rPr>
            </a:br>
            <a:r>
              <a:rPr lang="en-IN" sz="1800" i="1" dirty="0">
                <a:solidFill>
                  <a:schemeClr val="bg1"/>
                </a:solidFill>
                <a:latin typeface="+mj-lt"/>
              </a:rPr>
              <a:t> </a:t>
            </a:r>
            <a:r>
              <a:rPr lang="en-IN" i="1" dirty="0">
                <a:solidFill>
                  <a:srgbClr val="FFFF00"/>
                </a:solidFill>
                <a:highlight>
                  <a:srgbClr val="800000"/>
                </a:highlight>
                <a:latin typeface="+mj-lt"/>
              </a:rPr>
              <a:t>4</a:t>
            </a:r>
            <a:r>
              <a:rPr lang="en-IN" sz="1800" i="1" dirty="0">
                <a:solidFill>
                  <a:srgbClr val="FFFF00"/>
                </a:solidFill>
                <a:highlight>
                  <a:srgbClr val="800000"/>
                </a:highlight>
                <a:latin typeface="+mj-lt"/>
              </a:rPr>
              <a:t>)Decision Tree Regressor:</a:t>
            </a:r>
          </a:p>
          <a:p>
            <a:r>
              <a:rPr lang="en-US" i="1" dirty="0">
                <a:solidFill>
                  <a:schemeClr val="bg1"/>
                </a:solidFill>
                <a:latin typeface="+mj-lt"/>
              </a:rPr>
              <a:t>A decision tree model for regression tasks. It partitions the data into subsets based on the input features.</a:t>
            </a:r>
            <a:endParaRPr lang="en-IN" i="1" dirty="0">
              <a:solidFill>
                <a:schemeClr val="bg1"/>
              </a:solidFill>
              <a:latin typeface="+mj-lt"/>
            </a:endParaRPr>
          </a:p>
        </p:txBody>
      </p:sp>
    </p:spTree>
    <p:extLst>
      <p:ext uri="{BB962C8B-B14F-4D97-AF65-F5344CB8AC3E}">
        <p14:creationId xmlns:p14="http://schemas.microsoft.com/office/powerpoint/2010/main" val="3069052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24509E-BB74-42FE-A9A8-F01572CD040C}"/>
              </a:ext>
            </a:extLst>
          </p:cNvPr>
          <p:cNvSpPr>
            <a:spLocks noGrp="1"/>
          </p:cNvSpPr>
          <p:nvPr>
            <p:ph type="title"/>
          </p:nvPr>
        </p:nvSpPr>
        <p:spPr/>
        <p:txBody>
          <a:bodyPr/>
          <a:lstStyle/>
          <a:p>
            <a:pPr algn="ctr"/>
            <a:r>
              <a:rPr lang="en-US" dirty="0">
                <a:solidFill>
                  <a:schemeClr val="tx1"/>
                </a:solidFill>
              </a:rPr>
              <a:t>EVALUATION METRICS</a:t>
            </a:r>
          </a:p>
        </p:txBody>
      </p:sp>
      <p:sp>
        <p:nvSpPr>
          <p:cNvPr id="11" name="Slide Number Placeholder 10">
            <a:extLst>
              <a:ext uri="{FF2B5EF4-FFF2-40B4-BE49-F238E27FC236}">
                <a16:creationId xmlns:a16="http://schemas.microsoft.com/office/drawing/2014/main" id="{4F6BA4CE-8BD2-419E-A270-15A0EFE01D9F}"/>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12" name="Text Placeholder 119">
            <a:extLst>
              <a:ext uri="{FF2B5EF4-FFF2-40B4-BE49-F238E27FC236}">
                <a16:creationId xmlns:a16="http://schemas.microsoft.com/office/drawing/2014/main" id="{C0F25050-A2F4-4F04-ACDB-1E69650344B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graphicFrame>
        <p:nvGraphicFramePr>
          <p:cNvPr id="10" name="Table 9">
            <a:extLst>
              <a:ext uri="{FF2B5EF4-FFF2-40B4-BE49-F238E27FC236}">
                <a16:creationId xmlns:a16="http://schemas.microsoft.com/office/drawing/2014/main" id="{8E130FA9-9682-4FC0-84C0-A1E096695F9C}"/>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182957903"/>
              </p:ext>
            </p:extLst>
          </p:nvPr>
        </p:nvGraphicFramePr>
        <p:xfrm>
          <a:off x="1735494" y="2209800"/>
          <a:ext cx="8686799" cy="3200400"/>
        </p:xfrm>
        <a:graphic>
          <a:graphicData uri="http://schemas.openxmlformats.org/drawingml/2006/table">
            <a:tbl>
              <a:tblPr firstRow="1" bandRow="1">
                <a:tableStyleId>{B301B821-A1FF-4177-AEE7-76D212191A09}</a:tableStyleId>
              </a:tblPr>
              <a:tblGrid>
                <a:gridCol w="2242094">
                  <a:extLst>
                    <a:ext uri="{9D8B030D-6E8A-4147-A177-3AD203B41FA5}">
                      <a16:colId xmlns:a16="http://schemas.microsoft.com/office/drawing/2014/main" val="3698606507"/>
                    </a:ext>
                  </a:extLst>
                </a:gridCol>
                <a:gridCol w="1960516">
                  <a:extLst>
                    <a:ext uri="{9D8B030D-6E8A-4147-A177-3AD203B41FA5}">
                      <a16:colId xmlns:a16="http://schemas.microsoft.com/office/drawing/2014/main" val="4203379421"/>
                    </a:ext>
                  </a:extLst>
                </a:gridCol>
                <a:gridCol w="2055066">
                  <a:extLst>
                    <a:ext uri="{9D8B030D-6E8A-4147-A177-3AD203B41FA5}">
                      <a16:colId xmlns:a16="http://schemas.microsoft.com/office/drawing/2014/main" val="1923939207"/>
                    </a:ext>
                  </a:extLst>
                </a:gridCol>
                <a:gridCol w="2429123">
                  <a:extLst>
                    <a:ext uri="{9D8B030D-6E8A-4147-A177-3AD203B41FA5}">
                      <a16:colId xmlns:a16="http://schemas.microsoft.com/office/drawing/2014/main" val="4275484518"/>
                    </a:ext>
                  </a:extLst>
                </a:gridCol>
              </a:tblGrid>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err="1">
                          <a:ln>
                            <a:noFill/>
                          </a:ln>
                          <a:solidFill>
                            <a:schemeClr val="bg1"/>
                          </a:solidFill>
                          <a:effectLst/>
                          <a:uLnTx/>
                          <a:uFillTx/>
                          <a:latin typeface="Tw Cen MT"/>
                          <a:ea typeface="+mn-ea"/>
                          <a:cs typeface="+mn-cs"/>
                        </a:rPr>
                        <a:t>S.No</a:t>
                      </a:r>
                      <a:endParaRPr kumimoji="0" lang="en-GB" sz="1800" b="1" i="0" u="none" strike="noStrike" kern="1200" cap="none" spc="0" normalizeH="0" baseline="0" noProof="0" dirty="0">
                        <a:ln>
                          <a:noFill/>
                        </a:ln>
                        <a:solidFill>
                          <a:schemeClr val="bg1"/>
                        </a:solidFill>
                        <a:effectLst/>
                        <a:uLnTx/>
                        <a:uFillTx/>
                        <a:latin typeface="Tw Cen MT"/>
                        <a:ea typeface="+mn-ea"/>
                        <a:cs typeface="+mn-cs"/>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400" b="1" dirty="0">
                          <a:effectLst/>
                        </a:rPr>
                        <a:t>Algorithms Name</a:t>
                      </a:r>
                    </a:p>
                  </a:txBody>
                  <a:tcPr anchor="ctr"/>
                </a:tc>
                <a:tc>
                  <a:txBody>
                    <a:bodyPr/>
                    <a:lstStyle/>
                    <a:p>
                      <a:pPr algn="ctr"/>
                      <a:r>
                        <a:rPr lang="en-IN" b="1" dirty="0">
                          <a:effectLst/>
                        </a:rPr>
                        <a:t>Training Score</a:t>
                      </a:r>
                    </a:p>
                  </a:txBody>
                  <a:tcPr anchor="ctr"/>
                </a:tc>
                <a:tc>
                  <a:txBody>
                    <a:bodyPr/>
                    <a:lstStyle/>
                    <a:p>
                      <a:pPr algn="ctr"/>
                      <a:r>
                        <a:rPr lang="en-IN" b="1" dirty="0">
                          <a:effectLst/>
                        </a:rPr>
                        <a:t>Testing Score</a:t>
                      </a:r>
                    </a:p>
                  </a:txBody>
                  <a:tcPr anchor="ctr"/>
                </a:tc>
                <a:extLst>
                  <a:ext uri="{0D108BD9-81ED-4DB2-BD59-A6C34878D82A}">
                    <a16:rowId xmlns:a16="http://schemas.microsoft.com/office/drawing/2014/main" val="128721535"/>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chemeClr val="tx1"/>
                          </a:solidFill>
                          <a:effectLst/>
                          <a:uLnTx/>
                          <a:uFillTx/>
                          <a:latin typeface="Tw Cen MT"/>
                          <a:ea typeface="+mn-ea"/>
                          <a:cs typeface="+mn-cs"/>
                        </a:rPr>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Linear Regression</a:t>
                      </a: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tc>
                  <a:txBody>
                    <a:bodyPr/>
                    <a:lstStyle/>
                    <a:p>
                      <a:pPr algn="r"/>
                      <a:r>
                        <a:rPr lang="en-IN" dirty="0">
                          <a:effectLst/>
                        </a:rPr>
                        <a:t>73.569492</a:t>
                      </a:r>
                    </a:p>
                  </a:txBody>
                  <a:tcPr anchor="ctr"/>
                </a:tc>
                <a:tc>
                  <a:txBody>
                    <a:bodyPr/>
                    <a:lstStyle/>
                    <a:p>
                      <a:pPr algn="r"/>
                      <a:r>
                        <a:rPr lang="en-IN" dirty="0">
                          <a:effectLst/>
                        </a:rPr>
                        <a:t>73.716346</a:t>
                      </a:r>
                    </a:p>
                  </a:txBody>
                  <a:tcPr anchor="ctr"/>
                </a:tc>
                <a:extLst>
                  <a:ext uri="{0D108BD9-81ED-4DB2-BD59-A6C34878D82A}">
                    <a16:rowId xmlns:a16="http://schemas.microsoft.com/office/drawing/2014/main" val="3371810757"/>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chemeClr val="tx1"/>
                          </a:solidFill>
                          <a:effectLst/>
                          <a:uLnTx/>
                          <a:uFillTx/>
                          <a:latin typeface="Tw Cen MT"/>
                          <a:ea typeface="+mn-ea"/>
                          <a:cs typeface="+mn-cs"/>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Gradient Boost</a:t>
                      </a: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tc>
                  <a:txBody>
                    <a:bodyPr/>
                    <a:lstStyle/>
                    <a:p>
                      <a:pPr algn="r"/>
                      <a:r>
                        <a:rPr lang="en-IN">
                          <a:effectLst/>
                        </a:rPr>
                        <a:t>89.901143</a:t>
                      </a:r>
                    </a:p>
                  </a:txBody>
                  <a:tcPr anchor="ctr"/>
                </a:tc>
                <a:tc>
                  <a:txBody>
                    <a:bodyPr/>
                    <a:lstStyle/>
                    <a:p>
                      <a:pPr algn="r"/>
                      <a:r>
                        <a:rPr lang="en-IN" dirty="0">
                          <a:effectLst/>
                        </a:rPr>
                        <a:t>88.633076</a:t>
                      </a:r>
                    </a:p>
                  </a:txBody>
                  <a:tcPr anchor="ctr"/>
                </a:tc>
                <a:extLst>
                  <a:ext uri="{0D108BD9-81ED-4DB2-BD59-A6C34878D82A}">
                    <a16:rowId xmlns:a16="http://schemas.microsoft.com/office/drawing/2014/main" val="544187532"/>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Tw Cen MT"/>
                          <a:ea typeface="+mn-ea"/>
                          <a:cs typeface="+mn-cs"/>
                        </a:rPr>
                        <a:t>4</a:t>
                      </a:r>
                      <a:endParaRPr kumimoji="0" lang="en-GB" sz="1800" b="1" i="0" u="none" strike="noStrike" kern="1200" cap="none" spc="0" normalizeH="0" baseline="0" noProof="0" dirty="0">
                        <a:ln>
                          <a:noFill/>
                        </a:ln>
                        <a:solidFill>
                          <a:schemeClr val="tx1"/>
                        </a:solidFill>
                        <a:effectLst/>
                        <a:uLnTx/>
                        <a:uFillTx/>
                        <a:latin typeface="Tw Cen MT"/>
                        <a:ea typeface="+mn-ea"/>
                        <a:cs typeface="+mn-cs"/>
                      </a:endParaRPr>
                    </a:p>
                  </a:txBody>
                  <a:tcPr anchor="ctr"/>
                </a:tc>
                <a:tc>
                  <a:txBody>
                    <a:bodyPr/>
                    <a:lstStyle/>
                    <a:p>
                      <a:pPr algn="ctr"/>
                      <a:r>
                        <a:rPr lang="en-IN" dirty="0">
                          <a:effectLst/>
                        </a:rPr>
                        <a:t>Random Forest</a:t>
                      </a:r>
                    </a:p>
                  </a:txBody>
                  <a:tcPr anchor="ctr"/>
                </a:tc>
                <a:tc>
                  <a:txBody>
                    <a:bodyPr/>
                    <a:lstStyle/>
                    <a:p>
                      <a:pPr algn="r"/>
                      <a:r>
                        <a:rPr lang="en-IN">
                          <a:effectLst/>
                        </a:rPr>
                        <a:t>99.960056</a:t>
                      </a:r>
                    </a:p>
                  </a:txBody>
                  <a:tcPr anchor="ctr"/>
                </a:tc>
                <a:tc>
                  <a:txBody>
                    <a:bodyPr/>
                    <a:lstStyle/>
                    <a:p>
                      <a:pPr algn="r"/>
                      <a:r>
                        <a:rPr lang="en-IN" dirty="0">
                          <a:effectLst/>
                        </a:rPr>
                        <a:t>86.161298</a:t>
                      </a:r>
                    </a:p>
                  </a:txBody>
                  <a:tcPr anchor="ctr"/>
                </a:tc>
                <a:extLst>
                  <a:ext uri="{0D108BD9-81ED-4DB2-BD59-A6C34878D82A}">
                    <a16:rowId xmlns:a16="http://schemas.microsoft.com/office/drawing/2014/main" val="3949568112"/>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tx1"/>
                          </a:solidFill>
                          <a:effectLst/>
                          <a:uLnTx/>
                          <a:uFillTx/>
                          <a:latin typeface="Tw Cen MT"/>
                          <a:ea typeface="+mn-ea"/>
                          <a:cs typeface="+mn-cs"/>
                        </a:rPr>
                        <a:t>5</a:t>
                      </a:r>
                      <a:endParaRPr kumimoji="0" lang="en-GB" sz="1800" b="1" i="0" u="none" strike="noStrike" kern="1200" cap="none" spc="0" normalizeH="0" baseline="0" noProof="0" dirty="0">
                        <a:ln>
                          <a:noFill/>
                        </a:ln>
                        <a:solidFill>
                          <a:schemeClr val="tx1"/>
                        </a:solidFill>
                        <a:effectLst/>
                        <a:uLnTx/>
                        <a:uFillTx/>
                        <a:latin typeface="Tw Cen M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Decision Tree</a:t>
                      </a:r>
                      <a:endParaRPr kumimoji="0" lang="en-GB" sz="1400" b="0" i="0" u="none" strike="noStrike" kern="1200" cap="none" spc="0" normalizeH="0" baseline="0" noProof="0" dirty="0">
                        <a:ln>
                          <a:noFill/>
                        </a:ln>
                        <a:solidFill>
                          <a:prstClr val="black"/>
                        </a:solidFill>
                        <a:effectLst/>
                        <a:uLnTx/>
                        <a:uFillTx/>
                        <a:latin typeface="Tw Cen MT"/>
                        <a:ea typeface="+mn-ea"/>
                        <a:cs typeface="+mn-cs"/>
                      </a:endParaRPr>
                    </a:p>
                  </a:txBody>
                  <a:tcPr anchor="ctr"/>
                </a:tc>
                <a:tc>
                  <a:txBody>
                    <a:bodyPr/>
                    <a:lstStyle/>
                    <a:p>
                      <a:pPr algn="r"/>
                      <a:r>
                        <a:rPr lang="en-IN">
                          <a:effectLst/>
                        </a:rPr>
                        <a:t>98.673737</a:t>
                      </a:r>
                    </a:p>
                  </a:txBody>
                  <a:tcPr anchor="ctr"/>
                </a:tc>
                <a:tc>
                  <a:txBody>
                    <a:bodyPr/>
                    <a:lstStyle/>
                    <a:p>
                      <a:pPr algn="r"/>
                      <a:r>
                        <a:rPr lang="en-IN" dirty="0">
                          <a:effectLst/>
                        </a:rPr>
                        <a:t>90.763911</a:t>
                      </a:r>
                    </a:p>
                  </a:txBody>
                  <a:tcPr anchor="ctr"/>
                </a:tc>
                <a:extLst>
                  <a:ext uri="{0D108BD9-81ED-4DB2-BD59-A6C34878D82A}">
                    <a16:rowId xmlns:a16="http://schemas.microsoft.com/office/drawing/2014/main" val="2612991029"/>
                  </a:ext>
                </a:extLst>
              </a:tr>
            </a:tbl>
          </a:graphicData>
        </a:graphic>
      </p:graphicFrame>
    </p:spTree>
    <p:extLst>
      <p:ext uri="{BB962C8B-B14F-4D97-AF65-F5344CB8AC3E}">
        <p14:creationId xmlns:p14="http://schemas.microsoft.com/office/powerpoint/2010/main" val="196508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FBCF731-478B-42B2-B3C6-ECCC3D68E00B}"/>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a:stretch/>
        </p:blipFill>
        <p:spPr>
          <a:xfrm>
            <a:off x="0" y="0"/>
            <a:ext cx="8329286" cy="6858000"/>
          </a:xfrm>
        </p:spPr>
      </p:pic>
      <p:sp>
        <p:nvSpPr>
          <p:cNvPr id="74" name="Text Placeholder 73">
            <a:extLst>
              <a:ext uri="{FF2B5EF4-FFF2-40B4-BE49-F238E27FC236}">
                <a16:creationId xmlns:a16="http://schemas.microsoft.com/office/drawing/2014/main" id="{C20719F7-6849-4C36-ACDB-C1AE2AAC74AD}"/>
              </a:ext>
              <a:ext uri="{C183D7F6-B498-43B3-948B-1728B52AA6E4}">
                <adec:decorative xmlns:adec="http://schemas.microsoft.com/office/drawing/2017/decorative" val="1"/>
              </a:ext>
            </a:extLst>
          </p:cNvPr>
          <p:cNvSpPr>
            <a:spLocks noGrp="1"/>
          </p:cNvSpPr>
          <p:nvPr>
            <p:ph type="body" sz="quarter" idx="12"/>
          </p:nvPr>
        </p:nvSpPr>
        <p:spPr>
          <a:xfrm>
            <a:off x="335360" y="304800"/>
            <a:ext cx="11377264" cy="6248400"/>
          </a:xfrm>
        </p:spPr>
        <p:txBody>
          <a:bodyPr/>
          <a:lstStyle/>
          <a:p>
            <a:endParaRPr lang="en-US" dirty="0"/>
          </a:p>
        </p:txBody>
      </p:sp>
      <p:sp>
        <p:nvSpPr>
          <p:cNvPr id="43" name="Title 42">
            <a:extLst>
              <a:ext uri="{FF2B5EF4-FFF2-40B4-BE49-F238E27FC236}">
                <a16:creationId xmlns:a16="http://schemas.microsoft.com/office/drawing/2014/main" id="{CF39D3B5-ABDB-4DFF-8107-EF97569C9BBE}"/>
              </a:ext>
            </a:extLst>
          </p:cNvPr>
          <p:cNvSpPr>
            <a:spLocks noGrp="1"/>
          </p:cNvSpPr>
          <p:nvPr>
            <p:ph type="ctrTitle"/>
          </p:nvPr>
        </p:nvSpPr>
        <p:spPr>
          <a:xfrm>
            <a:off x="2383411" y="731781"/>
            <a:ext cx="7416824" cy="1981200"/>
          </a:xfrm>
        </p:spPr>
        <p:txBody>
          <a:bodyPr/>
          <a:lstStyle/>
          <a:p>
            <a:r>
              <a:rPr lang="en-US" sz="6000" u="sng" dirty="0">
                <a:solidFill>
                  <a:schemeClr val="tx1"/>
                </a:solidFill>
              </a:rPr>
              <a:t>CONCLUSION</a:t>
            </a:r>
          </a:p>
        </p:txBody>
      </p:sp>
      <p:sp>
        <p:nvSpPr>
          <p:cNvPr id="44" name="Subtitle 43">
            <a:extLst>
              <a:ext uri="{FF2B5EF4-FFF2-40B4-BE49-F238E27FC236}">
                <a16:creationId xmlns:a16="http://schemas.microsoft.com/office/drawing/2014/main" id="{F522C824-2C48-4465-AABE-F46286D9ECD5}"/>
              </a:ext>
            </a:extLst>
          </p:cNvPr>
          <p:cNvSpPr>
            <a:spLocks noGrp="1"/>
          </p:cNvSpPr>
          <p:nvPr>
            <p:ph type="subTitle" idx="1"/>
          </p:nvPr>
        </p:nvSpPr>
        <p:spPr>
          <a:xfrm>
            <a:off x="1050702" y="3361942"/>
            <a:ext cx="10220481" cy="1973129"/>
          </a:xfrm>
        </p:spPr>
        <p:txBody>
          <a:bodyPr>
            <a:noAutofit/>
          </a:bodyPr>
          <a:lstStyle/>
          <a:p>
            <a:pPr>
              <a:lnSpc>
                <a:spcPct val="150000"/>
              </a:lnSpc>
            </a:pPr>
            <a:r>
              <a:rPr lang="en-US" sz="3200" b="0" i="0" dirty="0">
                <a:solidFill>
                  <a:schemeClr val="tx1">
                    <a:lumMod val="85000"/>
                    <a:lumOff val="15000"/>
                  </a:schemeClr>
                </a:solidFill>
                <a:effectLst/>
                <a:latin typeface="Tw Cen MT Condensed" panose="020B0606020104020203" pitchFamily="34" charset="0"/>
              </a:rPr>
              <a:t>The Car Price Prediction project has successfully addressed the challenge of predicting used car prices, providing valuable insights into the factors influencing the pricing dynamics of the automotive market. Through the implementation of machine learning algorithms, data preprocessing, and, the project has achieved notable outcomes and contributions.</a:t>
            </a:r>
          </a:p>
          <a:p>
            <a:pPr marL="457200" indent="-457200">
              <a:lnSpc>
                <a:spcPct val="150000"/>
              </a:lnSpc>
              <a:buFont typeface="Arial" panose="020B0604020202020204" pitchFamily="34" charset="0"/>
              <a:buChar char="•"/>
            </a:pPr>
            <a:endParaRPr lang="en-US" sz="3200" dirty="0">
              <a:solidFill>
                <a:schemeClr val="tx1">
                  <a:lumMod val="85000"/>
                  <a:lumOff val="15000"/>
                </a:schemeClr>
              </a:solidFill>
              <a:latin typeface="Tw Cen MT Condensed" panose="020B0606020104020203" pitchFamily="34" charset="0"/>
            </a:endParaRPr>
          </a:p>
        </p:txBody>
      </p:sp>
      <p:sp>
        <p:nvSpPr>
          <p:cNvPr id="75" name="Text Placeholder 74">
            <a:extLst>
              <a:ext uri="{FF2B5EF4-FFF2-40B4-BE49-F238E27FC236}">
                <a16:creationId xmlns:a16="http://schemas.microsoft.com/office/drawing/2014/main" id="{6488F643-327C-4A41-9703-B4932AF5A2C9}"/>
              </a:ext>
              <a:ext uri="{C183D7F6-B498-43B3-948B-1728B52AA6E4}">
                <adec:decorative xmlns:adec="http://schemas.microsoft.com/office/drawing/2017/decorative" val="1"/>
              </a:ext>
            </a:extLst>
          </p:cNvPr>
          <p:cNvSpPr>
            <a:spLocks noGrp="1"/>
          </p:cNvSpPr>
          <p:nvPr>
            <p:ph type="body" sz="quarter" idx="13"/>
          </p:nvPr>
        </p:nvSpPr>
        <p:spPr>
          <a:xfrm rot="16200000">
            <a:off x="-309470" y="4861795"/>
            <a:ext cx="1219200" cy="225818"/>
          </a:xfrm>
        </p:spPr>
        <p:txBody>
          <a:bodyPr>
            <a:normAutofit fontScale="62500" lnSpcReduction="20000"/>
          </a:bodyPr>
          <a:lstStyle/>
          <a:p>
            <a:endParaRPr lang="en-US" dirty="0"/>
          </a:p>
        </p:txBody>
      </p:sp>
      <p:sp>
        <p:nvSpPr>
          <p:cNvPr id="76" name="Text Placeholder 75">
            <a:extLst>
              <a:ext uri="{FF2B5EF4-FFF2-40B4-BE49-F238E27FC236}">
                <a16:creationId xmlns:a16="http://schemas.microsoft.com/office/drawing/2014/main" id="{8EE4272D-3A75-4E40-B1D6-C8D1636AB572}"/>
              </a:ext>
              <a:ext uri="{C183D7F6-B498-43B3-948B-1728B52AA6E4}">
                <adec:decorative xmlns:adec="http://schemas.microsoft.com/office/drawing/2017/decorative" val="1"/>
              </a:ext>
            </a:extLst>
          </p:cNvPr>
          <p:cNvSpPr>
            <a:spLocks noGrp="1"/>
          </p:cNvSpPr>
          <p:nvPr>
            <p:ph type="body" sz="quarter" idx="14"/>
          </p:nvPr>
        </p:nvSpPr>
        <p:spPr>
          <a:xfrm rot="16200000">
            <a:off x="11134131" y="4861795"/>
            <a:ext cx="1219200" cy="225818"/>
          </a:xfrm>
        </p:spPr>
        <p:txBody>
          <a:bodyPr>
            <a:normAutofit fontScale="62500" lnSpcReduction="20000"/>
          </a:bodyPr>
          <a:lstStyle/>
          <a:p>
            <a:endParaRPr lang="en-US" dirty="0"/>
          </a:p>
        </p:txBody>
      </p:sp>
    </p:spTree>
    <p:extLst>
      <p:ext uri="{BB962C8B-B14F-4D97-AF65-F5344CB8AC3E}">
        <p14:creationId xmlns:p14="http://schemas.microsoft.com/office/powerpoint/2010/main" val="9951712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55</TotalTime>
  <Words>471</Words>
  <Application>Microsoft Office PowerPoint</Application>
  <PresentationFormat>Widescreen</PresentationFormat>
  <Paragraphs>60</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Gill Sans MT</vt:lpstr>
      <vt:lpstr>Tw Cen MT</vt:lpstr>
      <vt:lpstr>Tw Cen MT Condensed</vt:lpstr>
      <vt:lpstr>Wingdings</vt:lpstr>
      <vt:lpstr>Wingdings 2</vt:lpstr>
      <vt:lpstr>Dividend</vt:lpstr>
      <vt:lpstr>Car price prediction</vt:lpstr>
      <vt:lpstr>TABLE OF CONTENT</vt:lpstr>
      <vt:lpstr>introduction</vt:lpstr>
      <vt:lpstr>Dataset overview</vt:lpstr>
      <vt:lpstr>PowerPoint Presentation</vt:lpstr>
      <vt:lpstr>EVALUATION METRICS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Khushi Jindal</dc:creator>
  <cp:lastModifiedBy>Kusum Sharma</cp:lastModifiedBy>
  <cp:revision>8</cp:revision>
  <dcterms:created xsi:type="dcterms:W3CDTF">2023-11-15T15:41:54Z</dcterms:created>
  <dcterms:modified xsi:type="dcterms:W3CDTF">2024-01-13T07:59:00Z</dcterms:modified>
</cp:coreProperties>
</file>