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62" r:id="rId4"/>
    <p:sldId id="257" r:id="rId5"/>
    <p:sldId id="258" r:id="rId6"/>
    <p:sldId id="259" r:id="rId7"/>
    <p:sldId id="260" r:id="rId8"/>
    <p:sldId id="261" r:id="rId9"/>
    <p:sldId id="263" r:id="rId10"/>
    <p:sldId id="264" r:id="rId11"/>
    <p:sldId id="275"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F0415-1306-406A-BCFA-D6EAD4D24C69}" type="doc">
      <dgm:prSet loTypeId="urn:microsoft.com/office/officeart/2008/layout/IncreasingCircleProcess" loCatId="list" qsTypeId="urn:microsoft.com/office/officeart/2005/8/quickstyle/simple3" qsCatId="simple" csTypeId="urn:microsoft.com/office/officeart/2005/8/colors/colorful5" csCatId="colorful" phldr="1"/>
      <dgm:spPr/>
      <dgm:t>
        <a:bodyPr/>
        <a:lstStyle/>
        <a:p>
          <a:endParaRPr lang="en-IN"/>
        </a:p>
      </dgm:t>
    </dgm:pt>
    <dgm:pt modelId="{3A59A6EB-82DF-4281-A2E1-5E47B5EC9AA3}">
      <dgm:prSet phldrT="[Text]"/>
      <dgm:spPr/>
      <dgm:t>
        <a:bodyPr/>
        <a:lstStyle/>
        <a:p>
          <a:pPr algn="l"/>
          <a:r>
            <a:rPr lang="en-US" b="1" i="0" dirty="0">
              <a:effectLst/>
              <a:latin typeface="Söhne"/>
            </a:rPr>
            <a:t>Identify Missing Values </a:t>
          </a:r>
          <a:endParaRPr lang="en-IN" dirty="0"/>
        </a:p>
      </dgm:t>
    </dgm:pt>
    <dgm:pt modelId="{26B883C7-A2DD-45F0-B2B7-B72FEF440264}" type="parTrans" cxnId="{46E7C42C-EA77-4B35-BECA-DFAA71FCDDDE}">
      <dgm:prSet/>
      <dgm:spPr/>
      <dgm:t>
        <a:bodyPr/>
        <a:lstStyle/>
        <a:p>
          <a:pPr algn="l"/>
          <a:endParaRPr lang="en-IN"/>
        </a:p>
      </dgm:t>
    </dgm:pt>
    <dgm:pt modelId="{793A145C-4D80-4262-A270-130739E4B70E}" type="sibTrans" cxnId="{46E7C42C-EA77-4B35-BECA-DFAA71FCDDDE}">
      <dgm:prSet/>
      <dgm:spPr/>
      <dgm:t>
        <a:bodyPr/>
        <a:lstStyle/>
        <a:p>
          <a:pPr algn="l"/>
          <a:endParaRPr lang="en-IN"/>
        </a:p>
      </dgm:t>
    </dgm:pt>
    <dgm:pt modelId="{7A2E9BA9-7AF8-4AE0-B4A2-F327F169C022}">
      <dgm:prSet phldrT="[Text]"/>
      <dgm:spPr/>
      <dgm:t>
        <a:bodyPr/>
        <a:lstStyle/>
        <a:p>
          <a:pPr algn="l">
            <a:buFont typeface="+mj-lt"/>
            <a:buAutoNum type="arabicPeriod"/>
          </a:pPr>
          <a:r>
            <a:rPr lang="en-US" b="1" i="0" dirty="0">
              <a:effectLst/>
              <a:latin typeface="Söhne"/>
            </a:rPr>
            <a:t>Handle Missing Values</a:t>
          </a:r>
          <a:endParaRPr lang="en-IN" dirty="0"/>
        </a:p>
      </dgm:t>
    </dgm:pt>
    <dgm:pt modelId="{492E5A7E-E756-4E32-994B-C04A80427CBD}" type="parTrans" cxnId="{061F9490-BE15-4BE0-AFFC-778263034BCC}">
      <dgm:prSet/>
      <dgm:spPr/>
      <dgm:t>
        <a:bodyPr/>
        <a:lstStyle/>
        <a:p>
          <a:pPr algn="l"/>
          <a:endParaRPr lang="en-IN"/>
        </a:p>
      </dgm:t>
    </dgm:pt>
    <dgm:pt modelId="{5D51059B-FD36-4530-B053-E5611861F0CB}" type="sibTrans" cxnId="{061F9490-BE15-4BE0-AFFC-778263034BCC}">
      <dgm:prSet/>
      <dgm:spPr/>
      <dgm:t>
        <a:bodyPr/>
        <a:lstStyle/>
        <a:p>
          <a:pPr algn="l"/>
          <a:endParaRPr lang="en-IN"/>
        </a:p>
      </dgm:t>
    </dgm:pt>
    <dgm:pt modelId="{DF1E3B4D-E7FC-4415-A512-92E36F88C589}">
      <dgm:prSet phldrT="[Text]"/>
      <dgm:spPr/>
      <dgm:t>
        <a:bodyPr/>
        <a:lstStyle/>
        <a:p>
          <a:pPr algn="l"/>
          <a:r>
            <a:rPr lang="en-US" b="1" i="0">
              <a:effectLst/>
              <a:latin typeface="Söhne"/>
            </a:rPr>
            <a:t>Correct Data Types</a:t>
          </a:r>
          <a:endParaRPr lang="en-IN" dirty="0"/>
        </a:p>
      </dgm:t>
    </dgm:pt>
    <dgm:pt modelId="{FA52AF49-D364-4727-BA31-93324F1CD675}" type="parTrans" cxnId="{971921AF-8012-413A-A4A2-23F9C924C40A}">
      <dgm:prSet/>
      <dgm:spPr/>
      <dgm:t>
        <a:bodyPr/>
        <a:lstStyle/>
        <a:p>
          <a:pPr algn="l"/>
          <a:endParaRPr lang="en-IN"/>
        </a:p>
      </dgm:t>
    </dgm:pt>
    <dgm:pt modelId="{E4CC4A5E-D476-4073-A390-3C6E9EB9A8D4}" type="sibTrans" cxnId="{971921AF-8012-413A-A4A2-23F9C924C40A}">
      <dgm:prSet/>
      <dgm:spPr/>
      <dgm:t>
        <a:bodyPr/>
        <a:lstStyle/>
        <a:p>
          <a:pPr algn="l"/>
          <a:endParaRPr lang="en-IN"/>
        </a:p>
      </dgm:t>
    </dgm:pt>
    <dgm:pt modelId="{68C5F8F5-0DC4-46D4-8D50-FF348D1EDE8D}">
      <dgm:prSet phldrT="[Text]"/>
      <dgm:spPr/>
      <dgm:t>
        <a:bodyPr/>
        <a:lstStyle/>
        <a:p>
          <a:pPr algn="l"/>
          <a:r>
            <a:rPr lang="en-US" b="1" i="0" dirty="0">
              <a:effectLst/>
              <a:latin typeface="Söhne"/>
            </a:rPr>
            <a:t>Standardize Values</a:t>
          </a:r>
          <a:endParaRPr lang="en-IN" dirty="0"/>
        </a:p>
      </dgm:t>
    </dgm:pt>
    <dgm:pt modelId="{22A05E50-22AF-418A-A25C-D0EF92875AC1}" type="parTrans" cxnId="{9C17DCB2-2B14-42EC-BB9B-63E90457A2C7}">
      <dgm:prSet/>
      <dgm:spPr/>
      <dgm:t>
        <a:bodyPr/>
        <a:lstStyle/>
        <a:p>
          <a:pPr algn="l"/>
          <a:endParaRPr lang="en-IN"/>
        </a:p>
      </dgm:t>
    </dgm:pt>
    <dgm:pt modelId="{51D27F46-2B05-4A96-B5A8-3AC9547B2585}" type="sibTrans" cxnId="{9C17DCB2-2B14-42EC-BB9B-63E90457A2C7}">
      <dgm:prSet/>
      <dgm:spPr/>
      <dgm:t>
        <a:bodyPr/>
        <a:lstStyle/>
        <a:p>
          <a:pPr algn="l"/>
          <a:endParaRPr lang="en-IN"/>
        </a:p>
      </dgm:t>
    </dgm:pt>
    <dgm:pt modelId="{C148FC52-2D46-418C-946D-050B17E0C782}">
      <dgm:prSet phldrT="[Text]"/>
      <dgm:spPr/>
      <dgm:t>
        <a:bodyPr/>
        <a:lstStyle/>
        <a:p>
          <a:pPr algn="l"/>
          <a:r>
            <a:rPr lang="en-US" b="1" i="0" dirty="0">
              <a:effectLst/>
              <a:latin typeface="Söhne"/>
            </a:rPr>
            <a:t>Identify and Handle Outliers</a:t>
          </a:r>
          <a:endParaRPr lang="en-IN" dirty="0"/>
        </a:p>
      </dgm:t>
    </dgm:pt>
    <dgm:pt modelId="{996532F3-0D81-4215-B02F-D53BF393FB40}" type="parTrans" cxnId="{FA59586B-5028-4395-A75D-813DC956081C}">
      <dgm:prSet/>
      <dgm:spPr/>
      <dgm:t>
        <a:bodyPr/>
        <a:lstStyle/>
        <a:p>
          <a:pPr algn="l"/>
          <a:endParaRPr lang="en-IN"/>
        </a:p>
      </dgm:t>
    </dgm:pt>
    <dgm:pt modelId="{8A82D839-88F6-43CB-9679-59F2091C49B6}" type="sibTrans" cxnId="{FA59586B-5028-4395-A75D-813DC956081C}">
      <dgm:prSet/>
      <dgm:spPr/>
      <dgm:t>
        <a:bodyPr/>
        <a:lstStyle/>
        <a:p>
          <a:pPr algn="l"/>
          <a:endParaRPr lang="en-IN"/>
        </a:p>
      </dgm:t>
    </dgm:pt>
    <dgm:pt modelId="{1B309E10-7A1A-4A54-ABDF-CB36F2CC16B3}">
      <dgm:prSet phldrT="[Text]"/>
      <dgm:spPr/>
      <dgm:t>
        <a:bodyPr/>
        <a:lstStyle/>
        <a:p>
          <a:pPr algn="l"/>
          <a:r>
            <a:rPr lang="en-US" b="1" i="0" dirty="0">
              <a:effectLst/>
              <a:latin typeface="Söhne"/>
            </a:rPr>
            <a:t>Identify Duplicates values</a:t>
          </a:r>
          <a:endParaRPr lang="en-IN" dirty="0"/>
        </a:p>
      </dgm:t>
    </dgm:pt>
    <dgm:pt modelId="{DFDB7ADB-F769-4985-A874-8D696B9F0CC0}" type="sibTrans" cxnId="{75F1A206-4AB6-4C33-AA18-8A28C86AB78D}">
      <dgm:prSet/>
      <dgm:spPr/>
      <dgm:t>
        <a:bodyPr/>
        <a:lstStyle/>
        <a:p>
          <a:pPr algn="l"/>
          <a:endParaRPr lang="en-IN"/>
        </a:p>
      </dgm:t>
    </dgm:pt>
    <dgm:pt modelId="{BF5AF3DC-EB9A-420F-A63D-0C3054304264}" type="parTrans" cxnId="{75F1A206-4AB6-4C33-AA18-8A28C86AB78D}">
      <dgm:prSet/>
      <dgm:spPr/>
      <dgm:t>
        <a:bodyPr/>
        <a:lstStyle/>
        <a:p>
          <a:pPr algn="l"/>
          <a:endParaRPr lang="en-IN"/>
        </a:p>
      </dgm:t>
    </dgm:pt>
    <dgm:pt modelId="{771787B6-8932-4E25-BDA0-BA4E2B6019DC}" type="pres">
      <dgm:prSet presAssocID="{E10F0415-1306-406A-BCFA-D6EAD4D24C69}" presName="Name0" presStyleCnt="0">
        <dgm:presLayoutVars>
          <dgm:chMax val="7"/>
          <dgm:chPref val="7"/>
          <dgm:dir/>
          <dgm:animOne val="branch"/>
          <dgm:animLvl val="lvl"/>
        </dgm:presLayoutVars>
      </dgm:prSet>
      <dgm:spPr/>
    </dgm:pt>
    <dgm:pt modelId="{D05F0747-427C-4324-A922-76B4B3B7700B}" type="pres">
      <dgm:prSet presAssocID="{3A59A6EB-82DF-4281-A2E1-5E47B5EC9AA3}" presName="composite" presStyleCnt="0"/>
      <dgm:spPr/>
    </dgm:pt>
    <dgm:pt modelId="{72B7EDE8-936C-407D-89B6-909EA64D5229}" type="pres">
      <dgm:prSet presAssocID="{3A59A6EB-82DF-4281-A2E1-5E47B5EC9AA3}" presName="BackAccent" presStyleLbl="bgShp" presStyleIdx="0" presStyleCnt="3"/>
      <dgm:spPr/>
    </dgm:pt>
    <dgm:pt modelId="{6956DCA8-9DDD-4C9E-80A4-38A841A683BF}" type="pres">
      <dgm:prSet presAssocID="{3A59A6EB-82DF-4281-A2E1-5E47B5EC9AA3}" presName="Accent" presStyleLbl="alignNode1" presStyleIdx="0" presStyleCnt="3"/>
      <dgm:spPr/>
    </dgm:pt>
    <dgm:pt modelId="{56258224-9331-4DCE-8625-DCB291D4DC14}" type="pres">
      <dgm:prSet presAssocID="{3A59A6EB-82DF-4281-A2E1-5E47B5EC9AA3}" presName="Child" presStyleLbl="revTx" presStyleIdx="0" presStyleCnt="6">
        <dgm:presLayoutVars>
          <dgm:chMax val="0"/>
          <dgm:chPref val="0"/>
          <dgm:bulletEnabled val="1"/>
        </dgm:presLayoutVars>
      </dgm:prSet>
      <dgm:spPr/>
    </dgm:pt>
    <dgm:pt modelId="{5E7C56E5-6A29-4414-BD68-89646784E5A6}" type="pres">
      <dgm:prSet presAssocID="{3A59A6EB-82DF-4281-A2E1-5E47B5EC9AA3}" presName="Parent" presStyleLbl="revTx" presStyleIdx="1" presStyleCnt="6">
        <dgm:presLayoutVars>
          <dgm:chMax val="1"/>
          <dgm:chPref val="1"/>
          <dgm:bulletEnabled val="1"/>
        </dgm:presLayoutVars>
      </dgm:prSet>
      <dgm:spPr/>
    </dgm:pt>
    <dgm:pt modelId="{11708E4E-866F-4A6B-850C-8BE932582DED}" type="pres">
      <dgm:prSet presAssocID="{793A145C-4D80-4262-A270-130739E4B70E}" presName="sibTrans" presStyleCnt="0"/>
      <dgm:spPr/>
    </dgm:pt>
    <dgm:pt modelId="{328D7924-4293-4E5A-B39B-640C7D3DD85A}" type="pres">
      <dgm:prSet presAssocID="{DF1E3B4D-E7FC-4415-A512-92E36F88C589}" presName="composite" presStyleCnt="0"/>
      <dgm:spPr/>
    </dgm:pt>
    <dgm:pt modelId="{ABA6F76A-9B46-432A-923E-9FE5BEBDDE96}" type="pres">
      <dgm:prSet presAssocID="{DF1E3B4D-E7FC-4415-A512-92E36F88C589}" presName="BackAccent" presStyleLbl="bgShp" presStyleIdx="1" presStyleCnt="3"/>
      <dgm:spPr/>
    </dgm:pt>
    <dgm:pt modelId="{7F01D683-DDCB-4FC5-8334-F524606D0BB8}" type="pres">
      <dgm:prSet presAssocID="{DF1E3B4D-E7FC-4415-A512-92E36F88C589}" presName="Accent" presStyleLbl="alignNode1" presStyleIdx="1" presStyleCnt="3"/>
      <dgm:spPr/>
    </dgm:pt>
    <dgm:pt modelId="{8F12BBF3-F261-4DDA-AEC3-CDF7EE1CECB8}" type="pres">
      <dgm:prSet presAssocID="{DF1E3B4D-E7FC-4415-A512-92E36F88C589}" presName="Child" presStyleLbl="revTx" presStyleIdx="2" presStyleCnt="6">
        <dgm:presLayoutVars>
          <dgm:chMax val="0"/>
          <dgm:chPref val="0"/>
          <dgm:bulletEnabled val="1"/>
        </dgm:presLayoutVars>
      </dgm:prSet>
      <dgm:spPr/>
    </dgm:pt>
    <dgm:pt modelId="{461C27A8-268A-45CF-910F-8CA81094650C}" type="pres">
      <dgm:prSet presAssocID="{DF1E3B4D-E7FC-4415-A512-92E36F88C589}" presName="Parent" presStyleLbl="revTx" presStyleIdx="3" presStyleCnt="6">
        <dgm:presLayoutVars>
          <dgm:chMax val="1"/>
          <dgm:chPref val="1"/>
          <dgm:bulletEnabled val="1"/>
        </dgm:presLayoutVars>
      </dgm:prSet>
      <dgm:spPr/>
    </dgm:pt>
    <dgm:pt modelId="{F9D8AD36-204C-460E-A773-1B0998894979}" type="pres">
      <dgm:prSet presAssocID="{E4CC4A5E-D476-4073-A390-3C6E9EB9A8D4}" presName="sibTrans" presStyleCnt="0"/>
      <dgm:spPr/>
    </dgm:pt>
    <dgm:pt modelId="{9287F486-8FCC-4E35-9C7C-2A714A62643D}" type="pres">
      <dgm:prSet presAssocID="{1B309E10-7A1A-4A54-ABDF-CB36F2CC16B3}" presName="composite" presStyleCnt="0"/>
      <dgm:spPr/>
    </dgm:pt>
    <dgm:pt modelId="{599061E2-4C9C-40B5-A7CA-11D257A7CA07}" type="pres">
      <dgm:prSet presAssocID="{1B309E10-7A1A-4A54-ABDF-CB36F2CC16B3}" presName="BackAccent" presStyleLbl="bgShp" presStyleIdx="2" presStyleCnt="3"/>
      <dgm:spPr/>
    </dgm:pt>
    <dgm:pt modelId="{244AA618-C424-49AD-828E-E54D749A2FB3}" type="pres">
      <dgm:prSet presAssocID="{1B309E10-7A1A-4A54-ABDF-CB36F2CC16B3}" presName="Accent" presStyleLbl="alignNode1" presStyleIdx="2" presStyleCnt="3"/>
      <dgm:spPr/>
    </dgm:pt>
    <dgm:pt modelId="{69EE74DE-FE56-4743-A484-7AD8A5DF5FA3}" type="pres">
      <dgm:prSet presAssocID="{1B309E10-7A1A-4A54-ABDF-CB36F2CC16B3}" presName="Child" presStyleLbl="revTx" presStyleIdx="4" presStyleCnt="6">
        <dgm:presLayoutVars>
          <dgm:chMax val="0"/>
          <dgm:chPref val="0"/>
          <dgm:bulletEnabled val="1"/>
        </dgm:presLayoutVars>
      </dgm:prSet>
      <dgm:spPr/>
    </dgm:pt>
    <dgm:pt modelId="{CBC84DEF-7601-4718-894D-0F8AF8DC572C}" type="pres">
      <dgm:prSet presAssocID="{1B309E10-7A1A-4A54-ABDF-CB36F2CC16B3}" presName="Parent" presStyleLbl="revTx" presStyleIdx="5" presStyleCnt="6">
        <dgm:presLayoutVars>
          <dgm:chMax val="1"/>
          <dgm:chPref val="1"/>
          <dgm:bulletEnabled val="1"/>
        </dgm:presLayoutVars>
      </dgm:prSet>
      <dgm:spPr/>
    </dgm:pt>
  </dgm:ptLst>
  <dgm:cxnLst>
    <dgm:cxn modelId="{75F1A206-4AB6-4C33-AA18-8A28C86AB78D}" srcId="{E10F0415-1306-406A-BCFA-D6EAD4D24C69}" destId="{1B309E10-7A1A-4A54-ABDF-CB36F2CC16B3}" srcOrd="2" destOrd="0" parTransId="{BF5AF3DC-EB9A-420F-A63D-0C3054304264}" sibTransId="{DFDB7ADB-F769-4985-A874-8D696B9F0CC0}"/>
    <dgm:cxn modelId="{7834E21E-2BA5-4435-A827-440A2DF05A8C}" type="presOf" srcId="{3A59A6EB-82DF-4281-A2E1-5E47B5EC9AA3}" destId="{5E7C56E5-6A29-4414-BD68-89646784E5A6}" srcOrd="0" destOrd="0" presId="urn:microsoft.com/office/officeart/2008/layout/IncreasingCircleProcess"/>
    <dgm:cxn modelId="{A9FEF21E-30E5-4736-82B7-614AD06AD4DB}" type="presOf" srcId="{7A2E9BA9-7AF8-4AE0-B4A2-F327F169C022}" destId="{56258224-9331-4DCE-8625-DCB291D4DC14}" srcOrd="0" destOrd="0" presId="urn:microsoft.com/office/officeart/2008/layout/IncreasingCircleProcess"/>
    <dgm:cxn modelId="{46E7C42C-EA77-4B35-BECA-DFAA71FCDDDE}" srcId="{E10F0415-1306-406A-BCFA-D6EAD4D24C69}" destId="{3A59A6EB-82DF-4281-A2E1-5E47B5EC9AA3}" srcOrd="0" destOrd="0" parTransId="{26B883C7-A2DD-45F0-B2B7-B72FEF440264}" sibTransId="{793A145C-4D80-4262-A270-130739E4B70E}"/>
    <dgm:cxn modelId="{F67D0239-C748-4BA0-AC2E-BD65CB610C34}" type="presOf" srcId="{DF1E3B4D-E7FC-4415-A512-92E36F88C589}" destId="{461C27A8-268A-45CF-910F-8CA81094650C}" srcOrd="0" destOrd="0" presId="urn:microsoft.com/office/officeart/2008/layout/IncreasingCircleProcess"/>
    <dgm:cxn modelId="{FA59586B-5028-4395-A75D-813DC956081C}" srcId="{1B309E10-7A1A-4A54-ABDF-CB36F2CC16B3}" destId="{C148FC52-2D46-418C-946D-050B17E0C782}" srcOrd="0" destOrd="0" parTransId="{996532F3-0D81-4215-B02F-D53BF393FB40}" sibTransId="{8A82D839-88F6-43CB-9679-59F2091C49B6}"/>
    <dgm:cxn modelId="{CAAB8052-7A06-4406-B1DA-F4A322300393}" type="presOf" srcId="{C148FC52-2D46-418C-946D-050B17E0C782}" destId="{69EE74DE-FE56-4743-A484-7AD8A5DF5FA3}" srcOrd="0" destOrd="0" presId="urn:microsoft.com/office/officeart/2008/layout/IncreasingCircleProcess"/>
    <dgm:cxn modelId="{B68F3157-5E46-4F57-AE13-7EA37E549BFC}" type="presOf" srcId="{E10F0415-1306-406A-BCFA-D6EAD4D24C69}" destId="{771787B6-8932-4E25-BDA0-BA4E2B6019DC}" srcOrd="0" destOrd="0" presId="urn:microsoft.com/office/officeart/2008/layout/IncreasingCircleProcess"/>
    <dgm:cxn modelId="{061F9490-BE15-4BE0-AFFC-778263034BCC}" srcId="{3A59A6EB-82DF-4281-A2E1-5E47B5EC9AA3}" destId="{7A2E9BA9-7AF8-4AE0-B4A2-F327F169C022}" srcOrd="0" destOrd="0" parTransId="{492E5A7E-E756-4E32-994B-C04A80427CBD}" sibTransId="{5D51059B-FD36-4530-B053-E5611861F0CB}"/>
    <dgm:cxn modelId="{971921AF-8012-413A-A4A2-23F9C924C40A}" srcId="{E10F0415-1306-406A-BCFA-D6EAD4D24C69}" destId="{DF1E3B4D-E7FC-4415-A512-92E36F88C589}" srcOrd="1" destOrd="0" parTransId="{FA52AF49-D364-4727-BA31-93324F1CD675}" sibTransId="{E4CC4A5E-D476-4073-A390-3C6E9EB9A8D4}"/>
    <dgm:cxn modelId="{9C17DCB2-2B14-42EC-BB9B-63E90457A2C7}" srcId="{DF1E3B4D-E7FC-4415-A512-92E36F88C589}" destId="{68C5F8F5-0DC4-46D4-8D50-FF348D1EDE8D}" srcOrd="0" destOrd="0" parTransId="{22A05E50-22AF-418A-A25C-D0EF92875AC1}" sibTransId="{51D27F46-2B05-4A96-B5A8-3AC9547B2585}"/>
    <dgm:cxn modelId="{1918F7C2-D92D-4FDE-8CC8-1E996072D985}" type="presOf" srcId="{1B309E10-7A1A-4A54-ABDF-CB36F2CC16B3}" destId="{CBC84DEF-7601-4718-894D-0F8AF8DC572C}" srcOrd="0" destOrd="0" presId="urn:microsoft.com/office/officeart/2008/layout/IncreasingCircleProcess"/>
    <dgm:cxn modelId="{3306EEC9-0E16-42E8-BDED-38E285CA10A0}" type="presOf" srcId="{68C5F8F5-0DC4-46D4-8D50-FF348D1EDE8D}" destId="{8F12BBF3-F261-4DDA-AEC3-CDF7EE1CECB8}" srcOrd="0" destOrd="0" presId="urn:microsoft.com/office/officeart/2008/layout/IncreasingCircleProcess"/>
    <dgm:cxn modelId="{285850F5-A545-4646-8DE3-DA00E5B5615A}" type="presParOf" srcId="{771787B6-8932-4E25-BDA0-BA4E2B6019DC}" destId="{D05F0747-427C-4324-A922-76B4B3B7700B}" srcOrd="0" destOrd="0" presId="urn:microsoft.com/office/officeart/2008/layout/IncreasingCircleProcess"/>
    <dgm:cxn modelId="{E080A0A8-B3E7-42B6-BFFD-5ADD3125A632}" type="presParOf" srcId="{D05F0747-427C-4324-A922-76B4B3B7700B}" destId="{72B7EDE8-936C-407D-89B6-909EA64D5229}" srcOrd="0" destOrd="0" presId="urn:microsoft.com/office/officeart/2008/layout/IncreasingCircleProcess"/>
    <dgm:cxn modelId="{0D968BA6-B71E-463C-95D7-B568F0B9A808}" type="presParOf" srcId="{D05F0747-427C-4324-A922-76B4B3B7700B}" destId="{6956DCA8-9DDD-4C9E-80A4-38A841A683BF}" srcOrd="1" destOrd="0" presId="urn:microsoft.com/office/officeart/2008/layout/IncreasingCircleProcess"/>
    <dgm:cxn modelId="{0EF9E9FC-0EB8-4CA0-A727-ADEDF92611C7}" type="presParOf" srcId="{D05F0747-427C-4324-A922-76B4B3B7700B}" destId="{56258224-9331-4DCE-8625-DCB291D4DC14}" srcOrd="2" destOrd="0" presId="urn:microsoft.com/office/officeart/2008/layout/IncreasingCircleProcess"/>
    <dgm:cxn modelId="{068B88E1-2642-428E-A8A8-06CF0A5D411A}" type="presParOf" srcId="{D05F0747-427C-4324-A922-76B4B3B7700B}" destId="{5E7C56E5-6A29-4414-BD68-89646784E5A6}" srcOrd="3" destOrd="0" presId="urn:microsoft.com/office/officeart/2008/layout/IncreasingCircleProcess"/>
    <dgm:cxn modelId="{A2ED3F25-6676-4769-B182-86EB648678DB}" type="presParOf" srcId="{771787B6-8932-4E25-BDA0-BA4E2B6019DC}" destId="{11708E4E-866F-4A6B-850C-8BE932582DED}" srcOrd="1" destOrd="0" presId="urn:microsoft.com/office/officeart/2008/layout/IncreasingCircleProcess"/>
    <dgm:cxn modelId="{2C70584E-7E50-420B-BBEF-0F1191C5DCB9}" type="presParOf" srcId="{771787B6-8932-4E25-BDA0-BA4E2B6019DC}" destId="{328D7924-4293-4E5A-B39B-640C7D3DD85A}" srcOrd="2" destOrd="0" presId="urn:microsoft.com/office/officeart/2008/layout/IncreasingCircleProcess"/>
    <dgm:cxn modelId="{733E3A87-B8B1-46FB-BCDF-ADA414259203}" type="presParOf" srcId="{328D7924-4293-4E5A-B39B-640C7D3DD85A}" destId="{ABA6F76A-9B46-432A-923E-9FE5BEBDDE96}" srcOrd="0" destOrd="0" presId="urn:microsoft.com/office/officeart/2008/layout/IncreasingCircleProcess"/>
    <dgm:cxn modelId="{5921536E-90B8-45E6-AD55-76E3157D47C7}" type="presParOf" srcId="{328D7924-4293-4E5A-B39B-640C7D3DD85A}" destId="{7F01D683-DDCB-4FC5-8334-F524606D0BB8}" srcOrd="1" destOrd="0" presId="urn:microsoft.com/office/officeart/2008/layout/IncreasingCircleProcess"/>
    <dgm:cxn modelId="{A6C26277-A229-416D-8632-DBFC8AEBCCC6}" type="presParOf" srcId="{328D7924-4293-4E5A-B39B-640C7D3DD85A}" destId="{8F12BBF3-F261-4DDA-AEC3-CDF7EE1CECB8}" srcOrd="2" destOrd="0" presId="urn:microsoft.com/office/officeart/2008/layout/IncreasingCircleProcess"/>
    <dgm:cxn modelId="{6FA7248C-5E2E-4FC1-AABB-6BA23C017FE6}" type="presParOf" srcId="{328D7924-4293-4E5A-B39B-640C7D3DD85A}" destId="{461C27A8-268A-45CF-910F-8CA81094650C}" srcOrd="3" destOrd="0" presId="urn:microsoft.com/office/officeart/2008/layout/IncreasingCircleProcess"/>
    <dgm:cxn modelId="{2D98019A-7068-409D-805A-D4829909D0C6}" type="presParOf" srcId="{771787B6-8932-4E25-BDA0-BA4E2B6019DC}" destId="{F9D8AD36-204C-460E-A773-1B0998894979}" srcOrd="3" destOrd="0" presId="urn:microsoft.com/office/officeart/2008/layout/IncreasingCircleProcess"/>
    <dgm:cxn modelId="{CCCC8780-E037-42D5-B404-0184710BFC27}" type="presParOf" srcId="{771787B6-8932-4E25-BDA0-BA4E2B6019DC}" destId="{9287F486-8FCC-4E35-9C7C-2A714A62643D}" srcOrd="4" destOrd="0" presId="urn:microsoft.com/office/officeart/2008/layout/IncreasingCircleProcess"/>
    <dgm:cxn modelId="{AF2E4C07-5068-442D-BDF0-9C7B3F068720}" type="presParOf" srcId="{9287F486-8FCC-4E35-9C7C-2A714A62643D}" destId="{599061E2-4C9C-40B5-A7CA-11D257A7CA07}" srcOrd="0" destOrd="0" presId="urn:microsoft.com/office/officeart/2008/layout/IncreasingCircleProcess"/>
    <dgm:cxn modelId="{A149CC88-6A6F-406E-BE4F-C4396ECE4DD9}" type="presParOf" srcId="{9287F486-8FCC-4E35-9C7C-2A714A62643D}" destId="{244AA618-C424-49AD-828E-E54D749A2FB3}" srcOrd="1" destOrd="0" presId="urn:microsoft.com/office/officeart/2008/layout/IncreasingCircleProcess"/>
    <dgm:cxn modelId="{245D390E-F28B-45AD-9683-E4254CB49614}" type="presParOf" srcId="{9287F486-8FCC-4E35-9C7C-2A714A62643D}" destId="{69EE74DE-FE56-4743-A484-7AD8A5DF5FA3}" srcOrd="2" destOrd="0" presId="urn:microsoft.com/office/officeart/2008/layout/IncreasingCircleProcess"/>
    <dgm:cxn modelId="{2A09CDC5-DF3C-42B9-8F8D-51CF70F19986}" type="presParOf" srcId="{9287F486-8FCC-4E35-9C7C-2A714A62643D}" destId="{CBC84DEF-7601-4718-894D-0F8AF8DC572C}"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7EDE8-936C-407D-89B6-909EA64D5229}">
      <dsp:nvSpPr>
        <dsp:cNvPr id="0" name=""/>
        <dsp:cNvSpPr/>
      </dsp:nvSpPr>
      <dsp:spPr>
        <a:xfrm>
          <a:off x="2448" y="0"/>
          <a:ext cx="880310" cy="88031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956DCA8-9DDD-4C9E-80A4-38A841A683BF}">
      <dsp:nvSpPr>
        <dsp:cNvPr id="0" name=""/>
        <dsp:cNvSpPr/>
      </dsp:nvSpPr>
      <dsp:spPr>
        <a:xfrm>
          <a:off x="90479" y="88031"/>
          <a:ext cx="704248" cy="704248"/>
        </a:xfrm>
        <a:prstGeom prst="chord">
          <a:avLst>
            <a:gd name="adj1" fmla="val 1168272"/>
            <a:gd name="adj2" fmla="val 9631728"/>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6258224-9331-4DCE-8625-DCB291D4DC14}">
      <dsp:nvSpPr>
        <dsp:cNvPr id="0" name=""/>
        <dsp:cNvSpPr/>
      </dsp:nvSpPr>
      <dsp:spPr>
        <a:xfrm>
          <a:off x="1066156" y="880310"/>
          <a:ext cx="2604251" cy="3704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Font typeface="+mj-lt"/>
            <a:buNone/>
          </a:pPr>
          <a:r>
            <a:rPr lang="en-US" sz="2600" b="1" i="0" kern="1200" dirty="0">
              <a:effectLst/>
              <a:latin typeface="Söhne"/>
            </a:rPr>
            <a:t>Handle Missing Values</a:t>
          </a:r>
          <a:endParaRPr lang="en-IN" sz="2600" kern="1200" dirty="0"/>
        </a:p>
      </dsp:txBody>
      <dsp:txXfrm>
        <a:off x="1066156" y="880310"/>
        <a:ext cx="2604251" cy="3704638"/>
      </dsp:txXfrm>
    </dsp:sp>
    <dsp:sp modelId="{5E7C56E5-6A29-4414-BD68-89646784E5A6}">
      <dsp:nvSpPr>
        <dsp:cNvPr id="0" name=""/>
        <dsp:cNvSpPr/>
      </dsp:nvSpPr>
      <dsp:spPr>
        <a:xfrm>
          <a:off x="1066156" y="0"/>
          <a:ext cx="2604251" cy="88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marL="0" lvl="0" indent="0" algn="l" defTabSz="1155700">
            <a:lnSpc>
              <a:spcPct val="90000"/>
            </a:lnSpc>
            <a:spcBef>
              <a:spcPct val="0"/>
            </a:spcBef>
            <a:spcAft>
              <a:spcPct val="35000"/>
            </a:spcAft>
            <a:buNone/>
          </a:pPr>
          <a:r>
            <a:rPr lang="en-US" sz="2600" b="1" i="0" kern="1200" dirty="0">
              <a:effectLst/>
              <a:latin typeface="Söhne"/>
            </a:rPr>
            <a:t>Identify Missing Values </a:t>
          </a:r>
          <a:endParaRPr lang="en-IN" sz="2600" kern="1200" dirty="0"/>
        </a:p>
      </dsp:txBody>
      <dsp:txXfrm>
        <a:off x="1066156" y="0"/>
        <a:ext cx="2604251" cy="880310"/>
      </dsp:txXfrm>
    </dsp:sp>
    <dsp:sp modelId="{ABA6F76A-9B46-432A-923E-9FE5BEBDDE96}">
      <dsp:nvSpPr>
        <dsp:cNvPr id="0" name=""/>
        <dsp:cNvSpPr/>
      </dsp:nvSpPr>
      <dsp:spPr>
        <a:xfrm>
          <a:off x="3853805" y="0"/>
          <a:ext cx="880310" cy="88031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F01D683-DDCB-4FC5-8334-F524606D0BB8}">
      <dsp:nvSpPr>
        <dsp:cNvPr id="0" name=""/>
        <dsp:cNvSpPr/>
      </dsp:nvSpPr>
      <dsp:spPr>
        <a:xfrm>
          <a:off x="3941836" y="88031"/>
          <a:ext cx="704248" cy="704248"/>
        </a:xfrm>
        <a:prstGeom prst="chord">
          <a:avLst>
            <a:gd name="adj1" fmla="val 20431728"/>
            <a:gd name="adj2" fmla="val 11968272"/>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12BBF3-F261-4DDA-AEC3-CDF7EE1CECB8}">
      <dsp:nvSpPr>
        <dsp:cNvPr id="0" name=""/>
        <dsp:cNvSpPr/>
      </dsp:nvSpPr>
      <dsp:spPr>
        <a:xfrm>
          <a:off x="4917514" y="880310"/>
          <a:ext cx="2604251" cy="3704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b="1" i="0" kern="1200" dirty="0">
              <a:effectLst/>
              <a:latin typeface="Söhne"/>
            </a:rPr>
            <a:t>Standardize Values</a:t>
          </a:r>
          <a:endParaRPr lang="en-IN" sz="2600" kern="1200" dirty="0"/>
        </a:p>
      </dsp:txBody>
      <dsp:txXfrm>
        <a:off x="4917514" y="880310"/>
        <a:ext cx="2604251" cy="3704638"/>
      </dsp:txXfrm>
    </dsp:sp>
    <dsp:sp modelId="{461C27A8-268A-45CF-910F-8CA81094650C}">
      <dsp:nvSpPr>
        <dsp:cNvPr id="0" name=""/>
        <dsp:cNvSpPr/>
      </dsp:nvSpPr>
      <dsp:spPr>
        <a:xfrm>
          <a:off x="4917514" y="0"/>
          <a:ext cx="2604251" cy="88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marL="0" lvl="0" indent="0" algn="l" defTabSz="1155700">
            <a:lnSpc>
              <a:spcPct val="90000"/>
            </a:lnSpc>
            <a:spcBef>
              <a:spcPct val="0"/>
            </a:spcBef>
            <a:spcAft>
              <a:spcPct val="35000"/>
            </a:spcAft>
            <a:buNone/>
          </a:pPr>
          <a:r>
            <a:rPr lang="en-US" sz="2600" b="1" i="0" kern="1200">
              <a:effectLst/>
              <a:latin typeface="Söhne"/>
            </a:rPr>
            <a:t>Correct Data Types</a:t>
          </a:r>
          <a:endParaRPr lang="en-IN" sz="2600" kern="1200" dirty="0"/>
        </a:p>
      </dsp:txBody>
      <dsp:txXfrm>
        <a:off x="4917514" y="0"/>
        <a:ext cx="2604251" cy="880310"/>
      </dsp:txXfrm>
    </dsp:sp>
    <dsp:sp modelId="{599061E2-4C9C-40B5-A7CA-11D257A7CA07}">
      <dsp:nvSpPr>
        <dsp:cNvPr id="0" name=""/>
        <dsp:cNvSpPr/>
      </dsp:nvSpPr>
      <dsp:spPr>
        <a:xfrm>
          <a:off x="7705163" y="0"/>
          <a:ext cx="880310" cy="88031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44AA618-C424-49AD-828E-E54D749A2FB3}">
      <dsp:nvSpPr>
        <dsp:cNvPr id="0" name=""/>
        <dsp:cNvSpPr/>
      </dsp:nvSpPr>
      <dsp:spPr>
        <a:xfrm>
          <a:off x="7793194" y="88031"/>
          <a:ext cx="704248" cy="704248"/>
        </a:xfrm>
        <a:prstGeom prst="chord">
          <a:avLst>
            <a:gd name="adj1" fmla="val 16200000"/>
            <a:gd name="adj2" fmla="val 1620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9EE74DE-FE56-4743-A484-7AD8A5DF5FA3}">
      <dsp:nvSpPr>
        <dsp:cNvPr id="0" name=""/>
        <dsp:cNvSpPr/>
      </dsp:nvSpPr>
      <dsp:spPr>
        <a:xfrm>
          <a:off x="8768871" y="880310"/>
          <a:ext cx="2604251" cy="3704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b="1" i="0" kern="1200" dirty="0">
              <a:effectLst/>
              <a:latin typeface="Söhne"/>
            </a:rPr>
            <a:t>Identify and Handle Outliers</a:t>
          </a:r>
          <a:endParaRPr lang="en-IN" sz="2600" kern="1200" dirty="0"/>
        </a:p>
      </dsp:txBody>
      <dsp:txXfrm>
        <a:off x="8768871" y="880310"/>
        <a:ext cx="2604251" cy="3704638"/>
      </dsp:txXfrm>
    </dsp:sp>
    <dsp:sp modelId="{CBC84DEF-7601-4718-894D-0F8AF8DC572C}">
      <dsp:nvSpPr>
        <dsp:cNvPr id="0" name=""/>
        <dsp:cNvSpPr/>
      </dsp:nvSpPr>
      <dsp:spPr>
        <a:xfrm>
          <a:off x="8768871" y="0"/>
          <a:ext cx="2604251" cy="88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marL="0" lvl="0" indent="0" algn="l" defTabSz="1155700">
            <a:lnSpc>
              <a:spcPct val="90000"/>
            </a:lnSpc>
            <a:spcBef>
              <a:spcPct val="0"/>
            </a:spcBef>
            <a:spcAft>
              <a:spcPct val="35000"/>
            </a:spcAft>
            <a:buNone/>
          </a:pPr>
          <a:r>
            <a:rPr lang="en-US" sz="2600" b="1" i="0" kern="1200" dirty="0">
              <a:effectLst/>
              <a:latin typeface="Söhne"/>
            </a:rPr>
            <a:t>Identify Duplicates values</a:t>
          </a:r>
          <a:endParaRPr lang="en-IN" sz="2600" kern="1200" dirty="0"/>
        </a:p>
      </dsp:txBody>
      <dsp:txXfrm>
        <a:off x="8768871" y="0"/>
        <a:ext cx="2604251" cy="880310"/>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22D8A-BEC6-448E-BE90-EDB7CA0FBD30}"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449A2-1446-415D-BEDE-7CA7E00987F6}" type="slidenum">
              <a:rPr lang="en-IN" smtClean="0"/>
              <a:t>‹#›</a:t>
            </a:fld>
            <a:endParaRPr lang="en-IN"/>
          </a:p>
        </p:txBody>
      </p:sp>
      <p:pic>
        <p:nvPicPr>
          <p:cNvPr id="10" name="Picture 9">
            <a:extLst>
              <a:ext uri="{FF2B5EF4-FFF2-40B4-BE49-F238E27FC236}">
                <a16:creationId xmlns:a16="http://schemas.microsoft.com/office/drawing/2014/main" id="{A9F14C87-E8CB-1787-BB30-13616F488B31}"/>
              </a:ext>
            </a:extLst>
          </p:cNvPr>
          <p:cNvPicPr>
            <a:picLocks noChangeAspect="1"/>
          </p:cNvPicPr>
          <p:nvPr/>
        </p:nvPicPr>
        <p:blipFill>
          <a:blip r:embed="rId2"/>
          <a:stretch>
            <a:fillRect/>
          </a:stretch>
        </p:blipFill>
        <p:spPr>
          <a:xfrm>
            <a:off x="3650975" y="8560904"/>
            <a:ext cx="3207026" cy="583096"/>
          </a:xfrm>
          <a:prstGeom prst="rect">
            <a:avLst/>
          </a:prstGeom>
        </p:spPr>
      </p:pic>
    </p:spTree>
    <p:extLst>
      <p:ext uri="{BB962C8B-B14F-4D97-AF65-F5344CB8AC3E}">
        <p14:creationId xmlns:p14="http://schemas.microsoft.com/office/powerpoint/2010/main" val="382991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292D-9EDF-37B2-5F40-B11BF9BE5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9B872F-6969-0467-8AA5-5CD5278B9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51940B-E055-5022-41B6-74ABFA20DC65}"/>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02362AAA-1AE9-461B-D9B8-0175076E3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CAA22-07FE-9C37-1F43-EF0A97AE7246}"/>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24203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E2FE-C1CD-42D6-3F9B-731901FEE4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2D833-5922-FD47-D91E-21CCDE4930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FBE25-462A-A640-9C07-3A8527953E3C}"/>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ACA1040D-6AE6-3FCD-A1CC-FC97D2046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1BC6B-B26F-9A65-1CB9-8E80261C52BA}"/>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39479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7E593-4319-2EC7-2249-80200AD8E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BB0A57-176E-5F4B-CAFC-116741A23E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3C7B7-C90E-CFF5-9B78-2705A6463021}"/>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1F5D74B6-1A46-2ED1-1B10-756BE05C1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E754E-6A82-8BFF-B04A-166628C8BEF2}"/>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119120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C74C-AFAB-F518-E9A5-73C2332B4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687D4-3073-5B79-90A6-D4835A5B9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F12FA-A2E1-7E79-3431-749793AA2423}"/>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6F258368-1201-F600-DE15-6EEC7660D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F39B7-8414-CD8A-5C3A-6605C4CE4D18}"/>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98273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83F1-5EBE-F3F2-02B5-85F6AE1EC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017BB2-1BAC-1C48-77FC-6CAEE4D91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DD79B-A7B5-A62E-9D41-8855F3C9F4C9}"/>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256FE062-CBA4-179C-BAE6-0D0D0B88D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AD22E-2336-0981-9369-24AF9E8BDA20}"/>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277110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703D-9217-0A77-663C-75A7890E4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354016-DFE8-4561-7FD7-A14769992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673B85-4676-71DC-006C-2637696B4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3FE4E5-328D-AC84-DC37-960C70EA60A3}"/>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6" name="Footer Placeholder 5">
            <a:extLst>
              <a:ext uri="{FF2B5EF4-FFF2-40B4-BE49-F238E27FC236}">
                <a16:creationId xmlns:a16="http://schemas.microsoft.com/office/drawing/2014/main" id="{5C62CA19-BECD-3894-39AA-2EB7345A5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D083F-2947-2372-75BF-BCAF5F7F6BF7}"/>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288294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EF21-0CCE-59AF-DBE5-AAC4A5848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56467-9828-004C-CD51-ADA4B808E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088D1-3139-FFB5-18A0-76ECCD383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5822DE-1341-AABE-6B7A-E1113BDF7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4FBEE-2747-DDA8-72E9-207B6A7D9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0C0D98-B8E9-8B28-BDEC-93041E472847}"/>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8" name="Footer Placeholder 7">
            <a:extLst>
              <a:ext uri="{FF2B5EF4-FFF2-40B4-BE49-F238E27FC236}">
                <a16:creationId xmlns:a16="http://schemas.microsoft.com/office/drawing/2014/main" id="{1FBABE5A-0AA7-94DF-5B49-5B67812F1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EA8219-E6CF-0211-4A1D-C4F07DB18C80}"/>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07549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EA2C-FAE3-2382-CFC3-8FF0F9B9CF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C5B0C1-D542-B403-9FD2-ACCE5FCEFB4F}"/>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4" name="Footer Placeholder 3">
            <a:extLst>
              <a:ext uri="{FF2B5EF4-FFF2-40B4-BE49-F238E27FC236}">
                <a16:creationId xmlns:a16="http://schemas.microsoft.com/office/drawing/2014/main" id="{6557FC04-7C50-753E-DBB0-46E6BDAD7D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4653B0-6435-84CA-5B83-91C0833B082A}"/>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24912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A692F-8D10-1EC9-A49C-EDC70EFCABD8}"/>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3" name="Footer Placeholder 2">
            <a:extLst>
              <a:ext uri="{FF2B5EF4-FFF2-40B4-BE49-F238E27FC236}">
                <a16:creationId xmlns:a16="http://schemas.microsoft.com/office/drawing/2014/main" id="{B8DFD03C-0705-D578-2415-975E253B5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A979CF-17C0-CD1A-8629-811F497CE9F2}"/>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6775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AFA5-FB32-EFF1-E85B-955F182B3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913049-941A-9400-2069-641514520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BF8C1D-9654-9881-BC11-C012B378D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8854D-AE35-1E52-3DDB-60F3F7326221}"/>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6" name="Footer Placeholder 5">
            <a:extLst>
              <a:ext uri="{FF2B5EF4-FFF2-40B4-BE49-F238E27FC236}">
                <a16:creationId xmlns:a16="http://schemas.microsoft.com/office/drawing/2014/main" id="{907029ED-8A8F-1DA7-344B-E41D5CDB18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B377C-89C3-981F-6DA0-8FF7D0B35EC5}"/>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347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0A41-07CA-AA25-09A5-A20D5A082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F19664-8FED-90CD-9386-028D42EA6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B1874E-B9E9-4307-63DF-5AA7E5BFC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AF7B8-E46C-50F5-AA5E-CA7D7722B9DE}"/>
              </a:ext>
            </a:extLst>
          </p:cNvPr>
          <p:cNvSpPr>
            <a:spLocks noGrp="1"/>
          </p:cNvSpPr>
          <p:nvPr>
            <p:ph type="dt" sz="half" idx="10"/>
          </p:nvPr>
        </p:nvSpPr>
        <p:spPr/>
        <p:txBody>
          <a:bodyPr/>
          <a:lstStyle/>
          <a:p>
            <a:fld id="{15C225B6-420E-4382-A00F-DEB6CCC7F12E}" type="datetimeFigureOut">
              <a:rPr lang="en-IN" smtClean="0"/>
              <a:t>19-10-2024</a:t>
            </a:fld>
            <a:endParaRPr lang="en-IN"/>
          </a:p>
        </p:txBody>
      </p:sp>
      <p:sp>
        <p:nvSpPr>
          <p:cNvPr id="6" name="Footer Placeholder 5">
            <a:extLst>
              <a:ext uri="{FF2B5EF4-FFF2-40B4-BE49-F238E27FC236}">
                <a16:creationId xmlns:a16="http://schemas.microsoft.com/office/drawing/2014/main" id="{20023626-F74B-738D-BCCF-A9356DC97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40785-6EC6-06BE-0FD6-4C37A6604372}"/>
              </a:ext>
            </a:extLst>
          </p:cNvPr>
          <p:cNvSpPr>
            <a:spLocks noGrp="1"/>
          </p:cNvSpPr>
          <p:nvPr>
            <p:ph type="sldNum" sz="quarter" idx="12"/>
          </p:nvPr>
        </p:nvSpPr>
        <p:spPr/>
        <p:txBody>
          <a:bodyPr/>
          <a:lstStyle/>
          <a:p>
            <a:fld id="{523B0F1A-0222-4BC1-A025-CD7D8EED9ED3}" type="slidenum">
              <a:rPr lang="en-IN" smtClean="0"/>
              <a:t>‹#›</a:t>
            </a:fld>
            <a:endParaRPr lang="en-IN"/>
          </a:p>
        </p:txBody>
      </p:sp>
    </p:spTree>
    <p:extLst>
      <p:ext uri="{BB962C8B-B14F-4D97-AF65-F5344CB8AC3E}">
        <p14:creationId xmlns:p14="http://schemas.microsoft.com/office/powerpoint/2010/main" val="283724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3DD93-6823-89E4-648F-C4B9E7455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F96F61-E9B2-82ED-A8DB-E0673A34E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93EAB-3F54-7EFE-B38B-31F44FECA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225B6-420E-4382-A00F-DEB6CCC7F12E}" type="datetimeFigureOut">
              <a:rPr lang="en-IN" smtClean="0"/>
              <a:t>19-10-2024</a:t>
            </a:fld>
            <a:endParaRPr lang="en-IN"/>
          </a:p>
        </p:txBody>
      </p:sp>
      <p:sp>
        <p:nvSpPr>
          <p:cNvPr id="5" name="Footer Placeholder 4">
            <a:extLst>
              <a:ext uri="{FF2B5EF4-FFF2-40B4-BE49-F238E27FC236}">
                <a16:creationId xmlns:a16="http://schemas.microsoft.com/office/drawing/2014/main" id="{18E44A29-8395-4865-D59A-259E92327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937838-F05D-4740-A323-D20A41753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B0F1A-0222-4BC1-A025-CD7D8EED9ED3}" type="slidenum">
              <a:rPr lang="en-IN" smtClean="0"/>
              <a:t>‹#›</a:t>
            </a:fld>
            <a:endParaRPr lang="en-IN"/>
          </a:p>
        </p:txBody>
      </p:sp>
      <p:pic>
        <p:nvPicPr>
          <p:cNvPr id="7" name="Picture 6">
            <a:extLst>
              <a:ext uri="{FF2B5EF4-FFF2-40B4-BE49-F238E27FC236}">
                <a16:creationId xmlns:a16="http://schemas.microsoft.com/office/drawing/2014/main" id="{F8CFA9E1-F7FC-87F9-6C09-5F1923C328BA}"/>
              </a:ext>
            </a:extLst>
          </p:cNvPr>
          <p:cNvPicPr>
            <a:picLocks noChangeAspect="1"/>
          </p:cNvPicPr>
          <p:nvPr userDrawn="1"/>
        </p:nvPicPr>
        <p:blipFill>
          <a:blip r:embed="rId13"/>
          <a:stretch>
            <a:fillRect/>
          </a:stretch>
        </p:blipFill>
        <p:spPr>
          <a:xfrm>
            <a:off x="9040095" y="6273951"/>
            <a:ext cx="3151905" cy="573074"/>
          </a:xfrm>
          <a:prstGeom prst="rect">
            <a:avLst/>
          </a:prstGeom>
        </p:spPr>
      </p:pic>
    </p:spTree>
    <p:extLst>
      <p:ext uri="{BB962C8B-B14F-4D97-AF65-F5344CB8AC3E}">
        <p14:creationId xmlns:p14="http://schemas.microsoft.com/office/powerpoint/2010/main" val="341060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ookswagon.com/promo-best-seller/best-seller/03AC998EBDC2?sid=56085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A0B0-17D8-B537-B901-F7330F7F66F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E42A709-B35F-3A7E-CD17-ECDAFCFAEEDC}"/>
              </a:ext>
            </a:extLst>
          </p:cNvPr>
          <p:cNvSpPr>
            <a:spLocks noGrp="1"/>
          </p:cNvSpPr>
          <p:nvPr>
            <p:ph type="subTitle" idx="1"/>
          </p:nvPr>
        </p:nvSpPr>
        <p:spPr/>
        <p:txBody>
          <a:bodyPr/>
          <a:lstStyle/>
          <a:p>
            <a:endParaRPr lang="en-IN"/>
          </a:p>
        </p:txBody>
      </p:sp>
      <p:pic>
        <p:nvPicPr>
          <p:cNvPr id="4" name="object 2">
            <a:extLst>
              <a:ext uri="{FF2B5EF4-FFF2-40B4-BE49-F238E27FC236}">
                <a16:creationId xmlns:a16="http://schemas.microsoft.com/office/drawing/2014/main" id="{057D324F-B6D5-FAD2-3886-68E06B14B304}"/>
              </a:ext>
            </a:extLst>
          </p:cNvPr>
          <p:cNvPicPr/>
          <p:nvPr/>
        </p:nvPicPr>
        <p:blipFill>
          <a:blip r:embed="rId2" cstate="print"/>
          <a:stretch>
            <a:fillRect/>
          </a:stretch>
        </p:blipFill>
        <p:spPr>
          <a:xfrm>
            <a:off x="12701" y="1"/>
            <a:ext cx="12179299" cy="6857997"/>
          </a:xfrm>
          <a:prstGeom prst="rect">
            <a:avLst/>
          </a:prstGeom>
        </p:spPr>
      </p:pic>
      <p:sp>
        <p:nvSpPr>
          <p:cNvPr id="7" name="TextBox 6">
            <a:extLst>
              <a:ext uri="{FF2B5EF4-FFF2-40B4-BE49-F238E27FC236}">
                <a16:creationId xmlns:a16="http://schemas.microsoft.com/office/drawing/2014/main" id="{FEA758F3-1B49-74F9-DD74-BE2E214FBECA}"/>
              </a:ext>
            </a:extLst>
          </p:cNvPr>
          <p:cNvSpPr txBox="1"/>
          <p:nvPr/>
        </p:nvSpPr>
        <p:spPr>
          <a:xfrm>
            <a:off x="3222171" y="3924439"/>
            <a:ext cx="6770914" cy="707886"/>
          </a:xfrm>
          <a:prstGeom prst="rect">
            <a:avLst/>
          </a:prstGeom>
          <a:noFill/>
        </p:spPr>
        <p:txBody>
          <a:bodyPr wrap="square" rtlCol="0">
            <a:spAutoFit/>
          </a:bodyPr>
          <a:lstStyle/>
          <a:p>
            <a:r>
              <a:rPr lang="en-IN" sz="4000" dirty="0"/>
              <a:t> </a:t>
            </a:r>
            <a:r>
              <a:rPr lang="en-IN" sz="3600" b="1" dirty="0"/>
              <a:t>Bestseller Books data Analysis</a:t>
            </a:r>
            <a:endParaRPr lang="en-IN" sz="4000" b="1" dirty="0"/>
          </a:p>
        </p:txBody>
      </p:sp>
      <p:sp>
        <p:nvSpPr>
          <p:cNvPr id="9" name="TextBox 8">
            <a:extLst>
              <a:ext uri="{FF2B5EF4-FFF2-40B4-BE49-F238E27FC236}">
                <a16:creationId xmlns:a16="http://schemas.microsoft.com/office/drawing/2014/main" id="{630EAD7D-6950-69A8-D6A2-A389EFBC6287}"/>
              </a:ext>
            </a:extLst>
          </p:cNvPr>
          <p:cNvSpPr txBox="1"/>
          <p:nvPr/>
        </p:nvSpPr>
        <p:spPr>
          <a:xfrm>
            <a:off x="3654879" y="4687355"/>
            <a:ext cx="5380264" cy="1140890"/>
          </a:xfrm>
          <a:prstGeom prst="rect">
            <a:avLst/>
          </a:prstGeom>
          <a:noFill/>
        </p:spPr>
        <p:txBody>
          <a:bodyPr wrap="square">
            <a:spAutoFit/>
          </a:bodyPr>
          <a:lstStyle/>
          <a:p>
            <a:pPr marL="12700">
              <a:lnSpc>
                <a:spcPct val="100000"/>
              </a:lnSpc>
              <a:spcBef>
                <a:spcPts val="1105"/>
              </a:spcBef>
            </a:pPr>
            <a:r>
              <a:rPr lang="en-US" sz="1800" b="1" i="1" dirty="0">
                <a:latin typeface="Carlito"/>
                <a:cs typeface="Carlito"/>
              </a:rPr>
              <a:t>Analyzing</a:t>
            </a:r>
            <a:r>
              <a:rPr lang="en-US" sz="1800" b="1" i="1" spc="-35" dirty="0">
                <a:latin typeface="Carlito"/>
                <a:cs typeface="Carlito"/>
              </a:rPr>
              <a:t> </a:t>
            </a:r>
            <a:r>
              <a:rPr lang="en-US" sz="1800" b="1" i="1" dirty="0">
                <a:latin typeface="Carlito"/>
                <a:cs typeface="Carlito"/>
              </a:rPr>
              <a:t>the</a:t>
            </a:r>
            <a:r>
              <a:rPr lang="en-US" sz="1800" b="1" i="1" spc="-40" dirty="0">
                <a:latin typeface="Carlito"/>
                <a:cs typeface="Carlito"/>
              </a:rPr>
              <a:t> </a:t>
            </a:r>
            <a:r>
              <a:rPr lang="en-US" sz="1800" b="1" i="1" spc="-20" dirty="0">
                <a:latin typeface="Carlito"/>
                <a:cs typeface="Carlito"/>
              </a:rPr>
              <a:t>Various</a:t>
            </a:r>
            <a:r>
              <a:rPr lang="en-US" sz="1800" b="1" i="1" spc="-40" dirty="0">
                <a:latin typeface="Carlito"/>
                <a:cs typeface="Carlito"/>
              </a:rPr>
              <a:t> </a:t>
            </a:r>
            <a:r>
              <a:rPr lang="en-US" sz="1800" b="1" i="1" spc="-10" dirty="0">
                <a:latin typeface="Carlito"/>
                <a:cs typeface="Carlito"/>
              </a:rPr>
              <a:t>Features</a:t>
            </a:r>
            <a:r>
              <a:rPr lang="en-US" sz="1800" b="1" i="1" spc="-35" dirty="0">
                <a:latin typeface="Carlito"/>
                <a:cs typeface="Carlito"/>
              </a:rPr>
              <a:t> </a:t>
            </a:r>
            <a:r>
              <a:rPr lang="en-US" sz="1800" b="1" i="1" dirty="0">
                <a:latin typeface="Carlito"/>
                <a:cs typeface="Carlito"/>
              </a:rPr>
              <a:t>on</a:t>
            </a:r>
            <a:r>
              <a:rPr lang="en-US" sz="1800" b="1" i="1" spc="-40" dirty="0">
                <a:latin typeface="Carlito"/>
                <a:cs typeface="Carlito"/>
              </a:rPr>
              <a:t> </a:t>
            </a:r>
            <a:r>
              <a:rPr lang="en-US" b="1" i="1" spc="-10" dirty="0">
                <a:latin typeface="Carlito"/>
                <a:cs typeface="Carlito"/>
              </a:rPr>
              <a:t>Best seller books</a:t>
            </a:r>
            <a:endParaRPr lang="en-US" sz="1800" dirty="0">
              <a:latin typeface="Carlito"/>
              <a:cs typeface="Carlito"/>
            </a:endParaRPr>
          </a:p>
          <a:p>
            <a:pPr marR="264160" algn="ctr">
              <a:lnSpc>
                <a:spcPct val="100000"/>
              </a:lnSpc>
              <a:spcBef>
                <a:spcPts val="1005"/>
              </a:spcBef>
            </a:pPr>
            <a:r>
              <a:rPr lang="en-US" sz="1800" b="1" i="1" spc="-25" dirty="0">
                <a:latin typeface="Carlito"/>
                <a:cs typeface="Carlito"/>
              </a:rPr>
              <a:t>By</a:t>
            </a:r>
            <a:endParaRPr lang="en-US" sz="1800" dirty="0">
              <a:latin typeface="Carlito"/>
              <a:cs typeface="Carlito"/>
            </a:endParaRPr>
          </a:p>
          <a:p>
            <a:pPr marL="1666239" marR="1928495" algn="ctr">
              <a:lnSpc>
                <a:spcPct val="146600"/>
              </a:lnSpc>
              <a:spcBef>
                <a:spcPts val="15"/>
              </a:spcBef>
            </a:pPr>
            <a:r>
              <a:rPr lang="en-US" b="1" dirty="0">
                <a:latin typeface="Carlito"/>
              </a:rPr>
              <a:t>Kusuma sareddy</a:t>
            </a:r>
            <a:endParaRPr lang="en-IN" dirty="0"/>
          </a:p>
        </p:txBody>
      </p:sp>
    </p:spTree>
    <p:extLst>
      <p:ext uri="{BB962C8B-B14F-4D97-AF65-F5344CB8AC3E}">
        <p14:creationId xmlns:p14="http://schemas.microsoft.com/office/powerpoint/2010/main" val="364217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AC702-8B92-DCED-9C25-9FA28F33F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1628376"/>
            <a:ext cx="5845628" cy="447737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B3CD11C-2537-6352-8013-71D66A5A8BEB}"/>
              </a:ext>
            </a:extLst>
          </p:cNvPr>
          <p:cNvSpPr txBox="1"/>
          <p:nvPr/>
        </p:nvSpPr>
        <p:spPr>
          <a:xfrm>
            <a:off x="7522029" y="1719944"/>
            <a:ext cx="3603169"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The highest rating recorded is </a:t>
            </a:r>
            <a:r>
              <a:rPr lang="en-US" b="1" i="0" dirty="0">
                <a:solidFill>
                  <a:srgbClr val="000000"/>
                </a:solidFill>
                <a:effectLst/>
                <a:latin typeface="Helvetica Neue"/>
              </a:rPr>
              <a:t>4.9</a:t>
            </a:r>
            <a:r>
              <a:rPr lang="en-US" b="0" i="0" dirty="0">
                <a:solidFill>
                  <a:srgbClr val="000000"/>
                </a:solidFill>
                <a:effectLst/>
                <a:latin typeface="Helvetica Neue"/>
              </a:rPr>
              <a:t>, which was given by </a:t>
            </a:r>
            <a:r>
              <a:rPr lang="en-US" b="1" i="0" dirty="0">
                <a:solidFill>
                  <a:srgbClr val="000000"/>
                </a:solidFill>
                <a:effectLst/>
                <a:latin typeface="Helvetica Neue"/>
              </a:rPr>
              <a:t>23 members</a:t>
            </a:r>
            <a:r>
              <a:rPr lang="en-US" b="0" i="0" dirty="0">
                <a:solidFill>
                  <a:srgbClr val="000000"/>
                </a:solidFill>
                <a:effectLst/>
                <a:latin typeface="Helvetica Neue"/>
              </a:rPr>
              <a:t>.</a:t>
            </a:r>
          </a:p>
          <a:p>
            <a:pPr marL="285750" indent="-285750" algn="l">
              <a:buFont typeface="Arial" panose="020B0604020202020204" pitchFamily="34" charset="0"/>
              <a:buChar char="•"/>
            </a:pPr>
            <a:r>
              <a:rPr lang="en-US" b="0" i="0" dirty="0">
                <a:solidFill>
                  <a:srgbClr val="000000"/>
                </a:solidFill>
                <a:effectLst/>
                <a:latin typeface="Helvetica Neue"/>
              </a:rPr>
              <a:t>The most frequently awarded rating is </a:t>
            </a:r>
            <a:r>
              <a:rPr lang="en-US" b="1" i="0" dirty="0">
                <a:solidFill>
                  <a:srgbClr val="000000"/>
                </a:solidFill>
                <a:effectLst/>
                <a:latin typeface="Helvetica Neue"/>
              </a:rPr>
              <a:t>4.5</a:t>
            </a:r>
            <a:r>
              <a:rPr lang="en-US" b="0" i="0" dirty="0">
                <a:solidFill>
                  <a:srgbClr val="000000"/>
                </a:solidFill>
                <a:effectLst/>
                <a:latin typeface="Helvetica Neue"/>
              </a:rPr>
              <a:t>, with </a:t>
            </a:r>
            <a:r>
              <a:rPr lang="en-US" b="1" i="0" dirty="0">
                <a:solidFill>
                  <a:srgbClr val="000000"/>
                </a:solidFill>
                <a:effectLst/>
                <a:latin typeface="Helvetica Neue"/>
              </a:rPr>
              <a:t>38 members</a:t>
            </a:r>
            <a:r>
              <a:rPr lang="en-US" b="0" i="0" dirty="0">
                <a:solidFill>
                  <a:srgbClr val="000000"/>
                </a:solidFill>
                <a:effectLst/>
                <a:latin typeface="Helvetica Neue"/>
              </a:rPr>
              <a:t> rating at this level.</a:t>
            </a:r>
          </a:p>
          <a:p>
            <a:endParaRPr lang="en-IN" dirty="0"/>
          </a:p>
        </p:txBody>
      </p:sp>
      <p:sp>
        <p:nvSpPr>
          <p:cNvPr id="9" name="Title 1">
            <a:extLst>
              <a:ext uri="{FF2B5EF4-FFF2-40B4-BE49-F238E27FC236}">
                <a16:creationId xmlns:a16="http://schemas.microsoft.com/office/drawing/2014/main" id="{D8689860-AEA6-DECB-2410-5644DB350E23}"/>
              </a:ext>
            </a:extLst>
          </p:cNvPr>
          <p:cNvSpPr>
            <a:spLocks noGrp="1"/>
          </p:cNvSpPr>
          <p:nvPr>
            <p:ph type="ctrTitle"/>
          </p:nvPr>
        </p:nvSpPr>
        <p:spPr>
          <a:xfrm>
            <a:off x="1208314" y="402771"/>
            <a:ext cx="9144000" cy="598716"/>
          </a:xfrm>
        </p:spPr>
        <p:txBody>
          <a:bodyPr>
            <a:normAutofit fontScale="90000"/>
          </a:bodyPr>
          <a:lstStyle/>
          <a:p>
            <a:r>
              <a:rPr lang="en-US" sz="3600" dirty="0">
                <a:solidFill>
                  <a:schemeClr val="accent2"/>
                </a:solidFill>
                <a:latin typeface="Aparajita" panose="02020603050405020304" pitchFamily="18" charset="0"/>
                <a:cs typeface="Aparajita" panose="02020603050405020304" pitchFamily="18" charset="0"/>
              </a:rPr>
              <a:t>Books Grouped by Rating: Bar Chart Analysis</a:t>
            </a:r>
            <a:endParaRPr lang="en-IN" sz="9600" dirty="0">
              <a:solidFill>
                <a:schemeClr val="accent2"/>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77157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4B86-6169-BD01-91E5-67965771C1CB}"/>
              </a:ext>
            </a:extLst>
          </p:cNvPr>
          <p:cNvSpPr>
            <a:spLocks noGrp="1"/>
          </p:cNvSpPr>
          <p:nvPr>
            <p:ph type="ctrTitle"/>
          </p:nvPr>
        </p:nvSpPr>
        <p:spPr>
          <a:xfrm>
            <a:off x="1404257" y="784906"/>
            <a:ext cx="9144000" cy="706437"/>
          </a:xfrm>
        </p:spPr>
        <p:txBody>
          <a:bodyPr>
            <a:noAutofit/>
          </a:bodyPr>
          <a:lstStyle/>
          <a:p>
            <a:r>
              <a:rPr lang="en-IN" sz="4800" dirty="0"/>
              <a:t>Analysis on MRP</a:t>
            </a:r>
          </a:p>
        </p:txBody>
      </p:sp>
      <p:pic>
        <p:nvPicPr>
          <p:cNvPr id="5" name="Picture 4">
            <a:extLst>
              <a:ext uri="{FF2B5EF4-FFF2-40B4-BE49-F238E27FC236}">
                <a16:creationId xmlns:a16="http://schemas.microsoft.com/office/drawing/2014/main" id="{0A11094B-3614-2C7E-E02C-2E3B64EE7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57" y="1862594"/>
            <a:ext cx="5975461" cy="4494664"/>
          </a:xfrm>
          <a:prstGeom prst="rect">
            <a:avLst/>
          </a:prstGeom>
        </p:spPr>
      </p:pic>
      <p:sp>
        <p:nvSpPr>
          <p:cNvPr id="7" name="TextBox 6">
            <a:extLst>
              <a:ext uri="{FF2B5EF4-FFF2-40B4-BE49-F238E27FC236}">
                <a16:creationId xmlns:a16="http://schemas.microsoft.com/office/drawing/2014/main" id="{182BC5C9-5E70-B158-2B25-55DFE6C92E1C}"/>
              </a:ext>
            </a:extLst>
          </p:cNvPr>
          <p:cNvSpPr txBox="1"/>
          <p:nvPr/>
        </p:nvSpPr>
        <p:spPr>
          <a:xfrm>
            <a:off x="7379718" y="2126121"/>
            <a:ext cx="3886996"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Outliers &gt;2000</a:t>
            </a:r>
          </a:p>
          <a:p>
            <a:pPr marL="285750" indent="-285750" algn="l">
              <a:buFont typeface="Arial" panose="020B0604020202020204" pitchFamily="34" charset="0"/>
              <a:buChar char="•"/>
            </a:pPr>
            <a:r>
              <a:rPr lang="en-US" b="0" i="0" dirty="0">
                <a:solidFill>
                  <a:srgbClr val="000000"/>
                </a:solidFill>
                <a:effectLst/>
                <a:latin typeface="Helvetica Neue"/>
              </a:rPr>
              <a:t>Highest cost book in bestsellers is encyclopedia general science (e)(paperback)</a:t>
            </a:r>
          </a:p>
        </p:txBody>
      </p:sp>
    </p:spTree>
    <p:extLst>
      <p:ext uri="{BB962C8B-B14F-4D97-AF65-F5344CB8AC3E}">
        <p14:creationId xmlns:p14="http://schemas.microsoft.com/office/powerpoint/2010/main" val="327244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178E2-B2D6-90E1-2E22-F48D5AF00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1022863"/>
            <a:ext cx="7304314" cy="5639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53591745-0727-A8FA-D262-1D9BA2AF40FC}"/>
              </a:ext>
            </a:extLst>
          </p:cNvPr>
          <p:cNvSpPr txBox="1"/>
          <p:nvPr/>
        </p:nvSpPr>
        <p:spPr>
          <a:xfrm>
            <a:off x="8262257" y="1611084"/>
            <a:ext cx="2808514" cy="1569660"/>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212121"/>
                </a:solidFill>
                <a:effectLst/>
                <a:latin typeface="Roboto" panose="02000000000000000000" pitchFamily="2" charset="0"/>
              </a:rPr>
              <a:t>Most books were released in the years 2020 and 2023</a:t>
            </a:r>
            <a:r>
              <a:rPr lang="en-US" b="0" i="0" dirty="0">
                <a:solidFill>
                  <a:srgbClr val="212121"/>
                </a:solidFill>
                <a:effectLst/>
                <a:latin typeface="Roboto" panose="02000000000000000000" pitchFamily="2" charset="0"/>
              </a:rPr>
              <a:t>.</a:t>
            </a:r>
          </a:p>
        </p:txBody>
      </p:sp>
      <p:sp>
        <p:nvSpPr>
          <p:cNvPr id="8" name="Title 1">
            <a:extLst>
              <a:ext uri="{FF2B5EF4-FFF2-40B4-BE49-F238E27FC236}">
                <a16:creationId xmlns:a16="http://schemas.microsoft.com/office/drawing/2014/main" id="{6C274D89-B8C1-88F5-3321-2BD5D7DE7736}"/>
              </a:ext>
            </a:extLst>
          </p:cNvPr>
          <p:cNvSpPr txBox="1">
            <a:spLocks/>
          </p:cNvSpPr>
          <p:nvPr/>
        </p:nvSpPr>
        <p:spPr>
          <a:xfrm>
            <a:off x="1208314" y="402771"/>
            <a:ext cx="9144000" cy="598716"/>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accent2"/>
                </a:solidFill>
                <a:latin typeface="Aparajita" panose="02020603050405020304" pitchFamily="18" charset="0"/>
                <a:cs typeface="Aparajita" panose="02020603050405020304" pitchFamily="18" charset="0"/>
              </a:rPr>
              <a:t>Analysing Book Released by Year</a:t>
            </a:r>
          </a:p>
        </p:txBody>
      </p:sp>
    </p:spTree>
    <p:extLst>
      <p:ext uri="{BB962C8B-B14F-4D97-AF65-F5344CB8AC3E}">
        <p14:creationId xmlns:p14="http://schemas.microsoft.com/office/powerpoint/2010/main" val="85737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23D33BC-2831-94F2-29DA-EA765C506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584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64FF12-B27F-084C-195B-E6ED2EE33845}"/>
              </a:ext>
            </a:extLst>
          </p:cNvPr>
          <p:cNvSpPr txBox="1"/>
          <p:nvPr/>
        </p:nvSpPr>
        <p:spPr>
          <a:xfrm>
            <a:off x="228601" y="5876836"/>
            <a:ext cx="9122228"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Books in the </a:t>
            </a:r>
            <a:r>
              <a:rPr lang="en-US" b="1" i="0" dirty="0">
                <a:solidFill>
                  <a:srgbClr val="000000"/>
                </a:solidFill>
                <a:effectLst/>
                <a:latin typeface="Helvetica Neue"/>
              </a:rPr>
              <a:t>Children</a:t>
            </a:r>
            <a:r>
              <a:rPr lang="en-US" b="0" i="0" dirty="0">
                <a:solidFill>
                  <a:srgbClr val="000000"/>
                </a:solidFill>
                <a:effectLst/>
                <a:latin typeface="Helvetica Neue"/>
              </a:rPr>
              <a:t> and </a:t>
            </a:r>
            <a:r>
              <a:rPr lang="en-US" b="1" i="0" dirty="0">
                <a:solidFill>
                  <a:srgbClr val="000000"/>
                </a:solidFill>
                <a:effectLst/>
                <a:latin typeface="Helvetica Neue"/>
              </a:rPr>
              <a:t>Teens</a:t>
            </a:r>
            <a:r>
              <a:rPr lang="en-US" b="0" i="0" dirty="0">
                <a:solidFill>
                  <a:srgbClr val="000000"/>
                </a:solidFill>
                <a:effectLst/>
                <a:latin typeface="Helvetica Neue"/>
              </a:rPr>
              <a:t> categories have a higher count of returnable items.</a:t>
            </a:r>
          </a:p>
          <a:p>
            <a:pPr marL="285750" indent="-285750" algn="l">
              <a:buFont typeface="Arial" panose="020B0604020202020204" pitchFamily="34" charset="0"/>
              <a:buChar char="•"/>
            </a:pPr>
            <a:r>
              <a:rPr lang="en-US" b="0" i="0" dirty="0">
                <a:solidFill>
                  <a:srgbClr val="000000"/>
                </a:solidFill>
                <a:effectLst/>
                <a:latin typeface="Helvetica Neue"/>
              </a:rPr>
              <a:t>In the </a:t>
            </a:r>
            <a:r>
              <a:rPr lang="en-US" b="1" i="0" dirty="0">
                <a:solidFill>
                  <a:srgbClr val="000000"/>
                </a:solidFill>
                <a:effectLst/>
                <a:latin typeface="Helvetica Neue"/>
              </a:rPr>
              <a:t>General</a:t>
            </a:r>
            <a:r>
              <a:rPr lang="en-US" b="0" i="0" dirty="0">
                <a:solidFill>
                  <a:srgbClr val="000000"/>
                </a:solidFill>
                <a:effectLst/>
                <a:latin typeface="Helvetica Neue"/>
              </a:rPr>
              <a:t> category, a significant number of books have an unknown returnable status.</a:t>
            </a:r>
          </a:p>
        </p:txBody>
      </p:sp>
    </p:spTree>
    <p:extLst>
      <p:ext uri="{BB962C8B-B14F-4D97-AF65-F5344CB8AC3E}">
        <p14:creationId xmlns:p14="http://schemas.microsoft.com/office/powerpoint/2010/main" val="351744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B2D9-B8FA-0463-052E-C803F5BBA5C4}"/>
              </a:ext>
            </a:extLst>
          </p:cNvPr>
          <p:cNvSpPr>
            <a:spLocks noGrp="1"/>
          </p:cNvSpPr>
          <p:nvPr>
            <p:ph type="ctrTitle"/>
          </p:nvPr>
        </p:nvSpPr>
        <p:spPr>
          <a:xfrm>
            <a:off x="1197429" y="284163"/>
            <a:ext cx="9144000" cy="706437"/>
          </a:xfrm>
        </p:spPr>
        <p:txBody>
          <a:bodyPr>
            <a:noAutofit/>
          </a:bodyPr>
          <a:lstStyle/>
          <a:p>
            <a:r>
              <a:rPr lang="en-IN" sz="4000" dirty="0">
                <a:latin typeface="+mn-lt"/>
              </a:rPr>
              <a:t>Category and Rating Analysis</a:t>
            </a:r>
          </a:p>
        </p:txBody>
      </p:sp>
      <p:pic>
        <p:nvPicPr>
          <p:cNvPr id="5" name="Picture 4">
            <a:extLst>
              <a:ext uri="{FF2B5EF4-FFF2-40B4-BE49-F238E27FC236}">
                <a16:creationId xmlns:a16="http://schemas.microsoft.com/office/drawing/2014/main" id="{D5B55E67-ADDF-223F-8800-4C02A5D6D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086" y="1143000"/>
            <a:ext cx="7049484" cy="5106113"/>
          </a:xfrm>
          <a:prstGeom prst="rect">
            <a:avLst/>
          </a:prstGeom>
        </p:spPr>
      </p:pic>
    </p:spTree>
    <p:extLst>
      <p:ext uri="{BB962C8B-B14F-4D97-AF65-F5344CB8AC3E}">
        <p14:creationId xmlns:p14="http://schemas.microsoft.com/office/powerpoint/2010/main" val="355646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EA3F-1D67-2A28-B165-67F825E4A80C}"/>
              </a:ext>
            </a:extLst>
          </p:cNvPr>
          <p:cNvSpPr>
            <a:spLocks noGrp="1"/>
          </p:cNvSpPr>
          <p:nvPr>
            <p:ph type="ctrTitle"/>
          </p:nvPr>
        </p:nvSpPr>
        <p:spPr>
          <a:xfrm>
            <a:off x="1436915" y="643392"/>
            <a:ext cx="9144000" cy="771751"/>
          </a:xfrm>
        </p:spPr>
        <p:txBody>
          <a:bodyPr>
            <a:noAutofit/>
          </a:bodyPr>
          <a:lstStyle/>
          <a:p>
            <a:r>
              <a:rPr lang="en-IN" sz="4400" i="1" dirty="0">
                <a:latin typeface="+mn-lt"/>
              </a:rPr>
              <a:t>Released Year and Ratings Analysis</a:t>
            </a:r>
          </a:p>
        </p:txBody>
      </p:sp>
      <p:pic>
        <p:nvPicPr>
          <p:cNvPr id="5" name="Picture 4">
            <a:extLst>
              <a:ext uri="{FF2B5EF4-FFF2-40B4-BE49-F238E27FC236}">
                <a16:creationId xmlns:a16="http://schemas.microsoft.com/office/drawing/2014/main" id="{4BC3BB49-54E3-9D46-F140-E6542BCB9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5" y="1567542"/>
            <a:ext cx="4073567" cy="4757057"/>
          </a:xfrm>
          <a:prstGeom prst="rect">
            <a:avLst/>
          </a:prstGeom>
        </p:spPr>
      </p:pic>
      <p:sp>
        <p:nvSpPr>
          <p:cNvPr id="7" name="TextBox 6">
            <a:extLst>
              <a:ext uri="{FF2B5EF4-FFF2-40B4-BE49-F238E27FC236}">
                <a16:creationId xmlns:a16="http://schemas.microsoft.com/office/drawing/2014/main" id="{0357A6D6-5AF6-667F-0BC5-DF08FE578721}"/>
              </a:ext>
            </a:extLst>
          </p:cNvPr>
          <p:cNvSpPr txBox="1"/>
          <p:nvPr/>
        </p:nvSpPr>
        <p:spPr>
          <a:xfrm>
            <a:off x="6008915" y="2093464"/>
            <a:ext cx="5453742" cy="64633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In 2007, we observed the highest average rating based on the analysis conducted.</a:t>
            </a:r>
          </a:p>
        </p:txBody>
      </p:sp>
    </p:spTree>
    <p:extLst>
      <p:ext uri="{BB962C8B-B14F-4D97-AF65-F5344CB8AC3E}">
        <p14:creationId xmlns:p14="http://schemas.microsoft.com/office/powerpoint/2010/main" val="248832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637817-2A1B-BB8F-450E-AD89CED32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2" y="348343"/>
            <a:ext cx="10123714" cy="570411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9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043E-1013-68A8-8F98-9FA5E3225532}"/>
              </a:ext>
            </a:extLst>
          </p:cNvPr>
          <p:cNvSpPr>
            <a:spLocks noGrp="1"/>
          </p:cNvSpPr>
          <p:nvPr>
            <p:ph type="ctrTitle"/>
          </p:nvPr>
        </p:nvSpPr>
        <p:spPr>
          <a:xfrm>
            <a:off x="1524000" y="435430"/>
            <a:ext cx="9144000" cy="1143000"/>
          </a:xfrm>
        </p:spPr>
        <p:txBody>
          <a:bodyPr>
            <a:noAutofit/>
          </a:bodyPr>
          <a:lstStyle/>
          <a:p>
            <a:r>
              <a:rPr lang="en-IN" sz="4000" dirty="0"/>
              <a:t>Top selling books based on maximum rating and high cost</a:t>
            </a:r>
          </a:p>
        </p:txBody>
      </p:sp>
      <p:pic>
        <p:nvPicPr>
          <p:cNvPr id="5" name="Picture 4">
            <a:extLst>
              <a:ext uri="{FF2B5EF4-FFF2-40B4-BE49-F238E27FC236}">
                <a16:creationId xmlns:a16="http://schemas.microsoft.com/office/drawing/2014/main" id="{16C7EAB7-8CE1-CB15-36C6-C846F7157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36" y="1578430"/>
            <a:ext cx="11409069" cy="4372585"/>
          </a:xfrm>
          <a:prstGeom prst="rect">
            <a:avLst/>
          </a:prstGeom>
        </p:spPr>
      </p:pic>
    </p:spTree>
    <p:extLst>
      <p:ext uri="{BB962C8B-B14F-4D97-AF65-F5344CB8AC3E}">
        <p14:creationId xmlns:p14="http://schemas.microsoft.com/office/powerpoint/2010/main" val="117163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1368FD-B0F7-A4FB-F833-46AFC0EDBA4D}"/>
              </a:ext>
            </a:extLst>
          </p:cNvPr>
          <p:cNvSpPr txBox="1"/>
          <p:nvPr/>
        </p:nvSpPr>
        <p:spPr>
          <a:xfrm>
            <a:off x="7848600" y="925601"/>
            <a:ext cx="3635828" cy="2800767"/>
          </a:xfrm>
          <a:prstGeom prst="rect">
            <a:avLst/>
          </a:prstGeom>
          <a:noFill/>
        </p:spPr>
        <p:txBody>
          <a:bodyPr wrap="square">
            <a:spAutoFit/>
          </a:bodyPr>
          <a:lstStyle/>
          <a:p>
            <a:pPr marL="342900" indent="-342900">
              <a:buFont typeface="Arial" panose="020B0604020202020204" pitchFamily="34" charset="0"/>
              <a:buChar char="•"/>
            </a:pPr>
            <a:r>
              <a:rPr lang="en-US" sz="2200" b="0" i="0" dirty="0">
                <a:solidFill>
                  <a:srgbClr val="000000"/>
                </a:solidFill>
                <a:effectLst/>
                <a:latin typeface="Helvetica Neue"/>
              </a:rPr>
              <a:t>When the cost increases, both the discount and Save Up To amounts decrease. </a:t>
            </a:r>
            <a:endParaRPr lang="en-US" sz="2200" dirty="0">
              <a:solidFill>
                <a:srgbClr val="000000"/>
              </a:solidFill>
              <a:latin typeface="Helvetica Neue"/>
            </a:endParaRPr>
          </a:p>
          <a:p>
            <a:r>
              <a:rPr lang="en-US" sz="2200" b="0" i="0" dirty="0">
                <a:solidFill>
                  <a:srgbClr val="000000"/>
                </a:solidFill>
                <a:effectLst/>
                <a:latin typeface="Helvetica Neue"/>
              </a:rPr>
              <a:t> </a:t>
            </a:r>
          </a:p>
          <a:p>
            <a:pPr marL="342900" indent="-342900">
              <a:buFont typeface="Arial" panose="020B0604020202020204" pitchFamily="34" charset="0"/>
              <a:buChar char="•"/>
            </a:pPr>
            <a:r>
              <a:rPr lang="en-US" sz="2200" b="0" i="0" dirty="0">
                <a:solidFill>
                  <a:srgbClr val="000000"/>
                </a:solidFill>
                <a:effectLst/>
                <a:latin typeface="Helvetica Neue"/>
              </a:rPr>
              <a:t> As the discount increases, the Save Up To value also increases.  </a:t>
            </a:r>
          </a:p>
        </p:txBody>
      </p:sp>
      <p:pic>
        <p:nvPicPr>
          <p:cNvPr id="3" name="Picture 2">
            <a:extLst>
              <a:ext uri="{FF2B5EF4-FFF2-40B4-BE49-F238E27FC236}">
                <a16:creationId xmlns:a16="http://schemas.microsoft.com/office/drawing/2014/main" id="{DD89F687-220E-4CE4-D5AF-30CC6AD4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85737"/>
            <a:ext cx="7677150" cy="6486525"/>
          </a:xfrm>
          <a:prstGeom prst="rect">
            <a:avLst/>
          </a:prstGeom>
        </p:spPr>
      </p:pic>
    </p:spTree>
    <p:extLst>
      <p:ext uri="{BB962C8B-B14F-4D97-AF65-F5344CB8AC3E}">
        <p14:creationId xmlns:p14="http://schemas.microsoft.com/office/powerpoint/2010/main" val="24074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3854-E8E2-6B20-4CEC-204F87741313}"/>
              </a:ext>
            </a:extLst>
          </p:cNvPr>
          <p:cNvSpPr>
            <a:spLocks noGrp="1"/>
          </p:cNvSpPr>
          <p:nvPr>
            <p:ph type="ctrTitle"/>
          </p:nvPr>
        </p:nvSpPr>
        <p:spPr>
          <a:xfrm>
            <a:off x="1371599" y="445181"/>
            <a:ext cx="9046029" cy="924151"/>
          </a:xfrm>
        </p:spPr>
        <p:txBody>
          <a:bodyPr>
            <a:normAutofit/>
          </a:bodyPr>
          <a:lstStyle/>
          <a:p>
            <a:r>
              <a:rPr lang="en-IN" sz="4400" b="1" u="sng" dirty="0"/>
              <a:t>Conclusion</a:t>
            </a:r>
          </a:p>
        </p:txBody>
      </p:sp>
      <p:sp>
        <p:nvSpPr>
          <p:cNvPr id="3" name="Subtitle 2">
            <a:extLst>
              <a:ext uri="{FF2B5EF4-FFF2-40B4-BE49-F238E27FC236}">
                <a16:creationId xmlns:a16="http://schemas.microsoft.com/office/drawing/2014/main" id="{F03F1FD8-585B-861A-3D9A-105791ED32BF}"/>
              </a:ext>
            </a:extLst>
          </p:cNvPr>
          <p:cNvSpPr>
            <a:spLocks noGrp="1"/>
          </p:cNvSpPr>
          <p:nvPr>
            <p:ph type="subTitle" idx="1"/>
          </p:nvPr>
        </p:nvSpPr>
        <p:spPr>
          <a:xfrm>
            <a:off x="1371599" y="1860323"/>
            <a:ext cx="9144000" cy="3495447"/>
          </a:xfrm>
        </p:spPr>
        <p:txBody>
          <a:bodyPr>
            <a:normAutofit fontScale="85000" lnSpcReduction="20000"/>
          </a:bodyPr>
          <a:lstStyle/>
          <a:p>
            <a:pPr marL="342900" indent="-342900" algn="just">
              <a:lnSpc>
                <a:spcPct val="120000"/>
              </a:lnSpc>
              <a:buFont typeface="Courier New" panose="02070309020205020404" pitchFamily="49" charset="0"/>
              <a:buChar char="o"/>
            </a:pPr>
            <a:r>
              <a:rPr lang="en-US" dirty="0"/>
              <a:t>Most books were released in the years 2020 and 2023.</a:t>
            </a:r>
          </a:p>
          <a:p>
            <a:pPr marL="342900" indent="-342900" algn="just">
              <a:lnSpc>
                <a:spcPct val="120000"/>
              </a:lnSpc>
              <a:buFont typeface="Courier New" panose="02070309020205020404" pitchFamily="49" charset="0"/>
              <a:buChar char="o"/>
            </a:pPr>
            <a:r>
              <a:rPr lang="en-US" dirty="0"/>
              <a:t>Most bookselling categories are </a:t>
            </a:r>
            <a:r>
              <a:rPr lang="en-US" b="1" dirty="0"/>
              <a:t>General</a:t>
            </a:r>
            <a:r>
              <a:rPr lang="en-US" dirty="0"/>
              <a:t> and </a:t>
            </a:r>
            <a:r>
              <a:rPr lang="en-US" b="1" dirty="0"/>
              <a:t>children and teens</a:t>
            </a:r>
            <a:r>
              <a:rPr lang="en-US" dirty="0"/>
              <a:t>.</a:t>
            </a:r>
          </a:p>
          <a:p>
            <a:pPr marL="342900" indent="-342900" algn="just">
              <a:lnSpc>
                <a:spcPct val="120000"/>
              </a:lnSpc>
              <a:buFont typeface="Courier New" panose="02070309020205020404" pitchFamily="49" charset="0"/>
              <a:buChar char="o"/>
            </a:pPr>
            <a:r>
              <a:rPr lang="en-US" dirty="0"/>
              <a:t>No of pages increase then cost of the book is also increases.</a:t>
            </a:r>
          </a:p>
          <a:p>
            <a:pPr marL="342900" indent="-342900" algn="just">
              <a:lnSpc>
                <a:spcPct val="120000"/>
              </a:lnSpc>
              <a:buFont typeface="Courier New" panose="02070309020205020404" pitchFamily="49" charset="0"/>
              <a:buChar char="o"/>
            </a:pPr>
            <a:r>
              <a:rPr lang="en-US" dirty="0"/>
              <a:t>highest mean rating in the year of 2007 and highest mean rating for category references and encyclopedias.</a:t>
            </a:r>
          </a:p>
          <a:p>
            <a:pPr marL="342900" indent="-342900" algn="just">
              <a:lnSpc>
                <a:spcPct val="120000"/>
              </a:lnSpc>
              <a:buFont typeface="Courier New" panose="02070309020205020404" pitchFamily="49" charset="0"/>
              <a:buChar char="o"/>
            </a:pPr>
            <a:r>
              <a:rPr lang="en-US" dirty="0"/>
              <a:t>Books in the Children and Teens categories have a higher count of returnable items.</a:t>
            </a:r>
          </a:p>
          <a:p>
            <a:pPr marL="342900" indent="-342900" algn="just">
              <a:lnSpc>
                <a:spcPct val="120000"/>
              </a:lnSpc>
              <a:buFont typeface="Courier New" panose="02070309020205020404" pitchFamily="49" charset="0"/>
              <a:buChar char="o"/>
            </a:pPr>
            <a:r>
              <a:rPr lang="en-US" dirty="0"/>
              <a:t>Discounts and Save Up To amounts can significantly affect the MRP.</a:t>
            </a:r>
          </a:p>
          <a:p>
            <a:pPr marL="342900" indent="-342900" algn="just">
              <a:lnSpc>
                <a:spcPct val="120000"/>
              </a:lnSpc>
              <a:buFont typeface="Courier New" panose="02070309020205020404" pitchFamily="49" charset="0"/>
              <a:buChar char="o"/>
            </a:pPr>
            <a:r>
              <a:rPr lang="en-US" dirty="0"/>
              <a:t>When the cost decreases, both the discount and Save Up To amounts increases.</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IN" dirty="0"/>
          </a:p>
        </p:txBody>
      </p:sp>
    </p:spTree>
    <p:extLst>
      <p:ext uri="{BB962C8B-B14F-4D97-AF65-F5344CB8AC3E}">
        <p14:creationId xmlns:p14="http://schemas.microsoft.com/office/powerpoint/2010/main" val="81052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E35A-5FF0-37AA-0EFF-F14BF321A4E7}"/>
              </a:ext>
            </a:extLst>
          </p:cNvPr>
          <p:cNvSpPr>
            <a:spLocks noGrp="1"/>
          </p:cNvSpPr>
          <p:nvPr>
            <p:ph type="ctrTitle"/>
          </p:nvPr>
        </p:nvSpPr>
        <p:spPr>
          <a:xfrm>
            <a:off x="707572" y="567192"/>
            <a:ext cx="9786257" cy="684666"/>
          </a:xfrm>
        </p:spPr>
        <p:txBody>
          <a:bodyPr>
            <a:normAutofit fontScale="90000"/>
          </a:bodyPr>
          <a:lstStyle/>
          <a:p>
            <a:pPr algn="l"/>
            <a:r>
              <a:rPr lang="en-IN" sz="4800" b="1" dirty="0">
                <a:solidFill>
                  <a:schemeClr val="accent1"/>
                </a:solidFill>
                <a:latin typeface="Aparajita" panose="02020603050405020304" pitchFamily="18" charset="0"/>
                <a:cs typeface="Aparajita" panose="02020603050405020304" pitchFamily="18" charset="0"/>
              </a:rPr>
              <a:t>Introduction:</a:t>
            </a:r>
          </a:p>
        </p:txBody>
      </p:sp>
      <p:sp>
        <p:nvSpPr>
          <p:cNvPr id="3" name="Subtitle 2">
            <a:extLst>
              <a:ext uri="{FF2B5EF4-FFF2-40B4-BE49-F238E27FC236}">
                <a16:creationId xmlns:a16="http://schemas.microsoft.com/office/drawing/2014/main" id="{0ADBBF8E-7AF2-69BE-EFC4-38453A395DCD}"/>
              </a:ext>
            </a:extLst>
          </p:cNvPr>
          <p:cNvSpPr>
            <a:spLocks noGrp="1"/>
          </p:cNvSpPr>
          <p:nvPr>
            <p:ph type="subTitle" idx="1"/>
          </p:nvPr>
        </p:nvSpPr>
        <p:spPr>
          <a:xfrm>
            <a:off x="707572" y="1354138"/>
            <a:ext cx="10776856" cy="1839685"/>
          </a:xfrm>
        </p:spPr>
        <p:txBody>
          <a:bodyPr>
            <a:normAutofit/>
          </a:bodyPr>
          <a:lstStyle/>
          <a:p>
            <a:pPr algn="just"/>
            <a:r>
              <a:rPr lang="en-US" sz="1200" dirty="0"/>
              <a:t>	</a:t>
            </a:r>
            <a:r>
              <a:rPr lang="en-US" sz="1800" dirty="0"/>
              <a:t>In this project, we conducted a comprehensive data analysis on book-related information sourced from the </a:t>
            </a:r>
            <a:r>
              <a:rPr lang="en-US" sz="1800" dirty="0" err="1"/>
              <a:t>Bookswagon</a:t>
            </a:r>
            <a:r>
              <a:rPr lang="en-US" sz="1800" dirty="0"/>
              <a:t> website. The process began with collecting raw data, which was then cleaned and manipulated to ensure accuracy and consistency. After preparing the dataset, we performed various analyses to uncover trends in book genres, ratings, pricing, and publication years. Through visualization techniques, we highlighted key insights, such as the most popular genres, price distributions, and the relationship between ratings and prices. The project ultimately demonstrates the value of data-driven insights in understanding patterns in the online book market.</a:t>
            </a:r>
            <a:endParaRPr lang="en-IN" sz="1800" dirty="0"/>
          </a:p>
        </p:txBody>
      </p:sp>
      <p:sp>
        <p:nvSpPr>
          <p:cNvPr id="4" name="Title 1">
            <a:extLst>
              <a:ext uri="{FF2B5EF4-FFF2-40B4-BE49-F238E27FC236}">
                <a16:creationId xmlns:a16="http://schemas.microsoft.com/office/drawing/2014/main" id="{D24D5F32-1D25-1C36-8519-3932DC9286AF}"/>
              </a:ext>
            </a:extLst>
          </p:cNvPr>
          <p:cNvSpPr txBox="1">
            <a:spLocks/>
          </p:cNvSpPr>
          <p:nvPr/>
        </p:nvSpPr>
        <p:spPr>
          <a:xfrm>
            <a:off x="707572" y="3429000"/>
            <a:ext cx="9786257" cy="684666"/>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800" b="1" dirty="0">
                <a:solidFill>
                  <a:schemeClr val="accent1"/>
                </a:solidFill>
                <a:latin typeface="Aparajita" panose="02020603050405020304" pitchFamily="18" charset="0"/>
                <a:cs typeface="Aparajita" panose="02020603050405020304" pitchFamily="18" charset="0"/>
              </a:rPr>
              <a:t>Problem statements:</a:t>
            </a:r>
          </a:p>
        </p:txBody>
      </p:sp>
      <p:sp>
        <p:nvSpPr>
          <p:cNvPr id="5" name="TextBox 4">
            <a:extLst>
              <a:ext uri="{FF2B5EF4-FFF2-40B4-BE49-F238E27FC236}">
                <a16:creationId xmlns:a16="http://schemas.microsoft.com/office/drawing/2014/main" id="{C6680095-39C4-0EE0-9665-D7449ABA4354}"/>
              </a:ext>
            </a:extLst>
          </p:cNvPr>
          <p:cNvSpPr txBox="1"/>
          <p:nvPr/>
        </p:nvSpPr>
        <p:spPr>
          <a:xfrm>
            <a:off x="707572" y="4180423"/>
            <a:ext cx="1058091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To analyze Bestseller books-related data, identifying patterns and trends in genres, ratings, prices, and publication years.</a:t>
            </a:r>
          </a:p>
          <a:p>
            <a:pPr marL="285750" indent="-285750">
              <a:buFont typeface="Arial" panose="020B0604020202020204" pitchFamily="34" charset="0"/>
              <a:buChar char="•"/>
            </a:pPr>
            <a:r>
              <a:rPr lang="en-IN" sz="2000" dirty="0"/>
              <a:t>Top selling books based on maximum rating and high cost.</a:t>
            </a:r>
          </a:p>
          <a:p>
            <a:pPr marL="285750" indent="-285750">
              <a:buFont typeface="Arial" panose="020B0604020202020204" pitchFamily="34" charset="0"/>
              <a:buChar char="•"/>
            </a:pPr>
            <a:r>
              <a:rPr lang="en-US" sz="2000" dirty="0"/>
              <a:t>Examine how the number of pages and the cost of books influence their status as bestsellers.</a:t>
            </a:r>
            <a:endParaRPr lang="en-IN" sz="2000" dirty="0"/>
          </a:p>
        </p:txBody>
      </p:sp>
    </p:spTree>
    <p:extLst>
      <p:ext uri="{BB962C8B-B14F-4D97-AF65-F5344CB8AC3E}">
        <p14:creationId xmlns:p14="http://schemas.microsoft.com/office/powerpoint/2010/main" val="6997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5E8684AE-5062-04E0-7BB6-8619F24A20FD}"/>
              </a:ext>
            </a:extLst>
          </p:cNvPr>
          <p:cNvSpPr txBox="1">
            <a:spLocks noGrp="1"/>
          </p:cNvSpPr>
          <p:nvPr/>
        </p:nvSpPr>
        <p:spPr>
          <a:xfrm>
            <a:off x="2509111" y="2960960"/>
            <a:ext cx="2732405" cy="696595"/>
          </a:xfrm>
          <a:prstGeom prst="rect">
            <a:avLst/>
          </a:prstGeom>
        </p:spPr>
        <p:txBody>
          <a:bodyPr vert="horz" wrap="square" lIns="0" tIns="13335" rIns="0" bIns="0" rtlCol="0">
            <a:spAutoFit/>
          </a:bodyPr>
          <a:lstStyle>
            <a:lvl1pPr>
              <a:defRPr sz="2200" b="0" i="0">
                <a:solidFill>
                  <a:schemeClr val="tx1"/>
                </a:solidFill>
                <a:latin typeface="Carlito"/>
                <a:ea typeface="+mj-ea"/>
                <a:cs typeface="Carlito"/>
              </a:defRPr>
            </a:lvl1pPr>
          </a:lstStyle>
          <a:p>
            <a:pPr marL="12700">
              <a:lnSpc>
                <a:spcPct val="100000"/>
              </a:lnSpc>
              <a:spcBef>
                <a:spcPts val="105"/>
              </a:spcBef>
            </a:pPr>
            <a:r>
              <a:rPr sz="4400" dirty="0">
                <a:solidFill>
                  <a:srgbClr val="C00000"/>
                </a:solidFill>
              </a:rPr>
              <a:t>THANK </a:t>
            </a:r>
            <a:r>
              <a:rPr sz="4400" spc="-35" dirty="0">
                <a:solidFill>
                  <a:srgbClr val="C00000"/>
                </a:solidFill>
              </a:rPr>
              <a:t>YOU</a:t>
            </a:r>
            <a:endParaRPr sz="4400"/>
          </a:p>
        </p:txBody>
      </p:sp>
      <p:pic>
        <p:nvPicPr>
          <p:cNvPr id="7" name="object 3">
            <a:extLst>
              <a:ext uri="{FF2B5EF4-FFF2-40B4-BE49-F238E27FC236}">
                <a16:creationId xmlns:a16="http://schemas.microsoft.com/office/drawing/2014/main" id="{A301F584-A94F-AAB6-D73D-6AE95D27EED1}"/>
              </a:ext>
            </a:extLst>
          </p:cNvPr>
          <p:cNvPicPr/>
          <p:nvPr/>
        </p:nvPicPr>
        <p:blipFill>
          <a:blip r:embed="rId2" cstate="print"/>
          <a:stretch>
            <a:fillRect/>
          </a:stretch>
        </p:blipFill>
        <p:spPr>
          <a:xfrm>
            <a:off x="6629964" y="2011362"/>
            <a:ext cx="4462017" cy="2835275"/>
          </a:xfrm>
          <a:prstGeom prst="rect">
            <a:avLst/>
          </a:prstGeom>
        </p:spPr>
      </p:pic>
    </p:spTree>
    <p:extLst>
      <p:ext uri="{BB962C8B-B14F-4D97-AF65-F5344CB8AC3E}">
        <p14:creationId xmlns:p14="http://schemas.microsoft.com/office/powerpoint/2010/main" val="195765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E8F5-E262-8176-F4EF-EFB615559DA9}"/>
              </a:ext>
            </a:extLst>
          </p:cNvPr>
          <p:cNvSpPr>
            <a:spLocks noGrp="1"/>
          </p:cNvSpPr>
          <p:nvPr>
            <p:ph type="ctrTitle"/>
          </p:nvPr>
        </p:nvSpPr>
        <p:spPr>
          <a:xfrm>
            <a:off x="1045028" y="850220"/>
            <a:ext cx="9144000" cy="924151"/>
          </a:xfrm>
        </p:spPr>
        <p:txBody>
          <a:bodyPr/>
          <a:lstStyle/>
          <a:p>
            <a:pPr algn="l"/>
            <a:r>
              <a:rPr lang="en-IN" sz="4800" b="1" dirty="0"/>
              <a:t>Contents</a:t>
            </a:r>
            <a:endParaRPr lang="en-IN" b="1" dirty="0"/>
          </a:p>
        </p:txBody>
      </p:sp>
      <p:sp>
        <p:nvSpPr>
          <p:cNvPr id="3" name="Subtitle 2">
            <a:extLst>
              <a:ext uri="{FF2B5EF4-FFF2-40B4-BE49-F238E27FC236}">
                <a16:creationId xmlns:a16="http://schemas.microsoft.com/office/drawing/2014/main" id="{156042E1-ECC4-788D-8A46-68EB914914DE}"/>
              </a:ext>
            </a:extLst>
          </p:cNvPr>
          <p:cNvSpPr>
            <a:spLocks noGrp="1"/>
          </p:cNvSpPr>
          <p:nvPr>
            <p:ph type="subTitle" idx="1"/>
          </p:nvPr>
        </p:nvSpPr>
        <p:spPr>
          <a:xfrm>
            <a:off x="1045028" y="2095500"/>
            <a:ext cx="9144000" cy="2667000"/>
          </a:xfrm>
        </p:spPr>
        <p:txBody>
          <a:bodyPr>
            <a:normAutofit fontScale="77500" lnSpcReduction="20000"/>
          </a:bodyPr>
          <a:lstStyle/>
          <a:p>
            <a:pPr marL="342900" indent="-342900" algn="l">
              <a:buFont typeface="Wingdings" panose="05000000000000000000" pitchFamily="2" charset="2"/>
              <a:buChar char="Ø"/>
            </a:pPr>
            <a:r>
              <a:rPr lang="en-IN" dirty="0"/>
              <a:t>Introduction</a:t>
            </a:r>
          </a:p>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Data Collection</a:t>
            </a:r>
          </a:p>
          <a:p>
            <a:pPr marL="342900" indent="-342900" algn="l">
              <a:buFont typeface="Wingdings" panose="05000000000000000000" pitchFamily="2" charset="2"/>
              <a:buChar char="Ø"/>
            </a:pPr>
            <a:r>
              <a:rPr lang="en-IN" dirty="0"/>
              <a:t>Libraries used</a:t>
            </a:r>
          </a:p>
          <a:p>
            <a:pPr marL="342900" indent="-342900" algn="l">
              <a:buFont typeface="Wingdings" panose="05000000000000000000" pitchFamily="2" charset="2"/>
              <a:buChar char="Ø"/>
            </a:pPr>
            <a:r>
              <a:rPr lang="en-IN" dirty="0"/>
              <a:t>Data cleaning</a:t>
            </a:r>
          </a:p>
          <a:p>
            <a:pPr marL="342900" indent="-342900" algn="l">
              <a:buFont typeface="Wingdings" panose="05000000000000000000" pitchFamily="2" charset="2"/>
              <a:buChar char="Ø"/>
            </a:pPr>
            <a:r>
              <a:rPr lang="en-IN" dirty="0"/>
              <a:t>Data analysis</a:t>
            </a:r>
          </a:p>
          <a:p>
            <a:pPr marL="342900" indent="-342900" algn="l">
              <a:buFont typeface="Wingdings" panose="05000000000000000000" pitchFamily="2" charset="2"/>
              <a:buChar char="Ø"/>
            </a:pPr>
            <a:r>
              <a:rPr lang="en-IN" dirty="0"/>
              <a:t>Data Visualization</a:t>
            </a:r>
          </a:p>
          <a:p>
            <a:pPr marL="342900" indent="-342900" algn="l">
              <a:buFont typeface="Wingdings" panose="05000000000000000000" pitchFamily="2" charset="2"/>
              <a:buChar char="Ø"/>
            </a:pPr>
            <a:r>
              <a:rPr lang="en-IN" dirty="0"/>
              <a:t>Conclusion </a:t>
            </a:r>
          </a:p>
          <a:p>
            <a:endParaRPr lang="en-IN" dirty="0"/>
          </a:p>
        </p:txBody>
      </p:sp>
      <p:pic>
        <p:nvPicPr>
          <p:cNvPr id="5" name="Picture 4">
            <a:extLst>
              <a:ext uri="{FF2B5EF4-FFF2-40B4-BE49-F238E27FC236}">
                <a16:creationId xmlns:a16="http://schemas.microsoft.com/office/drawing/2014/main" id="{C4275F26-E26C-50EA-E588-CB414A724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586" y="756557"/>
            <a:ext cx="6401956" cy="4844143"/>
          </a:xfrm>
          <a:prstGeom prst="rect">
            <a:avLst/>
          </a:prstGeom>
        </p:spPr>
      </p:pic>
    </p:spTree>
    <p:extLst>
      <p:ext uri="{BB962C8B-B14F-4D97-AF65-F5344CB8AC3E}">
        <p14:creationId xmlns:p14="http://schemas.microsoft.com/office/powerpoint/2010/main" val="425708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4A79-349B-DC5F-9029-20CA8E0E5FC8}"/>
              </a:ext>
            </a:extLst>
          </p:cNvPr>
          <p:cNvSpPr>
            <a:spLocks noGrp="1"/>
          </p:cNvSpPr>
          <p:nvPr>
            <p:ph type="ctrTitle"/>
          </p:nvPr>
        </p:nvSpPr>
        <p:spPr>
          <a:xfrm>
            <a:off x="239486" y="272144"/>
            <a:ext cx="9144000" cy="707572"/>
          </a:xfrm>
        </p:spPr>
        <p:txBody>
          <a:bodyPr>
            <a:noAutofit/>
          </a:bodyPr>
          <a:lstStyle/>
          <a:p>
            <a:pPr algn="l"/>
            <a:r>
              <a:rPr lang="en-IN" sz="4400" b="1" dirty="0"/>
              <a:t>Website used for </a:t>
            </a:r>
            <a:r>
              <a:rPr lang="en-IN" sz="4400" spc="-10" dirty="0">
                <a:latin typeface="Carlito"/>
                <a:cs typeface="Carlito"/>
              </a:rPr>
              <a:t>scrapping</a:t>
            </a:r>
            <a:r>
              <a:rPr lang="en-IN" sz="4400" b="1" dirty="0"/>
              <a:t> the data</a:t>
            </a:r>
          </a:p>
        </p:txBody>
      </p:sp>
      <p:sp>
        <p:nvSpPr>
          <p:cNvPr id="3" name="Subtitle 2">
            <a:extLst>
              <a:ext uri="{FF2B5EF4-FFF2-40B4-BE49-F238E27FC236}">
                <a16:creationId xmlns:a16="http://schemas.microsoft.com/office/drawing/2014/main" id="{2689395B-6DE6-35DB-7383-889E25618E46}"/>
              </a:ext>
            </a:extLst>
          </p:cNvPr>
          <p:cNvSpPr>
            <a:spLocks noGrp="1"/>
          </p:cNvSpPr>
          <p:nvPr>
            <p:ph type="subTitle" idx="1"/>
          </p:nvPr>
        </p:nvSpPr>
        <p:spPr>
          <a:xfrm>
            <a:off x="239486" y="1088573"/>
            <a:ext cx="9144000" cy="316819"/>
          </a:xfrm>
        </p:spPr>
        <p:txBody>
          <a:bodyPr>
            <a:normAutofit fontScale="77500" lnSpcReduction="20000"/>
          </a:bodyPr>
          <a:lstStyle/>
          <a:p>
            <a:pPr algn="l"/>
            <a:r>
              <a:rPr lang="en-IN" dirty="0"/>
              <a:t>Url: </a:t>
            </a:r>
            <a:r>
              <a:rPr lang="en-IN" dirty="0">
                <a:hlinkClick r:id="rId2"/>
              </a:rPr>
              <a:t>https://www.bookswagon.com/best-seller</a:t>
            </a:r>
            <a:endParaRPr lang="en-IN" dirty="0"/>
          </a:p>
        </p:txBody>
      </p:sp>
      <p:pic>
        <p:nvPicPr>
          <p:cNvPr id="7" name="Picture 6">
            <a:extLst>
              <a:ext uri="{FF2B5EF4-FFF2-40B4-BE49-F238E27FC236}">
                <a16:creationId xmlns:a16="http://schemas.microsoft.com/office/drawing/2014/main" id="{AFFC3EED-B153-6F35-5128-665BD8D52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14250"/>
            <a:ext cx="12192000" cy="4712379"/>
          </a:xfrm>
          <a:prstGeom prst="rect">
            <a:avLst/>
          </a:prstGeom>
        </p:spPr>
      </p:pic>
    </p:spTree>
    <p:extLst>
      <p:ext uri="{BB962C8B-B14F-4D97-AF65-F5344CB8AC3E}">
        <p14:creationId xmlns:p14="http://schemas.microsoft.com/office/powerpoint/2010/main" val="141196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D69D-714D-6CFA-90DF-865190A1C702}"/>
              </a:ext>
            </a:extLst>
          </p:cNvPr>
          <p:cNvSpPr>
            <a:spLocks noGrp="1"/>
          </p:cNvSpPr>
          <p:nvPr>
            <p:ph type="ctrTitle"/>
          </p:nvPr>
        </p:nvSpPr>
        <p:spPr>
          <a:xfrm>
            <a:off x="0" y="480106"/>
            <a:ext cx="7826829" cy="1120094"/>
          </a:xfrm>
        </p:spPr>
        <p:txBody>
          <a:bodyPr>
            <a:normAutofit/>
          </a:bodyPr>
          <a:lstStyle/>
          <a:p>
            <a:r>
              <a:rPr lang="en-IN" sz="5400" i="1" dirty="0"/>
              <a:t>Tools (Libraries) used:</a:t>
            </a:r>
          </a:p>
        </p:txBody>
      </p:sp>
      <p:sp>
        <p:nvSpPr>
          <p:cNvPr id="3" name="Subtitle 2">
            <a:extLst>
              <a:ext uri="{FF2B5EF4-FFF2-40B4-BE49-F238E27FC236}">
                <a16:creationId xmlns:a16="http://schemas.microsoft.com/office/drawing/2014/main" id="{1505D985-8B82-809D-A094-EAAAEAA885AC}"/>
              </a:ext>
            </a:extLst>
          </p:cNvPr>
          <p:cNvSpPr>
            <a:spLocks noGrp="1"/>
          </p:cNvSpPr>
          <p:nvPr>
            <p:ph type="subTitle" idx="1"/>
          </p:nvPr>
        </p:nvSpPr>
        <p:spPr>
          <a:xfrm>
            <a:off x="1055915" y="1860323"/>
            <a:ext cx="4234542" cy="3070906"/>
          </a:xfrm>
        </p:spPr>
        <p:txBody>
          <a:bodyPr>
            <a:normAutofit fontScale="92500" lnSpcReduction="20000"/>
          </a:bodyPr>
          <a:lstStyle/>
          <a:p>
            <a:pPr marL="342900" indent="-342900" algn="l">
              <a:buFont typeface="Wingdings" panose="05000000000000000000" pitchFamily="2" charset="2"/>
              <a:buChar char="§"/>
            </a:pPr>
            <a:r>
              <a:rPr lang="en-IN" dirty="0"/>
              <a:t>Python</a:t>
            </a:r>
          </a:p>
          <a:p>
            <a:pPr marL="342900" indent="-342900" algn="l">
              <a:buFont typeface="Wingdings" panose="05000000000000000000" pitchFamily="2" charset="2"/>
              <a:buChar char="§"/>
            </a:pPr>
            <a:r>
              <a:rPr lang="en-IN" dirty="0" err="1"/>
              <a:t>Numpy</a:t>
            </a:r>
            <a:endParaRPr lang="en-IN" dirty="0"/>
          </a:p>
          <a:p>
            <a:pPr marL="342900" indent="-342900" algn="l">
              <a:buFont typeface="Wingdings" panose="05000000000000000000" pitchFamily="2" charset="2"/>
              <a:buChar char="§"/>
            </a:pPr>
            <a:r>
              <a:rPr lang="en-IN" dirty="0"/>
              <a:t>Pandas</a:t>
            </a:r>
          </a:p>
          <a:p>
            <a:pPr marL="342900" indent="-342900" algn="l">
              <a:buFont typeface="Wingdings" panose="05000000000000000000" pitchFamily="2" charset="2"/>
              <a:buChar char="§"/>
            </a:pPr>
            <a:r>
              <a:rPr lang="en-IN" dirty="0"/>
              <a:t>re (regular expression)</a:t>
            </a:r>
          </a:p>
          <a:p>
            <a:pPr marL="342900" indent="-342900" algn="l">
              <a:buFont typeface="Wingdings" panose="05000000000000000000" pitchFamily="2" charset="2"/>
              <a:buChar char="§"/>
            </a:pPr>
            <a:r>
              <a:rPr lang="en-IN" dirty="0" err="1"/>
              <a:t>BeautifulSoup</a:t>
            </a:r>
            <a:endParaRPr lang="en-IN" dirty="0"/>
          </a:p>
          <a:p>
            <a:pPr marL="342900" indent="-342900" algn="l">
              <a:buFont typeface="Wingdings" panose="05000000000000000000" pitchFamily="2" charset="2"/>
              <a:buChar char="§"/>
            </a:pPr>
            <a:r>
              <a:rPr lang="en-IN" dirty="0"/>
              <a:t>Selenium</a:t>
            </a:r>
          </a:p>
          <a:p>
            <a:pPr marL="342900" indent="-342900" algn="l">
              <a:buFont typeface="Wingdings" panose="05000000000000000000" pitchFamily="2" charset="2"/>
              <a:buChar char="§"/>
            </a:pPr>
            <a:r>
              <a:rPr lang="en-IN" dirty="0"/>
              <a:t>Matplotlib</a:t>
            </a:r>
          </a:p>
          <a:p>
            <a:pPr marL="342900" indent="-342900" algn="l">
              <a:buFont typeface="Wingdings" panose="05000000000000000000" pitchFamily="2" charset="2"/>
              <a:buChar char="§"/>
            </a:pPr>
            <a:r>
              <a:rPr lang="en-IN" dirty="0"/>
              <a:t>Seaborn</a:t>
            </a:r>
          </a:p>
        </p:txBody>
      </p:sp>
      <p:pic>
        <p:nvPicPr>
          <p:cNvPr id="7170" name="Picture 2" descr="Learn How To Use Numpy Pandas Seaborn Matplotlib Plotly Scikit - Vrogue">
            <a:extLst>
              <a:ext uri="{FF2B5EF4-FFF2-40B4-BE49-F238E27FC236}">
                <a16:creationId xmlns:a16="http://schemas.microsoft.com/office/drawing/2014/main" id="{CEE3A3CC-1D24-ED09-698B-AFEFE9F7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543" y="1860323"/>
            <a:ext cx="5703718" cy="37996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11E0-8493-AE8D-F19F-564781200158}"/>
              </a:ext>
            </a:extLst>
          </p:cNvPr>
          <p:cNvSpPr>
            <a:spLocks noGrp="1"/>
          </p:cNvSpPr>
          <p:nvPr>
            <p:ph type="ctrTitle"/>
          </p:nvPr>
        </p:nvSpPr>
        <p:spPr>
          <a:xfrm>
            <a:off x="1404257" y="305934"/>
            <a:ext cx="9144000" cy="989466"/>
          </a:xfrm>
        </p:spPr>
        <p:txBody>
          <a:bodyPr>
            <a:normAutofit/>
          </a:bodyPr>
          <a:lstStyle/>
          <a:p>
            <a:r>
              <a:rPr lang="en-IN" sz="4400" i="1" dirty="0">
                <a:latin typeface="Agency FB" panose="020B0503020202020204" pitchFamily="34" charset="0"/>
              </a:rPr>
              <a:t>Raw data from the website</a:t>
            </a:r>
          </a:p>
        </p:txBody>
      </p:sp>
      <p:pic>
        <p:nvPicPr>
          <p:cNvPr id="5" name="Picture 4">
            <a:extLst>
              <a:ext uri="{FF2B5EF4-FFF2-40B4-BE49-F238E27FC236}">
                <a16:creationId xmlns:a16="http://schemas.microsoft.com/office/drawing/2014/main" id="{FC72D9FF-EB6A-0B5C-927F-2997FD318348}"/>
              </a:ext>
            </a:extLst>
          </p:cNvPr>
          <p:cNvPicPr>
            <a:picLocks noChangeAspect="1"/>
          </p:cNvPicPr>
          <p:nvPr/>
        </p:nvPicPr>
        <p:blipFill>
          <a:blip r:embed="rId2"/>
          <a:stretch>
            <a:fillRect/>
          </a:stretch>
        </p:blipFill>
        <p:spPr>
          <a:xfrm>
            <a:off x="435429" y="1399771"/>
            <a:ext cx="11255828" cy="4576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480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7F05422-4BD9-C9ED-666E-645746C6E033}"/>
              </a:ext>
            </a:extLst>
          </p:cNvPr>
          <p:cNvGraphicFramePr/>
          <p:nvPr>
            <p:extLst>
              <p:ext uri="{D42A27DB-BD31-4B8C-83A1-F6EECF244321}">
                <p14:modId xmlns:p14="http://schemas.microsoft.com/office/powerpoint/2010/main" val="3558568294"/>
              </p:ext>
            </p:extLst>
          </p:nvPr>
        </p:nvGraphicFramePr>
        <p:xfrm>
          <a:off x="408214" y="2133599"/>
          <a:ext cx="11375571" cy="480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2">
            <a:extLst>
              <a:ext uri="{FF2B5EF4-FFF2-40B4-BE49-F238E27FC236}">
                <a16:creationId xmlns:a16="http://schemas.microsoft.com/office/drawing/2014/main" id="{5E450780-E263-90C6-9086-00BC225F175C}"/>
              </a:ext>
            </a:extLst>
          </p:cNvPr>
          <p:cNvSpPr txBox="1"/>
          <p:nvPr/>
        </p:nvSpPr>
        <p:spPr>
          <a:xfrm>
            <a:off x="489857" y="663675"/>
            <a:ext cx="8273143"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Data Cleaning and Data Manipulation Steps:</a:t>
            </a:r>
          </a:p>
        </p:txBody>
      </p:sp>
    </p:spTree>
    <p:extLst>
      <p:ext uri="{BB962C8B-B14F-4D97-AF65-F5344CB8AC3E}">
        <p14:creationId xmlns:p14="http://schemas.microsoft.com/office/powerpoint/2010/main" val="286146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7DF480-AA6B-7891-0161-B3CBF7FFC2EC}"/>
              </a:ext>
            </a:extLst>
          </p:cNvPr>
          <p:cNvSpPr>
            <a:spLocks noGrp="1"/>
          </p:cNvSpPr>
          <p:nvPr>
            <p:ph type="ctrTitle"/>
          </p:nvPr>
        </p:nvSpPr>
        <p:spPr>
          <a:xfrm>
            <a:off x="1393372" y="469220"/>
            <a:ext cx="9144000" cy="760866"/>
          </a:xfrm>
        </p:spPr>
        <p:txBody>
          <a:bodyPr>
            <a:normAutofit/>
          </a:bodyPr>
          <a:lstStyle/>
          <a:p>
            <a:r>
              <a:rPr lang="en-IN" sz="4400" i="1" dirty="0">
                <a:latin typeface="Agency FB" panose="020B0503020202020204" pitchFamily="34" charset="0"/>
              </a:rPr>
              <a:t> Cleaned data</a:t>
            </a:r>
          </a:p>
        </p:txBody>
      </p:sp>
      <p:pic>
        <p:nvPicPr>
          <p:cNvPr id="6" name="Picture 5">
            <a:extLst>
              <a:ext uri="{FF2B5EF4-FFF2-40B4-BE49-F238E27FC236}">
                <a16:creationId xmlns:a16="http://schemas.microsoft.com/office/drawing/2014/main" id="{4F9C55CF-D82F-4C6C-78B0-627BE6870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46" y="1230086"/>
            <a:ext cx="11451908" cy="49798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1851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492C-46B7-868D-42AB-0446C793610D}"/>
              </a:ext>
            </a:extLst>
          </p:cNvPr>
          <p:cNvSpPr>
            <a:spLocks noGrp="1"/>
          </p:cNvSpPr>
          <p:nvPr>
            <p:ph type="ctrTitle"/>
          </p:nvPr>
        </p:nvSpPr>
        <p:spPr>
          <a:xfrm>
            <a:off x="1208314" y="402771"/>
            <a:ext cx="9144000" cy="598716"/>
          </a:xfrm>
        </p:spPr>
        <p:txBody>
          <a:bodyPr>
            <a:normAutofit fontScale="90000"/>
          </a:bodyPr>
          <a:lstStyle/>
          <a:p>
            <a:r>
              <a:rPr lang="en-US" sz="3600" dirty="0">
                <a:solidFill>
                  <a:schemeClr val="accent2"/>
                </a:solidFill>
                <a:latin typeface="Aparajita" panose="02020603050405020304" pitchFamily="18" charset="0"/>
                <a:cs typeface="Aparajita" panose="02020603050405020304" pitchFamily="18" charset="0"/>
              </a:rPr>
              <a:t>Book Categories: A Visual Overview</a:t>
            </a:r>
            <a:endParaRPr lang="en-IN" sz="9600" dirty="0">
              <a:solidFill>
                <a:schemeClr val="accent2"/>
              </a:solidFill>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33BF9131-0214-90DC-8F0C-AEDE363A49F0}"/>
              </a:ext>
            </a:extLst>
          </p:cNvPr>
          <p:cNvSpPr txBox="1"/>
          <p:nvPr/>
        </p:nvSpPr>
        <p:spPr>
          <a:xfrm>
            <a:off x="435429" y="5747658"/>
            <a:ext cx="8741228" cy="120032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There are </a:t>
            </a:r>
            <a:r>
              <a:rPr lang="en-US" b="1" i="0" dirty="0">
                <a:solidFill>
                  <a:srgbClr val="000000"/>
                </a:solidFill>
                <a:effectLst/>
                <a:latin typeface="Helvetica Neue"/>
              </a:rPr>
              <a:t>19</a:t>
            </a:r>
            <a:r>
              <a:rPr lang="en-US" b="0" i="0" dirty="0">
                <a:solidFill>
                  <a:srgbClr val="000000"/>
                </a:solidFill>
                <a:effectLst/>
                <a:latin typeface="Helvetica Neue"/>
              </a:rPr>
              <a:t> distinct book categories represented in the dataset.</a:t>
            </a:r>
          </a:p>
          <a:p>
            <a:pPr marL="285750" indent="-285750" algn="l">
              <a:buFont typeface="Arial" panose="020B0604020202020204" pitchFamily="34" charset="0"/>
              <a:buChar char="•"/>
            </a:pPr>
            <a:r>
              <a:rPr lang="en-US" b="0" i="0" dirty="0">
                <a:solidFill>
                  <a:srgbClr val="000000"/>
                </a:solidFill>
                <a:effectLst/>
                <a:latin typeface="Helvetica Neue"/>
              </a:rPr>
              <a:t>Notably, the majority of bestselling books belong to the </a:t>
            </a:r>
            <a:r>
              <a:rPr lang="en-US" b="1" i="0" dirty="0">
                <a:solidFill>
                  <a:srgbClr val="000000"/>
                </a:solidFill>
                <a:effectLst/>
                <a:latin typeface="Helvetica Neue"/>
              </a:rPr>
              <a:t>general</a:t>
            </a:r>
            <a:r>
              <a:rPr lang="en-US" b="0" i="0" dirty="0">
                <a:solidFill>
                  <a:srgbClr val="000000"/>
                </a:solidFill>
                <a:effectLst/>
                <a:latin typeface="Helvetica Neue"/>
              </a:rPr>
              <a:t> category, highlighting its popularity among readers.</a:t>
            </a:r>
          </a:p>
          <a:p>
            <a:endParaRPr lang="en-IN" dirty="0"/>
          </a:p>
        </p:txBody>
      </p:sp>
      <p:pic>
        <p:nvPicPr>
          <p:cNvPr id="1028" name="Picture 4">
            <a:extLst>
              <a:ext uri="{FF2B5EF4-FFF2-40B4-BE49-F238E27FC236}">
                <a16:creationId xmlns:a16="http://schemas.microsoft.com/office/drawing/2014/main" id="{B3678257-89A1-CA35-A90D-88879A783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9" y="865449"/>
            <a:ext cx="11325225" cy="469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564</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Agency FB</vt:lpstr>
      <vt:lpstr>Aparajita</vt:lpstr>
      <vt:lpstr>Arial</vt:lpstr>
      <vt:lpstr>Calibri</vt:lpstr>
      <vt:lpstr>Calibri Light</vt:lpstr>
      <vt:lpstr>Carlito</vt:lpstr>
      <vt:lpstr>Courier New</vt:lpstr>
      <vt:lpstr>Helvetica Neue</vt:lpstr>
      <vt:lpstr>Roboto</vt:lpstr>
      <vt:lpstr>Söhne</vt:lpstr>
      <vt:lpstr>Times New Roman</vt:lpstr>
      <vt:lpstr>Wingdings</vt:lpstr>
      <vt:lpstr>Office Theme</vt:lpstr>
      <vt:lpstr>PowerPoint Presentation</vt:lpstr>
      <vt:lpstr>Introduction:</vt:lpstr>
      <vt:lpstr>Contents</vt:lpstr>
      <vt:lpstr>Website used for scrapping the data</vt:lpstr>
      <vt:lpstr>Tools (Libraries) used:</vt:lpstr>
      <vt:lpstr>Raw data from the website</vt:lpstr>
      <vt:lpstr>PowerPoint Presentation</vt:lpstr>
      <vt:lpstr> Cleaned data</vt:lpstr>
      <vt:lpstr>Book Categories: A Visual Overview</vt:lpstr>
      <vt:lpstr>Books Grouped by Rating: Bar Chart Analysis</vt:lpstr>
      <vt:lpstr>Analysis on MRP</vt:lpstr>
      <vt:lpstr>PowerPoint Presentation</vt:lpstr>
      <vt:lpstr>PowerPoint Presentation</vt:lpstr>
      <vt:lpstr>Category and Rating Analysis</vt:lpstr>
      <vt:lpstr>Released Year and Ratings Analysis</vt:lpstr>
      <vt:lpstr>PowerPoint Presentation</vt:lpstr>
      <vt:lpstr>Top selling books based on maximum rating and high cost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kusuma sareddy</dc:creator>
  <cp:lastModifiedBy>kusuma sareddy</cp:lastModifiedBy>
  <cp:revision>57</cp:revision>
  <dcterms:created xsi:type="dcterms:W3CDTF">2024-10-18T15:43:39Z</dcterms:created>
  <dcterms:modified xsi:type="dcterms:W3CDTF">2024-10-19T08:42:07Z</dcterms:modified>
</cp:coreProperties>
</file>