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70" r:id="rId14"/>
    <p:sldId id="268" r:id="rId15"/>
    <p:sldId id="282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8DA6-1BA5-603A-6825-C6A381EEE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55A8A-FAFC-489F-1967-79EA506B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ACDA-44D5-157F-A3E5-26059F9D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241C8-9A24-93F7-5A98-90BE1C75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BAFD9-82E8-15E7-9CD1-AD27FAD0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10F6-6B83-FCF6-DE6B-6C610A37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9DA1-228C-2015-FCAB-E8E8B614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3637-4083-85B8-DA80-84D67978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7E8C-8A66-5EE8-354E-73D17E05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E876-A6C9-E804-346B-DAC587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1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4E589-3D69-3B78-EE82-97AB828D0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024E3-09DB-F3DA-395E-CD864238C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0784-023B-97F6-E88C-FFB8EAE7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307A-49EA-A165-CE28-B5C7B539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B1CB-B220-2BA8-D703-F5963F8C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02CE-BE07-DC52-31A3-FAE9D8BA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DE07-C0E1-1B08-BB6A-E41FA686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8BBE-FD67-DB17-747D-DB34A94D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BCAF-6746-68B2-ED01-B6D56369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3D26-B326-718B-E214-1E956B89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68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9C26-8F4F-997C-C5AC-C49954E3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FF7C-41DD-09ED-956C-4AE8CDDB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A77D-3746-EDDB-DC1E-C70959E6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8DB4-3FD0-A5DF-B4DC-AA6E6155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0877-3D57-E53F-7DC5-B259C687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62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A8DB-733E-59D9-B9B0-4999BB44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72F3A-E543-6833-07C6-8A97A39B2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BBF27-F82A-223E-BABB-99BB3EEC4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6F321-D9F3-39A6-43C2-E86CC080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1EE23-506C-9DEA-74BF-D5B52D17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CB505-A2EF-F1BB-E644-6913B987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9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190C-8C67-4B81-3F1F-F06A445A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484F-A2BB-F646-5C30-C9A60073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DD3F9-A610-0C02-3B08-2462CB5FE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4A419-A83E-DCC2-0F84-C7E310544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C8A4B-BC4A-54E1-BA91-C1E82EC0D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EC390-899F-5657-42F7-146FF62C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ABAF3-C776-FB9C-108D-2B084336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4672D-76D8-AD8F-E74E-430F000B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9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847-6203-1BA9-949A-3DA1EA44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04C76-9F6B-D508-F07E-8BB1688B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ED4CE-B3B7-738F-E9FB-FB5E6E94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C51AB-1735-5389-6224-AE223ACC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12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E9191-FDA9-6A28-8D81-1C8993BF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3C7D-A9D1-0D8C-3453-B1D9D162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88961-D4B2-9ACC-99FF-99F9C3E5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82D8-B527-0B2F-A908-52FFC112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F8F7-2DCC-01A3-4066-271EC1D7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DE2F0-0925-5FD2-0F89-7899024C8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CC425-AB79-3CAE-8A14-7D6E65BE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A46C-C6A9-61C3-3FAF-DA7C8EB7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09E25-8176-CC06-A105-7FF382BB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B62D-5DFF-2795-344A-ECFA9802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DB72A-498A-F597-C2F4-BE3D62D95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7A282-8E3D-7C85-C592-7BE6D698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E95F6-38C3-17F6-E0F8-D34994A5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F0C8-EE00-BA7B-04E9-9D2F023D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667C2-F37D-1ACA-5A86-50C2C4B2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4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093FC-7768-2ACA-417C-F14EECF1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12771-DFA6-ACD6-68F5-5B2177DD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0C26-12E6-BE95-E8D1-3B2CF29C7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C097-57A8-4643-8999-42D81662835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38E86-09AE-A161-76AE-DE8EF2B4D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98368-2E00-56C0-D4A5-EF873FE36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7D6F-23A5-4C22-B6F8-DAE9B6B4E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4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DEE74F-5167-B719-BF6D-C04CD652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309" y="641007"/>
            <a:ext cx="9144000" cy="89621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venir Next LT Pro" panose="020B0504020202020204" pitchFamily="34" charset="0"/>
              </a:rPr>
              <a:t>Codebasics SQL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9C220-7AE3-3778-62A0-3B68E3E0F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0" y="186038"/>
            <a:ext cx="1806156" cy="1806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F8C4FA-10D6-B0E7-202B-F78A695F0A0E}"/>
              </a:ext>
            </a:extLst>
          </p:cNvPr>
          <p:cNvSpPr txBox="1"/>
          <p:nvPr/>
        </p:nvSpPr>
        <p:spPr>
          <a:xfrm>
            <a:off x="764876" y="2523100"/>
            <a:ext cx="1066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Insights From 10 Ad-hoc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8CF9F-4258-D0B7-A91F-0238F721C9C3}"/>
              </a:ext>
            </a:extLst>
          </p:cNvPr>
          <p:cNvSpPr txBox="1"/>
          <p:nvPr/>
        </p:nvSpPr>
        <p:spPr>
          <a:xfrm>
            <a:off x="1201768" y="5193102"/>
            <a:ext cx="21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 Kusuma S </a:t>
            </a:r>
          </a:p>
        </p:txBody>
      </p:sp>
    </p:spTree>
    <p:extLst>
      <p:ext uri="{BB962C8B-B14F-4D97-AF65-F5344CB8AC3E}">
        <p14:creationId xmlns:p14="http://schemas.microsoft.com/office/powerpoint/2010/main" val="400068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5EC8C-D328-8B2B-FB19-F6112F3E2205}"/>
              </a:ext>
            </a:extLst>
          </p:cNvPr>
          <p:cNvSpPr txBox="1"/>
          <p:nvPr/>
        </p:nvSpPr>
        <p:spPr>
          <a:xfrm>
            <a:off x="761280" y="284520"/>
            <a:ext cx="10496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8. In which quarter of 2020, got the maximum total_sold_quantity? The final output contains these fields sorted by the total_sold_quantity, Quarter total_sold_quantity </a:t>
            </a: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B1EF28-10E4-93CD-18F2-121047BF7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0" t="4403"/>
          <a:stretch/>
        </p:blipFill>
        <p:spPr>
          <a:xfrm>
            <a:off x="959688" y="1483745"/>
            <a:ext cx="2413237" cy="1710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481B6-6269-D463-A90C-09B33985463C}"/>
              </a:ext>
            </a:extLst>
          </p:cNvPr>
          <p:cNvSpPr txBox="1"/>
          <p:nvPr/>
        </p:nvSpPr>
        <p:spPr>
          <a:xfrm>
            <a:off x="1000665" y="4644522"/>
            <a:ext cx="75353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Q1 had the most units sold overall ,while Q3 with the fewest or least products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Quarter 1 shows approximately 33.72% of the total sold quantity of FY2020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Quarter 4 shows approximately 24.27% of the total sold quantity of FY2020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EE464D-8415-C4E0-833C-D473E7EF7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2" y="1286948"/>
            <a:ext cx="4105468" cy="30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8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EE87F-29C2-D060-C3D6-86112A1BF941}"/>
              </a:ext>
            </a:extLst>
          </p:cNvPr>
          <p:cNvSpPr txBox="1"/>
          <p:nvPr/>
        </p:nvSpPr>
        <p:spPr>
          <a:xfrm>
            <a:off x="50082" y="240759"/>
            <a:ext cx="10746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9. Which channel helped to bring more gross sales in the fiscal year 2021 and the percentage of contribution? The final output contains these fields, channel gross_sales_mln percentage</a:t>
            </a: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D0D1EE7-B961-53E2-CCA3-F487D5D6E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" t="2694" b="10279"/>
          <a:stretch/>
        </p:blipFill>
        <p:spPr>
          <a:xfrm>
            <a:off x="181155" y="1250830"/>
            <a:ext cx="3942272" cy="1791588"/>
          </a:xfrm>
          <a:prstGeom prst="rect">
            <a:avLst/>
          </a:prstGeom>
        </p:spPr>
      </p:pic>
      <p:pic>
        <p:nvPicPr>
          <p:cNvPr id="8" name="Picture 7" descr="A blue circle with white text&#10;&#10;Description automatically generated">
            <a:extLst>
              <a:ext uri="{FF2B5EF4-FFF2-40B4-BE49-F238E27FC236}">
                <a16:creationId xmlns:a16="http://schemas.microsoft.com/office/drawing/2014/main" id="{3C2D839C-AB44-B952-7605-EE9CB9DE30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9" t="2073" r="1876" b="3229"/>
          <a:stretch/>
        </p:blipFill>
        <p:spPr>
          <a:xfrm>
            <a:off x="232913" y="3692105"/>
            <a:ext cx="3851218" cy="3165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6EE5D3-8D25-8256-A08B-213900C7F268}"/>
              </a:ext>
            </a:extLst>
          </p:cNvPr>
          <p:cNvSpPr txBox="1"/>
          <p:nvPr/>
        </p:nvSpPr>
        <p:spPr>
          <a:xfrm>
            <a:off x="5423260" y="2084411"/>
            <a:ext cx="5814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Channel “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Retailer</a:t>
            </a:r>
            <a:r>
              <a:rPr lang="en-IN" dirty="0"/>
              <a:t>” helped to bring maximum sales to the company with </a:t>
            </a:r>
            <a:r>
              <a:rPr lang="en-IN" b="1" dirty="0"/>
              <a:t>73.22% </a:t>
            </a:r>
            <a:r>
              <a:rPr lang="en-IN" dirty="0"/>
              <a:t>as the contribution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“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Distributor</a:t>
            </a:r>
            <a:r>
              <a:rPr lang="en-IN" dirty="0"/>
              <a:t>” makes least contribution with </a:t>
            </a:r>
            <a:r>
              <a:rPr lang="en-IN" b="1" dirty="0"/>
              <a:t>11.31%</a:t>
            </a:r>
          </a:p>
        </p:txBody>
      </p:sp>
      <p:pic>
        <p:nvPicPr>
          <p:cNvPr id="12" name="Picture 11" descr="A graph with numbers and text&#10;&#10;Description automatically generated">
            <a:extLst>
              <a:ext uri="{FF2B5EF4-FFF2-40B4-BE49-F238E27FC236}">
                <a16:creationId xmlns:a16="http://schemas.microsoft.com/office/drawing/2014/main" id="{368CBB73-488B-CE9F-1A5C-A16D55CD2E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3351" b="1168"/>
          <a:stretch/>
        </p:blipFill>
        <p:spPr>
          <a:xfrm>
            <a:off x="8212347" y="4188813"/>
            <a:ext cx="3746740" cy="24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6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BED44-42E6-AFA2-1833-F622548A6361}"/>
              </a:ext>
            </a:extLst>
          </p:cNvPr>
          <p:cNvSpPr txBox="1"/>
          <p:nvPr/>
        </p:nvSpPr>
        <p:spPr>
          <a:xfrm>
            <a:off x="718147" y="309923"/>
            <a:ext cx="10125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10. Get the Top 3 products in each division that have a high total_sold_quantity in the fiscal_year 2021? The final output contains these fields, division product_code codebasics.io product total_sold_quantity rank_order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5CFA3-182D-E46E-54C8-EDFE068EAF65}"/>
              </a:ext>
            </a:extLst>
          </p:cNvPr>
          <p:cNvSpPr txBox="1"/>
          <p:nvPr/>
        </p:nvSpPr>
        <p:spPr>
          <a:xfrm>
            <a:off x="1173193" y="5225915"/>
            <a:ext cx="9031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Every division has a product with different variants that appears twice in the top 3 products by division list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81CEF65-DAD1-F668-51B7-8E7668914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9" y="1453969"/>
            <a:ext cx="6131493" cy="27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5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BE6BE4-F2F6-EB20-ECE5-34E1B1EAB28A}"/>
              </a:ext>
            </a:extLst>
          </p:cNvPr>
          <p:cNvSpPr txBox="1"/>
          <p:nvPr/>
        </p:nvSpPr>
        <p:spPr>
          <a:xfrm>
            <a:off x="864193" y="3970572"/>
            <a:ext cx="1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Total Quantity Sold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17164-A6E9-7016-A9DD-B247E15882C6}"/>
              </a:ext>
            </a:extLst>
          </p:cNvPr>
          <p:cNvSpPr txBox="1"/>
          <p:nvPr/>
        </p:nvSpPr>
        <p:spPr>
          <a:xfrm>
            <a:off x="7883219" y="3921379"/>
            <a:ext cx="1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Total Gross_Sales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641D65-5B23-0631-E1AB-EBE830C74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359"/>
            <a:ext cx="3703641" cy="2728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85B5FC-068F-86EB-8653-5F86A8E9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30" y="1068841"/>
            <a:ext cx="3467400" cy="2697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62E9BB-83D1-EA13-A836-63574922A4E9}"/>
              </a:ext>
            </a:extLst>
          </p:cNvPr>
          <p:cNvSpPr txBox="1"/>
          <p:nvPr/>
        </p:nvSpPr>
        <p:spPr>
          <a:xfrm>
            <a:off x="1223627" y="5123636"/>
            <a:ext cx="924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PC division quantities sold are comparatively lower than other two division but PC division better  </a:t>
            </a:r>
            <a:r>
              <a:rPr lang="en-IN" dirty="0" err="1"/>
              <a:t>Gross_sales</a:t>
            </a:r>
            <a:r>
              <a:rPr lang="en-IN" dirty="0"/>
              <a:t> than other divisions</a:t>
            </a:r>
          </a:p>
        </p:txBody>
      </p:sp>
    </p:spTree>
    <p:extLst>
      <p:ext uri="{BB962C8B-B14F-4D97-AF65-F5344CB8AC3E}">
        <p14:creationId xmlns:p14="http://schemas.microsoft.com/office/powerpoint/2010/main" val="64527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7215A5-F69D-718F-0A54-CF8827763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98"/>
            <a:ext cx="3856008" cy="2345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7500B2-F358-BF2B-B105-77CD59FE0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" r="705" b="1755"/>
          <a:stretch/>
        </p:blipFill>
        <p:spPr>
          <a:xfrm>
            <a:off x="3967337" y="1906439"/>
            <a:ext cx="3850050" cy="2345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86277A-6918-64D2-BB1A-9BE5A18B3F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" b="900"/>
          <a:stretch/>
        </p:blipFill>
        <p:spPr>
          <a:xfrm>
            <a:off x="8018971" y="2820839"/>
            <a:ext cx="3856008" cy="2345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361F66-D710-BBE1-2ECC-ED6B174D185B}"/>
              </a:ext>
            </a:extLst>
          </p:cNvPr>
          <p:cNvSpPr txBox="1"/>
          <p:nvPr/>
        </p:nvSpPr>
        <p:spPr>
          <a:xfrm>
            <a:off x="220808" y="2993366"/>
            <a:ext cx="114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Premium</a:t>
            </a:r>
            <a:r>
              <a:rPr lang="en-IN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B58B7-A55F-C676-847D-C9020E49A8A1}"/>
              </a:ext>
            </a:extLst>
          </p:cNvPr>
          <p:cNvSpPr txBox="1"/>
          <p:nvPr/>
        </p:nvSpPr>
        <p:spPr>
          <a:xfrm>
            <a:off x="2550507" y="2993366"/>
            <a:ext cx="114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Premium</a:t>
            </a:r>
            <a:r>
              <a:rPr lang="en-IN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18B44B-8992-CB16-8936-C6EAF1C0437D}"/>
              </a:ext>
            </a:extLst>
          </p:cNvPr>
          <p:cNvSpPr txBox="1"/>
          <p:nvPr/>
        </p:nvSpPr>
        <p:spPr>
          <a:xfrm>
            <a:off x="1550087" y="2993366"/>
            <a:ext cx="640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Plus</a:t>
            </a:r>
            <a:r>
              <a:rPr lang="en-IN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C9111-70C2-507C-596C-517FBD549AE8}"/>
              </a:ext>
            </a:extLst>
          </p:cNvPr>
          <p:cNvSpPr txBox="1"/>
          <p:nvPr/>
        </p:nvSpPr>
        <p:spPr>
          <a:xfrm>
            <a:off x="5416981" y="4647565"/>
            <a:ext cx="1304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Standard 1</a:t>
            </a:r>
            <a:r>
              <a:rPr lang="en-IN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AC7D97-0445-33A1-F2FA-B1155DDC2CE3}"/>
              </a:ext>
            </a:extLst>
          </p:cNvPr>
          <p:cNvSpPr txBox="1"/>
          <p:nvPr/>
        </p:nvSpPr>
        <p:spPr>
          <a:xfrm>
            <a:off x="4119737" y="4647565"/>
            <a:ext cx="1304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Standard 2</a:t>
            </a:r>
            <a:r>
              <a:rPr lang="en-IN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517E83-B8CC-E823-2F46-18C5489EEBF6}"/>
              </a:ext>
            </a:extLst>
          </p:cNvPr>
          <p:cNvSpPr txBox="1"/>
          <p:nvPr/>
        </p:nvSpPr>
        <p:spPr>
          <a:xfrm>
            <a:off x="6714226" y="4647565"/>
            <a:ext cx="989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Plus 2</a:t>
            </a:r>
            <a:r>
              <a:rPr lang="en-IN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5BB24-F0EC-8BEC-0C36-71A1A96AAD90}"/>
              </a:ext>
            </a:extLst>
          </p:cNvPr>
          <p:cNvSpPr txBox="1"/>
          <p:nvPr/>
        </p:nvSpPr>
        <p:spPr>
          <a:xfrm>
            <a:off x="8018971" y="5603659"/>
            <a:ext cx="1547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Standard Blue</a:t>
            </a:r>
            <a:r>
              <a:rPr lang="en-IN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05484C-F98D-2705-1C15-04046AF8962A}"/>
              </a:ext>
            </a:extLst>
          </p:cNvPr>
          <p:cNvSpPr txBox="1"/>
          <p:nvPr/>
        </p:nvSpPr>
        <p:spPr>
          <a:xfrm>
            <a:off x="9566694" y="5638967"/>
            <a:ext cx="1166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Plus Red</a:t>
            </a:r>
            <a:r>
              <a:rPr lang="en-IN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5E787C-2F5A-0D49-BF31-0C2638B454E6}"/>
              </a:ext>
            </a:extLst>
          </p:cNvPr>
          <p:cNvSpPr txBox="1"/>
          <p:nvPr/>
        </p:nvSpPr>
        <p:spPr>
          <a:xfrm>
            <a:off x="10655780" y="5603659"/>
            <a:ext cx="1378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Premium Misty Green</a:t>
            </a:r>
            <a:r>
              <a:rPr lang="en-IN" dirty="0"/>
              <a:t>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FB8807-D8EC-211A-8A06-0EC9576D7AD0}"/>
              </a:ext>
            </a:extLst>
          </p:cNvPr>
          <p:cNvCxnSpPr>
            <a:cxnSpLocks/>
          </p:cNvCxnSpPr>
          <p:nvPr/>
        </p:nvCxnSpPr>
        <p:spPr>
          <a:xfrm>
            <a:off x="690113" y="2506136"/>
            <a:ext cx="0" cy="48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7C0278-07FD-5505-0200-A1C79C9D429D}"/>
              </a:ext>
            </a:extLst>
          </p:cNvPr>
          <p:cNvCxnSpPr>
            <a:cxnSpLocks/>
          </p:cNvCxnSpPr>
          <p:nvPr/>
        </p:nvCxnSpPr>
        <p:spPr>
          <a:xfrm>
            <a:off x="1808671" y="2506136"/>
            <a:ext cx="0" cy="48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3DED0D-8925-3E10-D774-06B4BB8BB7EE}"/>
              </a:ext>
            </a:extLst>
          </p:cNvPr>
          <p:cNvCxnSpPr>
            <a:cxnSpLocks/>
          </p:cNvCxnSpPr>
          <p:nvPr/>
        </p:nvCxnSpPr>
        <p:spPr>
          <a:xfrm>
            <a:off x="2996241" y="2506136"/>
            <a:ext cx="0" cy="48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CFE32C-D180-0B80-CE00-0FE98E15DA79}"/>
              </a:ext>
            </a:extLst>
          </p:cNvPr>
          <p:cNvCxnSpPr>
            <a:cxnSpLocks/>
          </p:cNvCxnSpPr>
          <p:nvPr/>
        </p:nvCxnSpPr>
        <p:spPr>
          <a:xfrm>
            <a:off x="4772109" y="4251542"/>
            <a:ext cx="0" cy="48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2A9A0A-BFD9-C2BD-6D27-7D84278E2BC2}"/>
              </a:ext>
            </a:extLst>
          </p:cNvPr>
          <p:cNvCxnSpPr>
            <a:cxnSpLocks/>
          </p:cNvCxnSpPr>
          <p:nvPr/>
        </p:nvCxnSpPr>
        <p:spPr>
          <a:xfrm>
            <a:off x="5955101" y="4251542"/>
            <a:ext cx="0" cy="48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B64AD0-16A9-5E86-4BF4-4171D907621D}"/>
              </a:ext>
            </a:extLst>
          </p:cNvPr>
          <p:cNvCxnSpPr>
            <a:cxnSpLocks/>
          </p:cNvCxnSpPr>
          <p:nvPr/>
        </p:nvCxnSpPr>
        <p:spPr>
          <a:xfrm>
            <a:off x="11145327" y="5165942"/>
            <a:ext cx="0" cy="48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6FB37D-60FA-6B39-B3F1-F14443E84311}"/>
              </a:ext>
            </a:extLst>
          </p:cNvPr>
          <p:cNvCxnSpPr>
            <a:cxnSpLocks/>
          </p:cNvCxnSpPr>
          <p:nvPr/>
        </p:nvCxnSpPr>
        <p:spPr>
          <a:xfrm>
            <a:off x="9934754" y="5151737"/>
            <a:ext cx="0" cy="48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8786FD-FDFE-5AC6-3F8A-DEEE9A7AA5B4}"/>
              </a:ext>
            </a:extLst>
          </p:cNvPr>
          <p:cNvCxnSpPr>
            <a:cxnSpLocks/>
          </p:cNvCxnSpPr>
          <p:nvPr/>
        </p:nvCxnSpPr>
        <p:spPr>
          <a:xfrm>
            <a:off x="8750060" y="5165942"/>
            <a:ext cx="0" cy="48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4F3DA3-97DF-185B-7A18-734E5B25E9D4}"/>
              </a:ext>
            </a:extLst>
          </p:cNvPr>
          <p:cNvCxnSpPr>
            <a:cxnSpLocks/>
          </p:cNvCxnSpPr>
          <p:nvPr/>
        </p:nvCxnSpPr>
        <p:spPr>
          <a:xfrm>
            <a:off x="6961516" y="4251542"/>
            <a:ext cx="0" cy="48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0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E9D03-B4E6-2912-37B7-40BAFBA236EC}"/>
              </a:ext>
            </a:extLst>
          </p:cNvPr>
          <p:cNvSpPr txBox="1"/>
          <p:nvPr/>
        </p:nvSpPr>
        <p:spPr>
          <a:xfrm>
            <a:off x="1682151" y="2967487"/>
            <a:ext cx="5727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Queries </a:t>
            </a:r>
          </a:p>
          <a:p>
            <a:r>
              <a:rPr lang="en-I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 Ad-hoc Requests</a:t>
            </a:r>
          </a:p>
        </p:txBody>
      </p:sp>
    </p:spTree>
    <p:extLst>
      <p:ext uri="{BB962C8B-B14F-4D97-AF65-F5344CB8AC3E}">
        <p14:creationId xmlns:p14="http://schemas.microsoft.com/office/powerpoint/2010/main" val="269249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5E7899-6D09-A727-527C-406E2CFA7EFC}"/>
              </a:ext>
            </a:extLst>
          </p:cNvPr>
          <p:cNvSpPr txBox="1"/>
          <p:nvPr/>
        </p:nvSpPr>
        <p:spPr>
          <a:xfrm>
            <a:off x="590191" y="436437"/>
            <a:ext cx="1059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Provide the list of markets in which customer "Atliq Exclusive" operates its business in the APAC region.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B4FD3-9710-C8A8-3D72-50C68244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38" y="3413758"/>
            <a:ext cx="45724" cy="30483"/>
          </a:xfrm>
          <a:prstGeom prst="rect">
            <a:avLst/>
          </a:prstGeom>
        </p:spPr>
      </p:pic>
      <p:pic>
        <p:nvPicPr>
          <p:cNvPr id="14" name="Picture 1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F905098B-4E06-F577-6DBC-70BA4F487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1" y="1237754"/>
            <a:ext cx="4907705" cy="150127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A3FC0D6A-64C8-D3B8-0F99-CE8C19AF15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t="3454"/>
          <a:stretch/>
        </p:blipFill>
        <p:spPr>
          <a:xfrm>
            <a:off x="7021902" y="1885009"/>
            <a:ext cx="2526820" cy="37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F9CC9CF0-F885-D341-A8FD-03059730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01" y="4810192"/>
            <a:ext cx="6142441" cy="840109"/>
          </a:xfrm>
          <a:prstGeom prst="rect">
            <a:avLst/>
          </a:prstGeom>
        </p:spPr>
      </p:pic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CF18AD0A-3394-F6D9-997C-6B378920E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6" y="1207699"/>
            <a:ext cx="7529212" cy="2339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A8FB2-56E5-2EE5-4978-CCCEA5B085DD}"/>
              </a:ext>
            </a:extLst>
          </p:cNvPr>
          <p:cNvSpPr txBox="1"/>
          <p:nvPr/>
        </p:nvSpPr>
        <p:spPr>
          <a:xfrm>
            <a:off x="709522" y="7370"/>
            <a:ext cx="11106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What is the percentage of unique product increase in 2021 vs. 2020? The final output contains these fields, unique_products_2020 unique_products_2021 percentage_chg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59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2B41D-7519-EE4C-0A93-3A8B4750D9C4}"/>
              </a:ext>
            </a:extLst>
          </p:cNvPr>
          <p:cNvSpPr txBox="1"/>
          <p:nvPr/>
        </p:nvSpPr>
        <p:spPr>
          <a:xfrm>
            <a:off x="606004" y="138021"/>
            <a:ext cx="10401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Provide a report with all the unique product counts for each segment and sort them in descending order of      </a:t>
            </a:r>
          </a:p>
          <a:p>
            <a:r>
              <a:rPr lang="en-US" dirty="0"/>
              <a:t>    product counts. The final output contains 2 fields, segment product_count  </a:t>
            </a:r>
            <a:endParaRPr lang="en-IN" dirty="0"/>
          </a:p>
        </p:txBody>
      </p:sp>
      <p:pic>
        <p:nvPicPr>
          <p:cNvPr id="8" name="Picture 7" descr="A computer code with text&#10;&#10;Description automatically generated">
            <a:extLst>
              <a:ext uri="{FF2B5EF4-FFF2-40B4-BE49-F238E27FC236}">
                <a16:creationId xmlns:a16="http://schemas.microsoft.com/office/drawing/2014/main" id="{55967DFC-8D4F-F0BB-4FFE-05A887F8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0" y="883278"/>
            <a:ext cx="3963664" cy="194671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F6310D2-7D1E-0836-EE5B-62F7E19EA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5" y="3706572"/>
            <a:ext cx="3515562" cy="23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1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AF0E4C-D075-F7A0-2DDB-F19AEEC107BA}"/>
              </a:ext>
            </a:extLst>
          </p:cNvPr>
          <p:cNvSpPr txBox="1"/>
          <p:nvPr/>
        </p:nvSpPr>
        <p:spPr>
          <a:xfrm>
            <a:off x="761280" y="197781"/>
            <a:ext cx="8555247" cy="93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Follow-up: Which segment had the most increase in unique products in 2021 vs 2020? The final output contains these fields, segment product_count_2020 product_count_2021 difference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52234-3F59-39FD-F843-5CB554EC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" y="1112022"/>
            <a:ext cx="8100762" cy="5745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7342A-0337-6ED0-066C-F395C6AC4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0" y="2881223"/>
            <a:ext cx="3932261" cy="192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F81B8-9714-2E10-CE55-36A6E61D493A}"/>
              </a:ext>
            </a:extLst>
          </p:cNvPr>
          <p:cNvSpPr txBox="1"/>
          <p:nvPr/>
        </p:nvSpPr>
        <p:spPr>
          <a:xfrm>
            <a:off x="590191" y="436437"/>
            <a:ext cx="1059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Provide the list of markets in which customer "</a:t>
            </a:r>
            <a:r>
              <a:rPr lang="en-US" dirty="0" err="1"/>
              <a:t>Atliq</a:t>
            </a:r>
            <a:r>
              <a:rPr lang="en-US" dirty="0"/>
              <a:t> Exclusive" operates its business in the APAC region. 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5D64B2-E472-5963-A110-DEC85AD86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3" t="3682" r="-1300" b="-1560"/>
          <a:stretch/>
        </p:blipFill>
        <p:spPr>
          <a:xfrm>
            <a:off x="983410" y="1048400"/>
            <a:ext cx="2078247" cy="3788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DC3390-91DB-6868-B26D-FA7CCB9E34C4}"/>
              </a:ext>
            </a:extLst>
          </p:cNvPr>
          <p:cNvSpPr txBox="1"/>
          <p:nvPr/>
        </p:nvSpPr>
        <p:spPr>
          <a:xfrm>
            <a:off x="3150799" y="502920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APAC region </a:t>
            </a:r>
            <a:r>
              <a:rPr lang="en-US" dirty="0"/>
              <a:t>"AtliQ Exclusive"  had markets in 8 countries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050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36B9C-70CD-20E7-6728-39A36E45286B}"/>
              </a:ext>
            </a:extLst>
          </p:cNvPr>
          <p:cNvSpPr txBox="1"/>
          <p:nvPr/>
        </p:nvSpPr>
        <p:spPr>
          <a:xfrm>
            <a:off x="467983" y="310399"/>
            <a:ext cx="72354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. Get the products that have the highest and lowest manufacturing costs. The final output should contain these fields, product_code product manufacturing_cost</a:t>
            </a:r>
            <a:endParaRPr lang="en-IN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5D66C1C-A01F-5DC1-797F-874DF4C4A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12" y="3950900"/>
            <a:ext cx="4269657" cy="89242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9E6D66B-D8B3-98FF-309B-635E80FD8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0" y="1315894"/>
            <a:ext cx="8679932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A93F51-491C-AF58-65D7-DCF528EBFBB7}"/>
              </a:ext>
            </a:extLst>
          </p:cNvPr>
          <p:cNvSpPr txBox="1"/>
          <p:nvPr/>
        </p:nvSpPr>
        <p:spPr>
          <a:xfrm>
            <a:off x="278201" y="0"/>
            <a:ext cx="115054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Generate a report which contains the top 5 customers who received an average high pre_invoice_discount_pct for the fiscal year 2021 and in the Indian market. The final output contains these fields, customer_code customer average_discount_percentage</a:t>
            </a:r>
            <a:endParaRPr lang="en-IN" dirty="0"/>
          </a:p>
        </p:txBody>
      </p:sp>
      <p:pic>
        <p:nvPicPr>
          <p:cNvPr id="9" name="Picture 8" descr="A computer code with text&#10;&#10;Description automatically generated">
            <a:extLst>
              <a:ext uri="{FF2B5EF4-FFF2-40B4-BE49-F238E27FC236}">
                <a16:creationId xmlns:a16="http://schemas.microsoft.com/office/drawing/2014/main" id="{47C069CA-7307-64B9-1DCB-5D9214DFE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1" y="1023002"/>
            <a:ext cx="7384420" cy="210330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EF57F5E-1219-77A6-3B53-48E4C8459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66" y="3731697"/>
            <a:ext cx="4678737" cy="19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1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6F5286-54B8-113E-2879-1F5AEC87F1D8}"/>
              </a:ext>
            </a:extLst>
          </p:cNvPr>
          <p:cNvSpPr txBox="1"/>
          <p:nvPr/>
        </p:nvSpPr>
        <p:spPr>
          <a:xfrm>
            <a:off x="1002821" y="316966"/>
            <a:ext cx="10237398" cy="95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7. Get the complete report of the Gross sales amount for the customer “Atliq Exclusive” for each month. This analysis helps to get an idea of low and high-performing months and take strategic decisions. The final report contains these columns: Month Year Gross sales Amount</a:t>
            </a:r>
            <a:endParaRPr lang="en-IN" dirty="0"/>
          </a:p>
        </p:txBody>
      </p:sp>
      <p:pic>
        <p:nvPicPr>
          <p:cNvPr id="11" name="Picture 10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9A7F012-9341-F378-BCD2-92284C454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1" y="1315800"/>
            <a:ext cx="5791702" cy="2796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7AC645-9A35-BA39-A107-8D827C4D3B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/>
          <a:stretch/>
        </p:blipFill>
        <p:spPr>
          <a:xfrm>
            <a:off x="8480370" y="1980183"/>
            <a:ext cx="3303314" cy="42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67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736C71-390E-A9CD-8941-01FEBD80F977}"/>
              </a:ext>
            </a:extLst>
          </p:cNvPr>
          <p:cNvSpPr txBox="1"/>
          <p:nvPr/>
        </p:nvSpPr>
        <p:spPr>
          <a:xfrm>
            <a:off x="1209853" y="871116"/>
            <a:ext cx="10496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8. In which quarter of 2020, got the maximum total_sold_quantity? The final output contains these fields sorted by the total_sold_quantity, Quarter total_sold_quantity </a:t>
            </a:r>
            <a:endParaRPr lang="en-IN" dirty="0"/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BD8607F-671B-E1E4-DC68-8949A56F8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79" y="1692069"/>
            <a:ext cx="4788436" cy="199141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3343B58-150F-1A3E-8832-0E891947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4" y="4536370"/>
            <a:ext cx="2901926" cy="178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290254-0E46-C45B-EB07-193BA81AF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" b="2298"/>
          <a:stretch/>
        </p:blipFill>
        <p:spPr>
          <a:xfrm>
            <a:off x="6779349" y="1752454"/>
            <a:ext cx="4991546" cy="3554083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356FBAC-7B6E-BAC7-C7C3-9ABD2561B793}"/>
              </a:ext>
            </a:extLst>
          </p:cNvPr>
          <p:cNvCxnSpPr/>
          <p:nvPr/>
        </p:nvCxnSpPr>
        <p:spPr>
          <a:xfrm flipV="1">
            <a:off x="2242868" y="1863306"/>
            <a:ext cx="4459857" cy="224286"/>
          </a:xfrm>
          <a:prstGeom prst="curvedConnector3">
            <a:avLst>
              <a:gd name="adj1" fmla="val -353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67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DF48AC-54F3-1E3D-3F0E-18DA9516BE1D}"/>
              </a:ext>
            </a:extLst>
          </p:cNvPr>
          <p:cNvSpPr txBox="1"/>
          <p:nvPr/>
        </p:nvSpPr>
        <p:spPr>
          <a:xfrm>
            <a:off x="649138" y="275893"/>
            <a:ext cx="10746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9. Which channel helped to bring more gross sales in the fiscal year 2021 and the percentage of contribution? The final output contains these fields, channel gross_sales_mln percentage</a:t>
            </a:r>
            <a:endParaRPr lang="en-IN" dirty="0"/>
          </a:p>
        </p:txBody>
      </p:sp>
      <p:pic>
        <p:nvPicPr>
          <p:cNvPr id="13" name="Picture 1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CD78252-8B6A-B962-E179-FFDC75EB3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8" y="922224"/>
            <a:ext cx="6911939" cy="4465707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6D49B33-F687-5C5D-3D69-C35065EEE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12" y="4986221"/>
            <a:ext cx="3349379" cy="15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5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81EF15-3545-D53E-A2EE-9FB41FE6483B}"/>
              </a:ext>
            </a:extLst>
          </p:cNvPr>
          <p:cNvSpPr txBox="1"/>
          <p:nvPr/>
        </p:nvSpPr>
        <p:spPr>
          <a:xfrm>
            <a:off x="709521" y="309923"/>
            <a:ext cx="10125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10. Get the Top 3 products in each division that have a high total_sold_quantity in the fiscal_year 2021? The final output contains these fields, division product_code codebasics.io product total_sold_quantity rank_order </a:t>
            </a:r>
            <a:endParaRPr lang="en-IN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66AEE2D-0EF9-26A3-A199-94009FC7B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1" y="1483419"/>
            <a:ext cx="5631668" cy="361219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C0DCF6C-9118-89D8-CEB0-9BF04B477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06" y="3942272"/>
            <a:ext cx="5871449" cy="26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FFE80AB5-5B27-F36F-5B50-6A83D3211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" t="4505"/>
          <a:stretch/>
        </p:blipFill>
        <p:spPr>
          <a:xfrm>
            <a:off x="1293962" y="871268"/>
            <a:ext cx="5647856" cy="802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F2C22-0B43-01E3-F46E-B7C224EC488A}"/>
              </a:ext>
            </a:extLst>
          </p:cNvPr>
          <p:cNvSpPr txBox="1"/>
          <p:nvPr/>
        </p:nvSpPr>
        <p:spPr>
          <a:xfrm>
            <a:off x="709522" y="7370"/>
            <a:ext cx="11106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What is the percentage of unique product increase in 2021 vs. 2020? The final output contains these fields, unique_products_2020 unique_products_2021 percentage_chg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E50AD-3543-39CA-C929-D56BF57DB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" t="3618" r="4858" b="4026"/>
          <a:stretch/>
        </p:blipFill>
        <p:spPr>
          <a:xfrm>
            <a:off x="7375584" y="1673522"/>
            <a:ext cx="2432650" cy="34333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BAE8D7-5210-0BCD-1C9C-77AC6DB06596}"/>
              </a:ext>
            </a:extLst>
          </p:cNvPr>
          <p:cNvSpPr/>
          <p:nvPr/>
        </p:nvSpPr>
        <p:spPr>
          <a:xfrm>
            <a:off x="8402128" y="2277374"/>
            <a:ext cx="405442" cy="7418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923B0-0BF8-0B90-E183-0D93355FCB3E}"/>
              </a:ext>
            </a:extLst>
          </p:cNvPr>
          <p:cNvSpPr txBox="1"/>
          <p:nvPr/>
        </p:nvSpPr>
        <p:spPr>
          <a:xfrm>
            <a:off x="5434641" y="2372914"/>
            <a:ext cx="205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Percentage_change 36.32%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A4C731-91BD-8E57-DF21-FB00A93DB8BA}"/>
              </a:ext>
            </a:extLst>
          </p:cNvPr>
          <p:cNvCxnSpPr>
            <a:cxnSpLocks/>
          </p:cNvCxnSpPr>
          <p:nvPr/>
        </p:nvCxnSpPr>
        <p:spPr>
          <a:xfrm>
            <a:off x="7375584" y="2553419"/>
            <a:ext cx="1026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2E85A-A78E-1AAA-B9EE-423E8214E81C}"/>
              </a:ext>
            </a:extLst>
          </p:cNvPr>
          <p:cNvSpPr txBox="1"/>
          <p:nvPr/>
        </p:nvSpPr>
        <p:spPr>
          <a:xfrm>
            <a:off x="7755148" y="5607173"/>
            <a:ext cx="1863306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Unique_products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CF4BD-5E3F-4901-E70F-C4702607B3E1}"/>
              </a:ext>
            </a:extLst>
          </p:cNvPr>
          <p:cNvSpPr txBox="1"/>
          <p:nvPr/>
        </p:nvSpPr>
        <p:spPr>
          <a:xfrm>
            <a:off x="7755148" y="5237841"/>
            <a:ext cx="64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0532C-7BAA-BEE9-5222-53757EB8C490}"/>
              </a:ext>
            </a:extLst>
          </p:cNvPr>
          <p:cNvSpPr txBox="1"/>
          <p:nvPr/>
        </p:nvSpPr>
        <p:spPr>
          <a:xfrm>
            <a:off x="8893834" y="5237841"/>
            <a:ext cx="64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CB58D-5536-760F-EB1F-CD6D19A002D5}"/>
              </a:ext>
            </a:extLst>
          </p:cNvPr>
          <p:cNvSpPr txBox="1"/>
          <p:nvPr/>
        </p:nvSpPr>
        <p:spPr>
          <a:xfrm>
            <a:off x="1173193" y="4566885"/>
            <a:ext cx="41579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36% Demand &amp; Production of products both increased by 2021</a:t>
            </a:r>
          </a:p>
        </p:txBody>
      </p:sp>
    </p:spTree>
    <p:extLst>
      <p:ext uri="{BB962C8B-B14F-4D97-AF65-F5344CB8AC3E}">
        <p14:creationId xmlns:p14="http://schemas.microsoft.com/office/powerpoint/2010/main" val="116040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FC5EA-4415-35E4-93DD-E65B2933C1EC}"/>
              </a:ext>
            </a:extLst>
          </p:cNvPr>
          <p:cNvSpPr txBox="1"/>
          <p:nvPr/>
        </p:nvSpPr>
        <p:spPr>
          <a:xfrm>
            <a:off x="606004" y="138021"/>
            <a:ext cx="10401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Provide a report with all the unique product counts for each segment and sort them in descending order of      </a:t>
            </a:r>
          </a:p>
          <a:p>
            <a:r>
              <a:rPr lang="en-US" dirty="0"/>
              <a:t>    product counts. The final output contains 2 fields, segment product_count  </a:t>
            </a: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5F598D-5A4B-76D4-3378-C380DC7B9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t="-622"/>
          <a:stretch/>
        </p:blipFill>
        <p:spPr>
          <a:xfrm>
            <a:off x="813795" y="1007550"/>
            <a:ext cx="3063022" cy="2339499"/>
          </a:xfrm>
          <a:prstGeom prst="rect">
            <a:avLst/>
          </a:prstGeom>
        </p:spPr>
      </p:pic>
      <p:pic>
        <p:nvPicPr>
          <p:cNvPr id="5" name="Picture 4" descr="A graph of a product&#10;&#10;Description automatically generated">
            <a:extLst>
              <a:ext uri="{FF2B5EF4-FFF2-40B4-BE49-F238E27FC236}">
                <a16:creationId xmlns:a16="http://schemas.microsoft.com/office/drawing/2014/main" id="{7C717409-B574-3F1C-0517-BE76EAC54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t="5208" r="15169"/>
          <a:stretch/>
        </p:blipFill>
        <p:spPr>
          <a:xfrm>
            <a:off x="7203101" y="1957475"/>
            <a:ext cx="2872160" cy="2181574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7AD72FDF-CA9A-2167-5D07-BB414E7A5883}"/>
              </a:ext>
            </a:extLst>
          </p:cNvPr>
          <p:cNvSpPr/>
          <p:nvPr/>
        </p:nvSpPr>
        <p:spPr>
          <a:xfrm>
            <a:off x="7041101" y="3278038"/>
            <a:ext cx="324000" cy="792000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B44E0-255E-E803-8C80-DD52154C1693}"/>
              </a:ext>
            </a:extLst>
          </p:cNvPr>
          <p:cNvSpPr txBox="1"/>
          <p:nvPr/>
        </p:nvSpPr>
        <p:spPr>
          <a:xfrm>
            <a:off x="6428625" y="1561381"/>
            <a:ext cx="44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Unique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Product Counts </a:t>
            </a:r>
            <a:r>
              <a:rPr lang="en-IN" dirty="0"/>
              <a:t>for each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segment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AD7EB-FC99-1E63-7963-63FCD71C5405}"/>
              </a:ext>
            </a:extLst>
          </p:cNvPr>
          <p:cNvSpPr txBox="1"/>
          <p:nvPr/>
        </p:nvSpPr>
        <p:spPr>
          <a:xfrm>
            <a:off x="1173193" y="4566885"/>
            <a:ext cx="732382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Segments: notebooks , accessories, peripherals are showing significant manufacturing growth as compared to desktop , storage , networking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Notebooks , accessories, peripherals contributes </a:t>
            </a:r>
            <a:r>
              <a:rPr lang="en-IN" b="1" dirty="0"/>
              <a:t>83% </a:t>
            </a:r>
            <a:r>
              <a:rPr lang="en-IN" dirty="0"/>
              <a:t>of the overall manufactured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Desktop , storage , networking contributes </a:t>
            </a:r>
            <a:r>
              <a:rPr lang="en-IN" b="1" dirty="0"/>
              <a:t>17% </a:t>
            </a:r>
            <a:r>
              <a:rPr lang="en-IN" dirty="0"/>
              <a:t>of the overall manufactured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00D6D-0ABA-7E87-A843-2B2EB6B2950D}"/>
              </a:ext>
            </a:extLst>
          </p:cNvPr>
          <p:cNvSpPr txBox="1"/>
          <p:nvPr/>
        </p:nvSpPr>
        <p:spPr>
          <a:xfrm>
            <a:off x="6349042" y="3489372"/>
            <a:ext cx="6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17%</a:t>
            </a:r>
          </a:p>
        </p:txBody>
      </p:sp>
    </p:spTree>
    <p:extLst>
      <p:ext uri="{BB962C8B-B14F-4D97-AF65-F5344CB8AC3E}">
        <p14:creationId xmlns:p14="http://schemas.microsoft.com/office/powerpoint/2010/main" val="150576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8B643A-602D-6FCD-471E-DBB61442FF60}"/>
              </a:ext>
            </a:extLst>
          </p:cNvPr>
          <p:cNvSpPr txBox="1"/>
          <p:nvPr/>
        </p:nvSpPr>
        <p:spPr>
          <a:xfrm>
            <a:off x="761280" y="197781"/>
            <a:ext cx="8555247" cy="93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Follow-up: Which segment had the most increase in unique products in 2021 vs 2020? The final output contains these fields, segment product_count_2020 product_count_2021 difference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D6FD7-AB5F-B632-DF2D-89C045761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" t="3088"/>
          <a:stretch/>
        </p:blipFill>
        <p:spPr>
          <a:xfrm>
            <a:off x="992038" y="1259457"/>
            <a:ext cx="4329961" cy="2169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536FA-EFDE-C9F9-ABE6-77515B70D811}"/>
              </a:ext>
            </a:extLst>
          </p:cNvPr>
          <p:cNvSpPr txBox="1"/>
          <p:nvPr/>
        </p:nvSpPr>
        <p:spPr>
          <a:xfrm>
            <a:off x="6849374" y="1561381"/>
            <a:ext cx="399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Unique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Product difference </a:t>
            </a:r>
            <a:r>
              <a:rPr lang="en-IN" dirty="0"/>
              <a:t>per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segment </a:t>
            </a:r>
            <a:r>
              <a:rPr lang="en-IN" dirty="0"/>
              <a:t>from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/>
              <a:t>2020 to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094AC-4C00-516D-585E-6DD2197489DE}"/>
              </a:ext>
            </a:extLst>
          </p:cNvPr>
          <p:cNvSpPr txBox="1"/>
          <p:nvPr/>
        </p:nvSpPr>
        <p:spPr>
          <a:xfrm>
            <a:off x="438305" y="4643167"/>
            <a:ext cx="63317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Accessories had the highest comparative increase in production with 34 new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Storage &amp; networking experiencing slower production growth than other segments with few new products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DEE3B-1B04-DFE2-4BD7-FF1C15A9E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93" y="2344228"/>
            <a:ext cx="4953205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0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A5F45-DC62-3CF2-F1CD-9F1A537EF840}"/>
              </a:ext>
            </a:extLst>
          </p:cNvPr>
          <p:cNvSpPr txBox="1"/>
          <p:nvPr/>
        </p:nvSpPr>
        <p:spPr>
          <a:xfrm>
            <a:off x="467983" y="310399"/>
            <a:ext cx="72354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. Get the products that have the highest and lowest manufacturing costs. The final output should contain these fields, product_code product manufacturing_cost</a:t>
            </a:r>
            <a:endParaRPr lang="en-IN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DC7BF31-37D7-C610-AE1B-6B1A62035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t="4833"/>
          <a:stretch/>
        </p:blipFill>
        <p:spPr>
          <a:xfrm>
            <a:off x="646981" y="1345719"/>
            <a:ext cx="5295493" cy="1130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D1BC7-2184-E487-2CBE-75A687361EAD}"/>
              </a:ext>
            </a:extLst>
          </p:cNvPr>
          <p:cNvSpPr txBox="1"/>
          <p:nvPr/>
        </p:nvSpPr>
        <p:spPr>
          <a:xfrm>
            <a:off x="6739177" y="1726083"/>
            <a:ext cx="442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Products</a:t>
            </a:r>
            <a:r>
              <a:rPr lang="en-IN" dirty="0"/>
              <a:t> with highest &amp; lowest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Manufacturing costs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750E6-ED29-00F7-BAEB-343CA46DED3A}"/>
              </a:ext>
            </a:extLst>
          </p:cNvPr>
          <p:cNvSpPr txBox="1"/>
          <p:nvPr/>
        </p:nvSpPr>
        <p:spPr>
          <a:xfrm>
            <a:off x="6249527" y="2413337"/>
            <a:ext cx="2359635" cy="92333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$ 240.54</a:t>
            </a:r>
          </a:p>
          <a:p>
            <a:r>
              <a:rPr lang="en-US" dirty="0"/>
              <a:t>AQ HOME Allin1 Gen 2</a:t>
            </a:r>
          </a:p>
          <a:p>
            <a:r>
              <a:rPr lang="en-IN" dirty="0"/>
              <a:t>Personal Desktop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902C5-380B-1CD2-5CBF-F5507B529630}"/>
              </a:ext>
            </a:extLst>
          </p:cNvPr>
          <p:cNvSpPr txBox="1"/>
          <p:nvPr/>
        </p:nvSpPr>
        <p:spPr>
          <a:xfrm>
            <a:off x="8708521" y="2398747"/>
            <a:ext cx="2454061" cy="92333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$ 0.89</a:t>
            </a:r>
          </a:p>
          <a:p>
            <a:r>
              <a:rPr lang="en-US" dirty="0"/>
              <a:t>AQ Master wired x1 Ms</a:t>
            </a:r>
          </a:p>
          <a:p>
            <a:r>
              <a:rPr lang="en-IN" dirty="0"/>
              <a:t>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87C6F-B925-0AA4-E6F2-8293B77A5C6B}"/>
              </a:ext>
            </a:extLst>
          </p:cNvPr>
          <p:cNvSpPr txBox="1"/>
          <p:nvPr/>
        </p:nvSpPr>
        <p:spPr>
          <a:xfrm>
            <a:off x="6857999" y="3429000"/>
            <a:ext cx="105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Highest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5ABC17-ADC4-46A4-279A-9D5315D317AA}"/>
              </a:ext>
            </a:extLst>
          </p:cNvPr>
          <p:cNvSpPr txBox="1"/>
          <p:nvPr/>
        </p:nvSpPr>
        <p:spPr>
          <a:xfrm>
            <a:off x="9253267" y="3420207"/>
            <a:ext cx="105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Lowest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D64755-5125-EF98-EF46-A6CCDF08EA84}"/>
              </a:ext>
            </a:extLst>
          </p:cNvPr>
          <p:cNvSpPr txBox="1"/>
          <p:nvPr/>
        </p:nvSpPr>
        <p:spPr>
          <a:xfrm>
            <a:off x="5097340" y="2413337"/>
            <a:ext cx="124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cost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Product 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02676-AC3D-B50A-0A99-DBC79E7877F3}"/>
              </a:ext>
            </a:extLst>
          </p:cNvPr>
          <p:cNvSpPr txBox="1"/>
          <p:nvPr/>
        </p:nvSpPr>
        <p:spPr>
          <a:xfrm>
            <a:off x="1000665" y="4644522"/>
            <a:ext cx="7535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Highest Manufacturing Cost :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Personal Desktop </a:t>
            </a:r>
            <a:r>
              <a:rPr lang="en-IN" dirty="0"/>
              <a:t>: </a:t>
            </a:r>
            <a:r>
              <a:rPr lang="en-US" dirty="0">
                <a:solidFill>
                  <a:srgbClr val="0070C0"/>
                </a:solidFill>
              </a:rPr>
              <a:t>AQ HOME Allin1 Gen 2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Lowest Manufacturing Cost :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Mouse</a:t>
            </a:r>
            <a:r>
              <a:rPr lang="en-IN" dirty="0"/>
              <a:t>: </a:t>
            </a:r>
            <a:r>
              <a:rPr lang="en-US" dirty="0">
                <a:solidFill>
                  <a:srgbClr val="0070C0"/>
                </a:solidFill>
              </a:rPr>
              <a:t>AQ Master wired x1 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99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77761-BB75-ACCE-024F-993E0F9079C9}"/>
              </a:ext>
            </a:extLst>
          </p:cNvPr>
          <p:cNvSpPr txBox="1"/>
          <p:nvPr/>
        </p:nvSpPr>
        <p:spPr>
          <a:xfrm>
            <a:off x="278201" y="0"/>
            <a:ext cx="115054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Generate a report which contains the top 5 customers who received an average high pre_invoice_discount_pct for the fiscal year 2021 and in the Indian market. The final output contains these fields, customer_code customer average_discount_percentage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F445A-0E6B-BD51-1048-C3E93F143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19" y="3239219"/>
            <a:ext cx="4380494" cy="3110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D62EF5-B383-3085-05B0-83F35262CAFB}"/>
              </a:ext>
            </a:extLst>
          </p:cNvPr>
          <p:cNvSpPr txBox="1"/>
          <p:nvPr/>
        </p:nvSpPr>
        <p:spPr>
          <a:xfrm>
            <a:off x="370936" y="4477109"/>
            <a:ext cx="59970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Largest average pre_invoice_discount was given to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Filpkart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Least average pre_invoice_discount was given to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AB6748D-498F-429F-3064-92F9BCF78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"/>
          <a:stretch/>
        </p:blipFill>
        <p:spPr>
          <a:xfrm>
            <a:off x="370936" y="1250830"/>
            <a:ext cx="5725064" cy="232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D3225-8FC1-65DC-D40C-F99A522A1719}"/>
              </a:ext>
            </a:extLst>
          </p:cNvPr>
          <p:cNvSpPr txBox="1"/>
          <p:nvPr/>
        </p:nvSpPr>
        <p:spPr>
          <a:xfrm>
            <a:off x="1002821" y="316966"/>
            <a:ext cx="10237398" cy="95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7. Get the complete report of the Gross sales amount for the customer “</a:t>
            </a:r>
            <a:r>
              <a:rPr lang="en-US" dirty="0" err="1"/>
              <a:t>Atliq</a:t>
            </a:r>
            <a:r>
              <a:rPr lang="en-US" dirty="0"/>
              <a:t> Exclusive” for each month. This analysis helps to get an idea of low and high-performing months and take strategic decisions. The final report contains these columns: Month Year Gross sales Amount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FBDD9-792A-2BD5-30E6-FA69D738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4" t="1593" r="5342"/>
          <a:stretch/>
        </p:blipFill>
        <p:spPr>
          <a:xfrm>
            <a:off x="1224949" y="1440611"/>
            <a:ext cx="3597217" cy="541738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93698C-F93C-3422-40A7-A8CF487DFBB8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224949" y="4149306"/>
            <a:ext cx="35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554CE6-8EF8-595E-32AF-CAE207771E4E}"/>
              </a:ext>
            </a:extLst>
          </p:cNvPr>
          <p:cNvCxnSpPr>
            <a:cxnSpLocks/>
          </p:cNvCxnSpPr>
          <p:nvPr/>
        </p:nvCxnSpPr>
        <p:spPr>
          <a:xfrm>
            <a:off x="1224949" y="4149306"/>
            <a:ext cx="3597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507BEB-CCD2-C4D3-0052-B54B8FECB4F3}"/>
              </a:ext>
            </a:extLst>
          </p:cNvPr>
          <p:cNvSpPr txBox="1"/>
          <p:nvPr/>
        </p:nvSpPr>
        <p:spPr>
          <a:xfrm>
            <a:off x="7257690" y="4653481"/>
            <a:ext cx="12738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39.33</a:t>
            </a:r>
            <a:r>
              <a:rPr lang="en-IN" dirty="0"/>
              <a:t>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E5E65-52A3-B875-F100-F1BFE5B7DE41}"/>
              </a:ext>
            </a:extLst>
          </p:cNvPr>
          <p:cNvSpPr txBox="1"/>
          <p:nvPr/>
        </p:nvSpPr>
        <p:spPr>
          <a:xfrm>
            <a:off x="10330132" y="4672890"/>
            <a:ext cx="127383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142.19</a:t>
            </a:r>
            <a:r>
              <a:rPr lang="en-IN" dirty="0"/>
              <a:t> 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39296-BACC-2784-0D1B-D848D082F30E}"/>
              </a:ext>
            </a:extLst>
          </p:cNvPr>
          <p:cNvSpPr txBox="1"/>
          <p:nvPr/>
        </p:nvSpPr>
        <p:spPr>
          <a:xfrm>
            <a:off x="7612694" y="3559953"/>
            <a:ext cx="91102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21.67%</a:t>
            </a:r>
            <a:r>
              <a:rPr lang="en-IN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579AB-169C-14B0-5708-F00DFD81BA76}"/>
              </a:ext>
            </a:extLst>
          </p:cNvPr>
          <p:cNvSpPr txBox="1"/>
          <p:nvPr/>
        </p:nvSpPr>
        <p:spPr>
          <a:xfrm>
            <a:off x="10594749" y="3559953"/>
            <a:ext cx="91883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78.33%</a:t>
            </a:r>
            <a:r>
              <a:rPr lang="en-IN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2D33B2-6E9C-5A28-1258-E9C92F1D971B}"/>
              </a:ext>
            </a:extLst>
          </p:cNvPr>
          <p:cNvSpPr txBox="1"/>
          <p:nvPr/>
        </p:nvSpPr>
        <p:spPr>
          <a:xfrm>
            <a:off x="7027744" y="1506051"/>
            <a:ext cx="1140131" cy="36932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181.52</a:t>
            </a:r>
            <a:r>
              <a:rPr lang="en-IN" dirty="0"/>
              <a:t> 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F3329-034D-2A5A-E290-2678C2316933}"/>
              </a:ext>
            </a:extLst>
          </p:cNvPr>
          <p:cNvSpPr txBox="1"/>
          <p:nvPr/>
        </p:nvSpPr>
        <p:spPr>
          <a:xfrm>
            <a:off x="7257690" y="4075511"/>
            <a:ext cx="12738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FY2020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FCBD1-B31E-9FC9-5713-6AC7F4155AD1}"/>
              </a:ext>
            </a:extLst>
          </p:cNvPr>
          <p:cNvSpPr txBox="1"/>
          <p:nvPr/>
        </p:nvSpPr>
        <p:spPr>
          <a:xfrm>
            <a:off x="10330132" y="4075511"/>
            <a:ext cx="12738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FY2021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1BB66-B4DE-0390-AE7C-09AF8E39F032}"/>
              </a:ext>
            </a:extLst>
          </p:cNvPr>
          <p:cNvSpPr txBox="1"/>
          <p:nvPr/>
        </p:nvSpPr>
        <p:spPr>
          <a:xfrm>
            <a:off x="6876786" y="1185002"/>
            <a:ext cx="231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Total gross_sales (M)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C8EF3-68C8-6356-9431-99013D6B0950}"/>
              </a:ext>
            </a:extLst>
          </p:cNvPr>
          <p:cNvSpPr txBox="1"/>
          <p:nvPr/>
        </p:nvSpPr>
        <p:spPr>
          <a:xfrm>
            <a:off x="10594750" y="1734662"/>
            <a:ext cx="91883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56.67%</a:t>
            </a:r>
            <a:r>
              <a:rPr lang="en-IN" dirty="0"/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4B7C8B-CCDE-24CD-8840-852D99ABA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26" y="2012287"/>
            <a:ext cx="2063224" cy="20632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AFD06D-3ECC-9FFA-6629-AFEDA90AC0C4}"/>
              </a:ext>
            </a:extLst>
          </p:cNvPr>
          <p:cNvSpPr txBox="1"/>
          <p:nvPr/>
        </p:nvSpPr>
        <p:spPr>
          <a:xfrm>
            <a:off x="5181794" y="5223693"/>
            <a:ext cx="63317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78.33 % Total Sales figure in fy2021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56.67 </a:t>
            </a:r>
            <a:r>
              <a:rPr lang="en-IN" dirty="0"/>
              <a:t>% sales increased from fy2020 to fy2021</a:t>
            </a:r>
          </a:p>
        </p:txBody>
      </p:sp>
    </p:spTree>
    <p:extLst>
      <p:ext uri="{BB962C8B-B14F-4D97-AF65-F5344CB8AC3E}">
        <p14:creationId xmlns:p14="http://schemas.microsoft.com/office/powerpoint/2010/main" val="389602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E7B6C8B-D16D-1DA7-3E86-D8B8FBFC3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1880" r="1735" b="2708"/>
          <a:stretch/>
        </p:blipFill>
        <p:spPr>
          <a:xfrm>
            <a:off x="1397478" y="677174"/>
            <a:ext cx="8759765" cy="455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185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1162</Words>
  <Application>Microsoft Office PowerPoint</Application>
  <PresentationFormat>Widescreen</PresentationFormat>
  <Paragraphs>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Calibri</vt:lpstr>
      <vt:lpstr>Calibri Light</vt:lpstr>
      <vt:lpstr>Cooper Black</vt:lpstr>
      <vt:lpstr>Office Theme</vt:lpstr>
      <vt:lpstr>Codebasics SQL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Codebasics SQL Challenge</dc:title>
  <dc:creator>Prakash S</dc:creator>
  <cp:lastModifiedBy>Prakash S</cp:lastModifiedBy>
  <cp:revision>13</cp:revision>
  <dcterms:created xsi:type="dcterms:W3CDTF">2023-07-28T08:32:49Z</dcterms:created>
  <dcterms:modified xsi:type="dcterms:W3CDTF">2023-10-12T14:56:33Z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2023-07-28T10:38:45Z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45293a67-5a03-419a-9bed-2f9ac099e3a1</vt:lpwstr>
  </property>
  <property fmtid="{D5CDD505-2E9C-101B-9397-08002B2CF9AE}" pid="7" name="MSIP_Label_defa4170-0d19-0005-0004-bc88714345d2_ActionId">
    <vt:lpwstr>4ab72689-b133-4572-a7d4-0c6ded53cad2</vt:lpwstr>
  </property>
  <property fmtid="{D5CDD505-2E9C-101B-9397-08002B2CF9AE}" pid="8" name="MSIP_Label_defa4170-0d19-0005-0004-bc88714345d2_ContentBits">
    <vt:lpwstr>0</vt:lpwstr>
  </property>
</Properties>
</file>