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13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F41409-3A27-4125-A6BB-2103076E537F}"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0D157-89F1-4ECE-8F54-BEF35B7CD26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F41409-3A27-4125-A6BB-2103076E537F}"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0D157-89F1-4ECE-8F54-BEF35B7CD2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F41409-3A27-4125-A6BB-2103076E537F}"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0D157-89F1-4ECE-8F54-BEF35B7CD2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F41409-3A27-4125-A6BB-2103076E537F}"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0D157-89F1-4ECE-8F54-BEF35B7CD2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F41409-3A27-4125-A6BB-2103076E537F}" type="datetimeFigureOut">
              <a:rPr lang="en-US" smtClean="0"/>
              <a:pPr/>
              <a:t>6/9/2022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0D157-89F1-4ECE-8F54-BEF35B7CD2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F41409-3A27-4125-A6BB-2103076E537F}" type="datetimeFigureOut">
              <a:rPr lang="en-US" smtClean="0"/>
              <a:pPr/>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0D157-89F1-4ECE-8F54-BEF35B7CD2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F41409-3A27-4125-A6BB-2103076E537F}" type="datetimeFigureOut">
              <a:rPr lang="en-US" smtClean="0"/>
              <a:pPr/>
              <a:t>6/9/2022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0D157-89F1-4ECE-8F54-BEF35B7CD2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F41409-3A27-4125-A6BB-2103076E537F}" type="datetimeFigureOut">
              <a:rPr lang="en-US" smtClean="0"/>
              <a:pPr/>
              <a:t>6/9/2022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0D157-89F1-4ECE-8F54-BEF35B7CD2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F41409-3A27-4125-A6BB-2103076E537F}" type="datetimeFigureOut">
              <a:rPr lang="en-US" smtClean="0"/>
              <a:pPr/>
              <a:t>6/9/2022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0D157-89F1-4ECE-8F54-BEF35B7CD2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F41409-3A27-4125-A6BB-2103076E537F}" type="datetimeFigureOut">
              <a:rPr lang="en-US" smtClean="0"/>
              <a:pPr/>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0D157-89F1-4ECE-8F54-BEF35B7CD2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F41409-3A27-4125-A6BB-2103076E537F}" type="datetimeFigureOut">
              <a:rPr lang="en-US" smtClean="0"/>
              <a:pPr/>
              <a:t>6/9/2022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0D157-89F1-4ECE-8F54-BEF35B7CD2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41409-3A27-4125-A6BB-2103076E537F}" type="datetimeFigureOut">
              <a:rPr lang="en-US" smtClean="0"/>
              <a:pPr/>
              <a:t>6/9/2022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0D157-89F1-4ECE-8F54-BEF35B7CD2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Five Number Summary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762001"/>
            <a:ext cx="7772400" cy="6863417"/>
          </a:xfrm>
          <a:prstGeom prst="rect">
            <a:avLst/>
          </a:prstGeom>
        </p:spPr>
        <p:txBody>
          <a:bodyPr wrap="square">
            <a:spAutoFit/>
          </a:bodyPr>
          <a:lstStyle/>
          <a:p>
            <a:pPr algn="just"/>
            <a:r>
              <a:rPr lang="en-US" sz="2000" dirty="0"/>
              <a:t>Descriptive Statistics involves understanding the distribution and nature of the data. Five number summary is a part of descriptive statistics and consists of five values and all these values will help us to describe the data</a:t>
            </a:r>
            <a:r>
              <a:rPr lang="en-US" sz="2000" dirty="0" smtClean="0"/>
              <a:t>.</a:t>
            </a:r>
          </a:p>
          <a:p>
            <a:pPr algn="just"/>
            <a:endParaRPr lang="en-US" sz="2000" dirty="0"/>
          </a:p>
          <a:p>
            <a:pPr>
              <a:buFont typeface="Wingdings" pitchFamily="2" charset="2"/>
              <a:buChar char="Ø"/>
            </a:pPr>
            <a:r>
              <a:rPr lang="en-US" sz="2000" dirty="0"/>
              <a:t>The minimum value (the lowest value</a:t>
            </a:r>
            <a:r>
              <a:rPr lang="en-US" sz="2000" dirty="0" smtClean="0"/>
              <a:t>)</a:t>
            </a:r>
            <a:endParaRPr lang="en-US" sz="2000" dirty="0"/>
          </a:p>
          <a:p>
            <a:pPr>
              <a:buFont typeface="Wingdings" pitchFamily="2" charset="2"/>
              <a:buChar char="Ø"/>
            </a:pPr>
            <a:r>
              <a:rPr lang="en-US" sz="2000" dirty="0"/>
              <a:t>25th Percentile or </a:t>
            </a:r>
            <a:r>
              <a:rPr lang="en-US" sz="2000" dirty="0" smtClean="0"/>
              <a:t>Q1</a:t>
            </a:r>
            <a:endParaRPr lang="en-US" sz="2000" dirty="0"/>
          </a:p>
          <a:p>
            <a:pPr>
              <a:buFont typeface="Wingdings" pitchFamily="2" charset="2"/>
              <a:buChar char="Ø"/>
            </a:pPr>
            <a:r>
              <a:rPr lang="en-US" sz="2000" dirty="0"/>
              <a:t>50th Percentile or Q2 or Median</a:t>
            </a:r>
          </a:p>
          <a:p>
            <a:pPr>
              <a:buFont typeface="Wingdings" pitchFamily="2" charset="2"/>
              <a:buChar char="Ø"/>
            </a:pPr>
            <a:r>
              <a:rPr lang="en-US" sz="2000" dirty="0"/>
              <a:t>75th Percentile or Q3</a:t>
            </a:r>
          </a:p>
          <a:p>
            <a:pPr>
              <a:buFont typeface="Wingdings" pitchFamily="2" charset="2"/>
              <a:buChar char="Ø"/>
            </a:pPr>
            <a:r>
              <a:rPr lang="en-US" sz="2000" dirty="0"/>
              <a:t>Maximum Value (the highest value</a:t>
            </a:r>
            <a:r>
              <a:rPr lang="en-US" sz="2000" dirty="0" smtClean="0"/>
              <a:t>)</a:t>
            </a:r>
          </a:p>
          <a:p>
            <a:endParaRPr lang="en-US" sz="2000" dirty="0" smtClean="0"/>
          </a:p>
          <a:p>
            <a:pPr fontAlgn="base"/>
            <a:r>
              <a:rPr lang="en-US" sz="2000" dirty="0"/>
              <a:t>A quartile is an observed value at a point that aids in splitting the ordered data sample into four equally sized parts. The median, or 2nd Quartile, splits the ordered data sample into two parts, and the 1st and 3rd quartiles split each of those halves into quarters.</a:t>
            </a:r>
          </a:p>
          <a:p>
            <a:pPr fontAlgn="base"/>
            <a:r>
              <a:rPr lang="en-US" sz="2000" dirty="0"/>
              <a:t>A percentile is an observed value at a point that aids in splitting the ordered data sample into 100 equally sized portions. Quartiles are often also expressed as percentiles</a:t>
            </a:r>
            <a:r>
              <a:rPr lang="en-US" sz="2000" dirty="0" smtClean="0"/>
              <a:t>.</a:t>
            </a:r>
            <a:endParaRPr lang="en-US" sz="2000" dirty="0"/>
          </a:p>
          <a:p>
            <a:endParaRPr lang="en-US" sz="2000" dirty="0" smtClean="0"/>
          </a:p>
          <a:p>
            <a:endParaRPr lang="en-US" sz="2000" dirty="0"/>
          </a:p>
          <a:p>
            <a:endParaRPr lang="en-US" sz="2000" dirty="0"/>
          </a:p>
          <a:p>
            <a:pPr algn="just"/>
            <a:endParaRPr lang="en-US" sz="2000" dirty="0"/>
          </a:p>
        </p:txBody>
      </p:sp>
      <p:sp>
        <p:nvSpPr>
          <p:cNvPr id="1026" name="AutoShape 2" descr="Find a Five-Number Summary in Statistics: Easy Steps - Statistics How To"/>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533401"/>
            <a:ext cx="7315200" cy="2554545"/>
          </a:xfrm>
          <a:prstGeom prst="rect">
            <a:avLst/>
          </a:prstGeom>
        </p:spPr>
        <p:txBody>
          <a:bodyPr wrap="square">
            <a:spAutoFit/>
          </a:bodyPr>
          <a:lstStyle/>
          <a:p>
            <a:pPr algn="just" fontAlgn="base"/>
            <a:r>
              <a:rPr lang="en-US" sz="2000" dirty="0" smtClean="0"/>
              <a:t>Both the quartile and percentile values are examples of rank statistics that can be calculated on a data sample with any distribution. They are used to quickly summarize how much of the data in the distribution is behind or in front of a given observed value. For example, half of the observations are behind and in front of the median of a distribution. </a:t>
            </a:r>
          </a:p>
          <a:p>
            <a:pPr algn="just" fontAlgn="base"/>
            <a:endParaRPr lang="en-US" sz="2000" dirty="0"/>
          </a:p>
          <a:p>
            <a:pPr algn="just" fontAlgn="base"/>
            <a:endParaRPr lang="en-US" sz="2000" dirty="0"/>
          </a:p>
        </p:txBody>
      </p:sp>
      <p:pic>
        <p:nvPicPr>
          <p:cNvPr id="15362" name="Picture 2" descr="Find a Five-Number Summary in Statistics: Easy Steps - Statistics How To"/>
          <p:cNvPicPr>
            <a:picLocks noChangeAspect="1" noChangeArrowheads="1"/>
          </p:cNvPicPr>
          <p:nvPr/>
        </p:nvPicPr>
        <p:blipFill>
          <a:blip r:embed="rId2"/>
          <a:srcRect/>
          <a:stretch>
            <a:fillRect/>
          </a:stretch>
        </p:blipFill>
        <p:spPr bwMode="auto">
          <a:xfrm>
            <a:off x="1752600" y="2971800"/>
            <a:ext cx="5105400" cy="146685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457200"/>
            <a:ext cx="7467600" cy="5940088"/>
          </a:xfrm>
          <a:prstGeom prst="rect">
            <a:avLst/>
          </a:prstGeom>
        </p:spPr>
        <p:txBody>
          <a:bodyPr wrap="square">
            <a:spAutoFit/>
          </a:bodyPr>
          <a:lstStyle/>
          <a:p>
            <a:r>
              <a:rPr lang="en-US" sz="2000" b="1" dirty="0"/>
              <a:t>How to calculate Five Number Summary</a:t>
            </a:r>
            <a:endParaRPr lang="en-US" sz="2000" dirty="0"/>
          </a:p>
          <a:p>
            <a:r>
              <a:rPr lang="en-US" sz="2000" dirty="0"/>
              <a:t>Let’s understand this with the help of an example . Suppose we have some data such as : </a:t>
            </a:r>
            <a:r>
              <a:rPr lang="en-US" sz="2000" dirty="0" smtClean="0"/>
              <a:t>11,23,32,26,16,19,30,14,16,10</a:t>
            </a:r>
          </a:p>
          <a:p>
            <a:endParaRPr lang="en-US" sz="2000" dirty="0"/>
          </a:p>
          <a:p>
            <a:r>
              <a:rPr lang="en-US" sz="2000" dirty="0"/>
              <a:t>Here, in the above set of data points our Five Number Summary are as follows :</a:t>
            </a:r>
          </a:p>
          <a:p>
            <a:r>
              <a:rPr lang="en-US" sz="2000" dirty="0"/>
              <a:t>First of all , we will arrange the data points in ascending order and then calculate the summary : </a:t>
            </a:r>
            <a:r>
              <a:rPr lang="en-US" sz="2000" dirty="0" smtClean="0"/>
              <a:t>10,11,14,16,16,19,23,26,30,32</a:t>
            </a:r>
          </a:p>
          <a:p>
            <a:endParaRPr lang="en-US" sz="2000" dirty="0"/>
          </a:p>
          <a:p>
            <a:pPr>
              <a:buFont typeface="Wingdings" pitchFamily="2" charset="2"/>
              <a:buChar char="Ø"/>
            </a:pPr>
            <a:r>
              <a:rPr lang="en-US" sz="2000" dirty="0"/>
              <a:t>Minimum value: 10</a:t>
            </a:r>
          </a:p>
          <a:p>
            <a:pPr>
              <a:buFont typeface="Wingdings" pitchFamily="2" charset="2"/>
              <a:buChar char="Ø"/>
            </a:pPr>
            <a:r>
              <a:rPr lang="en-US" sz="2000" dirty="0"/>
              <a:t>25th Percentile: </a:t>
            </a:r>
            <a:r>
              <a:rPr lang="en-US" sz="2000" dirty="0" smtClean="0"/>
              <a:t>14</a:t>
            </a:r>
          </a:p>
          <a:p>
            <a:pPr>
              <a:buFont typeface="Wingdings" pitchFamily="2" charset="2"/>
              <a:buChar char="Ø"/>
            </a:pPr>
            <a:r>
              <a:rPr lang="en-US" sz="2000" dirty="0" smtClean="0"/>
              <a:t>Q1=14</a:t>
            </a:r>
          </a:p>
          <a:p>
            <a:endParaRPr lang="en-US" sz="2000" dirty="0"/>
          </a:p>
          <a:p>
            <a:r>
              <a:rPr lang="en-US" sz="2000" dirty="0"/>
              <a:t>Calculation of 25th Percentile : (25/100)*(n+1) = (25/100)*(11) = 2.75 </a:t>
            </a:r>
            <a:r>
              <a:rPr lang="en-US" sz="2000" dirty="0" err="1"/>
              <a:t>i.e</a:t>
            </a:r>
            <a:r>
              <a:rPr lang="en-US" sz="2000" dirty="0"/>
              <a:t> 3rd value of the data</a:t>
            </a:r>
          </a:p>
          <a:p>
            <a:pPr>
              <a:buFont typeface="Wingdings" pitchFamily="2" charset="2"/>
              <a:buChar char="Ø"/>
            </a:pPr>
            <a:r>
              <a:rPr lang="en-US" sz="2000" dirty="0"/>
              <a:t>50th Percentile : </a:t>
            </a:r>
            <a:r>
              <a:rPr lang="en-US" sz="2000" dirty="0" smtClean="0"/>
              <a:t>17.5</a:t>
            </a:r>
          </a:p>
          <a:p>
            <a:pPr>
              <a:buFont typeface="Wingdings" pitchFamily="2" charset="2"/>
              <a:buChar char="Ø"/>
            </a:pPr>
            <a:r>
              <a:rPr lang="en-US" sz="2000" dirty="0" smtClean="0"/>
              <a:t>Q2=17.5(Median)</a:t>
            </a:r>
            <a:endParaRPr lang="en-US" sz="2000" dirty="0"/>
          </a:p>
          <a:p>
            <a:r>
              <a:rPr lang="en-US" sz="2000" dirty="0" smtClean="0"/>
              <a:t/>
            </a:r>
            <a:br>
              <a:rPr lang="en-US" sz="2000" dirty="0" smtClean="0"/>
            </a:b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7620000" cy="2554545"/>
          </a:xfrm>
          <a:prstGeom prst="rect">
            <a:avLst/>
          </a:prstGeom>
        </p:spPr>
        <p:txBody>
          <a:bodyPr wrap="square">
            <a:spAutoFit/>
          </a:bodyPr>
          <a:lstStyle/>
          <a:p>
            <a:r>
              <a:rPr lang="en-US" sz="2000" dirty="0"/>
              <a:t>Calculation of 50th Percentile : (16+19)/2 = </a:t>
            </a:r>
            <a:r>
              <a:rPr lang="en-US" sz="2000" dirty="0" smtClean="0"/>
              <a:t>17.5</a:t>
            </a:r>
            <a:endParaRPr lang="en-US" sz="2000" dirty="0"/>
          </a:p>
          <a:p>
            <a:pPr>
              <a:buFont typeface="Wingdings" pitchFamily="2" charset="2"/>
              <a:buChar char="Ø"/>
            </a:pPr>
            <a:r>
              <a:rPr lang="en-US" sz="2000" dirty="0"/>
              <a:t>75th Percentile : </a:t>
            </a:r>
            <a:r>
              <a:rPr lang="en-US" sz="2000" dirty="0" smtClean="0"/>
              <a:t>26</a:t>
            </a:r>
          </a:p>
          <a:p>
            <a:pPr>
              <a:buFont typeface="Wingdings" pitchFamily="2" charset="2"/>
              <a:buChar char="Ø"/>
            </a:pPr>
            <a:r>
              <a:rPr lang="en-US" sz="2000" dirty="0" smtClean="0"/>
              <a:t>Q3=26</a:t>
            </a:r>
            <a:endParaRPr lang="en-US" sz="2000" dirty="0"/>
          </a:p>
          <a:p>
            <a:r>
              <a:rPr lang="en-US" sz="2000" dirty="0"/>
              <a:t>Calculation of 75th Percentile : (75/100)*(n+1) = (75/100)*(11) = 8.25 </a:t>
            </a:r>
            <a:r>
              <a:rPr lang="en-US" sz="2000" dirty="0" err="1"/>
              <a:t>i.e</a:t>
            </a:r>
            <a:r>
              <a:rPr lang="en-US" sz="2000" dirty="0"/>
              <a:t> 8th value of the </a:t>
            </a:r>
            <a:r>
              <a:rPr lang="en-US" sz="2000" dirty="0" smtClean="0"/>
              <a:t>data</a:t>
            </a:r>
            <a:endParaRPr lang="en-US" sz="2000" dirty="0"/>
          </a:p>
          <a:p>
            <a:pPr>
              <a:buFont typeface="Wingdings" pitchFamily="2" charset="2"/>
              <a:buChar char="Ø"/>
            </a:pPr>
            <a:r>
              <a:rPr lang="en-US" sz="2000" dirty="0"/>
              <a:t>Maximum value: 32</a:t>
            </a:r>
          </a:p>
          <a:p>
            <a:r>
              <a:rPr lang="en-US" sz="2000" dirty="0" smtClean="0"/>
              <a:t/>
            </a:r>
            <a:br>
              <a:rPr lang="en-US" sz="2000" dirty="0" smtClean="0"/>
            </a:b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The Anatomy of a &quot;Thank You&quot; | Kud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The Anatomy of a &quot;Thank You&quot; | Kud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The Anatomy of a &quot;Thank You&quot; | Kudo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2" name="Picture 8" descr="The Anatomy of a &quot;Thank You&quot; | Kudos®"/>
          <p:cNvPicPr>
            <a:picLocks noChangeAspect="1" noChangeArrowheads="1"/>
          </p:cNvPicPr>
          <p:nvPr/>
        </p:nvPicPr>
        <p:blipFill>
          <a:blip r:embed="rId2"/>
          <a:srcRect/>
          <a:stretch>
            <a:fillRect/>
          </a:stretch>
        </p:blipFill>
        <p:spPr bwMode="auto">
          <a:xfrm>
            <a:off x="1219200" y="1981200"/>
            <a:ext cx="6629399" cy="33528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366</Words>
  <Application>Microsoft Office PowerPoint</Application>
  <PresentationFormat>On-screen Show (4:3)</PresentationFormat>
  <Paragraphs>34</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Five Number Summary</vt:lpstr>
      <vt:lpstr>Slide 2</vt:lpstr>
      <vt:lpstr>Slide 3</vt:lpstr>
      <vt:lpstr>Slide 4</vt:lpstr>
      <vt:lpstr>Slide 5</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Five Number Summary</dc:title>
  <dc:creator>Windows User</dc:creator>
  <cp:lastModifiedBy>Windows User</cp:lastModifiedBy>
  <cp:revision>6</cp:revision>
  <dcterms:created xsi:type="dcterms:W3CDTF">2022-06-09T05:20:32Z</dcterms:created>
  <dcterms:modified xsi:type="dcterms:W3CDTF">2022-06-09T07:01:27Z</dcterms:modified>
</cp:coreProperties>
</file>