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2"/>
  </p:notesMasterIdLst>
  <p:sldIdLst>
    <p:sldId id="312" r:id="rId2"/>
    <p:sldId id="257" r:id="rId3"/>
    <p:sldId id="320" r:id="rId4"/>
    <p:sldId id="321" r:id="rId5"/>
    <p:sldId id="322" r:id="rId6"/>
    <p:sldId id="323" r:id="rId7"/>
    <p:sldId id="264" r:id="rId8"/>
    <p:sldId id="265" r:id="rId9"/>
    <p:sldId id="266" r:id="rId10"/>
    <p:sldId id="267" r:id="rId11"/>
    <p:sldId id="268" r:id="rId12"/>
    <p:sldId id="269" r:id="rId13"/>
    <p:sldId id="270" r:id="rId14"/>
    <p:sldId id="324" r:id="rId15"/>
    <p:sldId id="313" r:id="rId16"/>
    <p:sldId id="314" r:id="rId17"/>
    <p:sldId id="315" r:id="rId18"/>
    <p:sldId id="316" r:id="rId19"/>
    <p:sldId id="317" r:id="rId20"/>
    <p:sldId id="318" r:id="rId21"/>
    <p:sldId id="325" r:id="rId22"/>
    <p:sldId id="326" r:id="rId23"/>
    <p:sldId id="327" r:id="rId24"/>
    <p:sldId id="330" r:id="rId25"/>
    <p:sldId id="328" r:id="rId26"/>
    <p:sldId id="329" r:id="rId27"/>
    <p:sldId id="331" r:id="rId28"/>
    <p:sldId id="332" r:id="rId29"/>
    <p:sldId id="333" r:id="rId30"/>
    <p:sldId id="334"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Merriweather" panose="00000500000000000000" pitchFamily="2" charset="0"/>
      <p:regular r:id="rId37"/>
      <p:bold r:id="rId38"/>
      <p:italic r:id="rId39"/>
      <p:boldItalic r:id="rId40"/>
    </p:embeddedFont>
    <p:embeddedFont>
      <p:font typeface="Montserrat" panose="00000500000000000000" pitchFamily="2" charset="0"/>
      <p:regular r:id="rId41"/>
      <p:bold r:id="rId42"/>
      <p:italic r:id="rId43"/>
      <p:boldItalic r:id="rId44"/>
    </p:embeddedFont>
    <p:embeddedFont>
      <p:font typeface="Raleway"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0BC4C-0D4A-4A11-840A-2CCDE46CF5AF}">
  <a:tblStyle styleId="{C960BC4C-0D4A-4A11-840A-2CCDE46CF5A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B4F2A3-5024-4017-BF38-75AB29A49C1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2" d="100"/>
          <a:sy n="82" d="100"/>
        </p:scale>
        <p:origin x="8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65b22f8c2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65b22f8c2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476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f3dbf1894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f3dbf189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630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f3dbf18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f3dbf18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572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f3dbf18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f3dbf18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f3dbf189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f3dbf189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f3dbf1894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f3dbf189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f3dbf189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f3dbf189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f3dbf1894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f3dbf189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f3dbf18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f3dbf18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3"/>
        </a:solidFill>
        <a:effectLst/>
      </p:bgPr>
    </p:bg>
    <p:spTree>
      <p:nvGrpSpPr>
        <p:cNvPr id="1" name="Shape 9"/>
        <p:cNvGrpSpPr/>
        <p:nvPr/>
      </p:nvGrpSpPr>
      <p:grpSpPr>
        <a:xfrm>
          <a:off x="0" y="0"/>
          <a:ext cx="0" cy="0"/>
          <a:chOff x="0" y="0"/>
          <a:chExt cx="0" cy="0"/>
        </a:xfrm>
      </p:grpSpPr>
      <p:sp>
        <p:nvSpPr>
          <p:cNvPr id="10" name="Google Shape;10;p2"/>
          <p:cNvSpPr/>
          <p:nvPr/>
        </p:nvSpPr>
        <p:spPr>
          <a:xfrm>
            <a:off x="100" y="2580675"/>
            <a:ext cx="9144000" cy="256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903500" y="1786850"/>
            <a:ext cx="5337000" cy="1569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944450" y="1831388"/>
            <a:ext cx="5255100" cy="14808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0" name="Google Shape;30;p5"/>
          <p:cNvSpPr txBox="1">
            <a:spLocks noGrp="1"/>
          </p:cNvSpPr>
          <p:nvPr>
            <p:ph type="body" idx="1"/>
          </p:nvPr>
        </p:nvSpPr>
        <p:spPr>
          <a:xfrm>
            <a:off x="457200" y="1403306"/>
            <a:ext cx="8229600" cy="3522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1" name="Google Shape;31;p5"/>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9"/>
        <p:cNvGrpSpPr/>
        <p:nvPr/>
      </p:nvGrpSpPr>
      <p:grpSpPr>
        <a:xfrm>
          <a:off x="0" y="0"/>
          <a:ext cx="0" cy="0"/>
          <a:chOff x="0" y="0"/>
          <a:chExt cx="0" cy="0"/>
        </a:xfrm>
      </p:grpSpPr>
      <p:sp>
        <p:nvSpPr>
          <p:cNvPr id="40" name="Google Shape;40;p7"/>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body" idx="1"/>
          </p:nvPr>
        </p:nvSpPr>
        <p:spPr>
          <a:xfrm>
            <a:off x="457200" y="1462781"/>
            <a:ext cx="2631900" cy="346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2"/>
          </p:nvPr>
        </p:nvSpPr>
        <p:spPr>
          <a:xfrm>
            <a:off x="3223964" y="1462781"/>
            <a:ext cx="2631900" cy="346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body" idx="3"/>
          </p:nvPr>
        </p:nvSpPr>
        <p:spPr>
          <a:xfrm>
            <a:off x="5990727" y="1462781"/>
            <a:ext cx="2631900" cy="346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5" name="Google Shape;45;p7"/>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46" name="Google Shape;46;p7"/>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p:nvPr/>
        </p:nvSpPr>
        <p:spPr>
          <a:xfrm>
            <a:off x="100" y="0"/>
            <a:ext cx="9144000" cy="7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1777275" y="522975"/>
            <a:ext cx="5589600" cy="546900"/>
          </a:xfrm>
          <a:prstGeom prst="rect">
            <a:avLst/>
          </a:prstGeom>
          <a:noFill/>
          <a:ln w="9525" cap="flat"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1" name="Google Shape;51;p8"/>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light" type="blank">
  <p:cSld name="BLANK">
    <p:bg>
      <p:bgPr>
        <a:solidFill>
          <a:schemeClr val="accent3"/>
        </a:solidFill>
        <a:effectLst/>
      </p:bgPr>
    </p:bg>
    <p:spTree>
      <p:nvGrpSpPr>
        <p:cNvPr id="1" name="Shape 56"/>
        <p:cNvGrpSpPr/>
        <p:nvPr/>
      </p:nvGrpSpPr>
      <p:grpSpPr>
        <a:xfrm>
          <a:off x="0" y="0"/>
          <a:ext cx="0" cy="0"/>
          <a:chOff x="0" y="0"/>
          <a:chExt cx="0" cy="0"/>
        </a:xfrm>
      </p:grpSpPr>
      <p:sp>
        <p:nvSpPr>
          <p:cNvPr id="57" name="Google Shape;57;p10"/>
          <p:cNvSpPr/>
          <p:nvPr/>
        </p:nvSpPr>
        <p:spPr>
          <a:xfrm>
            <a:off x="322800" y="328500"/>
            <a:ext cx="8498400" cy="44865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385544" y="389475"/>
            <a:ext cx="8373000" cy="43647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sldNum" idx="12"/>
          </p:nvPr>
        </p:nvSpPr>
        <p:spPr>
          <a:xfrm>
            <a:off x="4297650" y="4764749"/>
            <a:ext cx="548700" cy="302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10300" y="556800"/>
            <a:ext cx="5523600" cy="477900"/>
          </a:xfrm>
          <a:prstGeom prst="rect">
            <a:avLst/>
          </a:prstGeom>
          <a:solidFill>
            <a:schemeClr val="dk1"/>
          </a:solid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1pPr>
            <a:lvl2pPr lvl="1"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2pPr>
            <a:lvl3pPr lvl="2"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3pPr>
            <a:lvl4pPr lvl="3"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4pPr>
            <a:lvl5pPr lvl="4"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5pPr>
            <a:lvl6pPr lvl="5"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6pPr>
            <a:lvl7pPr lvl="6"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7pPr>
            <a:lvl8pPr lvl="7"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8pPr>
            <a:lvl9pPr lvl="8" algn="ctr">
              <a:spcBef>
                <a:spcPts val="0"/>
              </a:spcBef>
              <a:spcAft>
                <a:spcPts val="0"/>
              </a:spcAft>
              <a:buClr>
                <a:schemeClr val="lt1"/>
              </a:buClr>
              <a:buSzPts val="1600"/>
              <a:buFont typeface="Merriweather"/>
              <a:buNone/>
              <a:defRPr sz="1600">
                <a:solidFill>
                  <a:schemeClr val="l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345100"/>
            <a:ext cx="8229600" cy="35808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dk1"/>
              </a:buClr>
              <a:buSzPts val="1800"/>
              <a:buFont typeface="Raleway"/>
              <a:buChar char="◉"/>
              <a:defRPr sz="2400">
                <a:solidFill>
                  <a:schemeClr val="dk1"/>
                </a:solidFill>
                <a:latin typeface="Raleway"/>
                <a:ea typeface="Raleway"/>
                <a:cs typeface="Raleway"/>
                <a:sym typeface="Raleway"/>
              </a:defRPr>
            </a:lvl1pPr>
            <a:lvl2pPr marL="914400" lvl="1"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2pPr>
            <a:lvl3pPr marL="1371600" lvl="2"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3pPr>
            <a:lvl4pPr marL="1828800" lvl="3"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4pPr>
            <a:lvl5pPr marL="2286000" lvl="4"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5pPr>
            <a:lvl6pPr marL="2743200" lvl="5"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6pPr>
            <a:lvl7pPr marL="3200400" lvl="6"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7pPr>
            <a:lvl8pPr marL="3657600" lvl="7"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8pPr>
            <a:lvl9pPr marL="4114800" lvl="8" indent="-381000">
              <a:spcBef>
                <a:spcPts val="0"/>
              </a:spcBef>
              <a:spcAft>
                <a:spcPts val="0"/>
              </a:spcAft>
              <a:buClr>
                <a:schemeClr val="dk1"/>
              </a:buClr>
              <a:buSzPts val="2400"/>
              <a:buFont typeface="Raleway"/>
              <a:buChar char="■"/>
              <a:defRPr sz="2400">
                <a:solidFill>
                  <a:schemeClr val="dk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4297650" y="4764749"/>
            <a:ext cx="548700" cy="302700"/>
          </a:xfrm>
          <a:prstGeom prst="rect">
            <a:avLst/>
          </a:prstGeom>
          <a:noFill/>
          <a:ln>
            <a:noFill/>
          </a:ln>
        </p:spPr>
        <p:txBody>
          <a:bodyPr spcFirstLastPara="1" wrap="square" lIns="91425" tIns="91425" rIns="91425" bIns="91425" anchor="t" anchorCtr="0">
            <a:noAutofit/>
          </a:bodyPr>
          <a:lstStyle>
            <a:lvl1pPr lvl="0" algn="ctr">
              <a:buNone/>
              <a:defRPr sz="1100">
                <a:solidFill>
                  <a:schemeClr val="dk1"/>
                </a:solidFill>
                <a:latin typeface="Merriweather"/>
                <a:ea typeface="Merriweather"/>
                <a:cs typeface="Merriweather"/>
                <a:sym typeface="Merriweather"/>
              </a:defRPr>
            </a:lvl1pPr>
            <a:lvl2pPr lvl="1" algn="ctr">
              <a:buNone/>
              <a:defRPr sz="1100">
                <a:solidFill>
                  <a:schemeClr val="dk1"/>
                </a:solidFill>
                <a:latin typeface="Merriweather"/>
                <a:ea typeface="Merriweather"/>
                <a:cs typeface="Merriweather"/>
                <a:sym typeface="Merriweather"/>
              </a:defRPr>
            </a:lvl2pPr>
            <a:lvl3pPr lvl="2" algn="ctr">
              <a:buNone/>
              <a:defRPr sz="1100">
                <a:solidFill>
                  <a:schemeClr val="dk1"/>
                </a:solidFill>
                <a:latin typeface="Merriweather"/>
                <a:ea typeface="Merriweather"/>
                <a:cs typeface="Merriweather"/>
                <a:sym typeface="Merriweather"/>
              </a:defRPr>
            </a:lvl3pPr>
            <a:lvl4pPr lvl="3" algn="ctr">
              <a:buNone/>
              <a:defRPr sz="1100">
                <a:solidFill>
                  <a:schemeClr val="dk1"/>
                </a:solidFill>
                <a:latin typeface="Merriweather"/>
                <a:ea typeface="Merriweather"/>
                <a:cs typeface="Merriweather"/>
                <a:sym typeface="Merriweather"/>
              </a:defRPr>
            </a:lvl4pPr>
            <a:lvl5pPr lvl="4" algn="ctr">
              <a:buNone/>
              <a:defRPr sz="1100">
                <a:solidFill>
                  <a:schemeClr val="dk1"/>
                </a:solidFill>
                <a:latin typeface="Merriweather"/>
                <a:ea typeface="Merriweather"/>
                <a:cs typeface="Merriweather"/>
                <a:sym typeface="Merriweather"/>
              </a:defRPr>
            </a:lvl5pPr>
            <a:lvl6pPr lvl="5" algn="ctr">
              <a:buNone/>
              <a:defRPr sz="1100">
                <a:solidFill>
                  <a:schemeClr val="dk1"/>
                </a:solidFill>
                <a:latin typeface="Merriweather"/>
                <a:ea typeface="Merriweather"/>
                <a:cs typeface="Merriweather"/>
                <a:sym typeface="Merriweather"/>
              </a:defRPr>
            </a:lvl6pPr>
            <a:lvl7pPr lvl="6" algn="ctr">
              <a:buNone/>
              <a:defRPr sz="1100">
                <a:solidFill>
                  <a:schemeClr val="dk1"/>
                </a:solidFill>
                <a:latin typeface="Merriweather"/>
                <a:ea typeface="Merriweather"/>
                <a:cs typeface="Merriweather"/>
                <a:sym typeface="Merriweather"/>
              </a:defRPr>
            </a:lvl7pPr>
            <a:lvl8pPr lvl="7" algn="ctr">
              <a:buNone/>
              <a:defRPr sz="1100">
                <a:solidFill>
                  <a:schemeClr val="dk1"/>
                </a:solidFill>
                <a:latin typeface="Merriweather"/>
                <a:ea typeface="Merriweather"/>
                <a:cs typeface="Merriweather"/>
                <a:sym typeface="Merriweather"/>
              </a:defRPr>
            </a:lvl8pPr>
            <a:lvl9pPr lvl="8" algn="ctr">
              <a:buNone/>
              <a:defRPr sz="1100">
                <a:solidFill>
                  <a:schemeClr val="dk1"/>
                </a:solidFill>
                <a:latin typeface="Merriweather"/>
                <a:ea typeface="Merriweather"/>
                <a:cs typeface="Merriweather"/>
                <a:sym typeface="Merriweather"/>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64"/>
        <p:cNvGrpSpPr/>
        <p:nvPr/>
      </p:nvGrpSpPr>
      <p:grpSpPr>
        <a:xfrm>
          <a:off x="0" y="0"/>
          <a:ext cx="0" cy="0"/>
          <a:chOff x="0" y="0"/>
          <a:chExt cx="0" cy="0"/>
        </a:xfrm>
      </p:grpSpPr>
      <p:sp>
        <p:nvSpPr>
          <p:cNvPr id="1466" name="Google Shape;1466;p65"/>
          <p:cNvSpPr txBox="1"/>
          <p:nvPr/>
        </p:nvSpPr>
        <p:spPr>
          <a:xfrm>
            <a:off x="1433593" y="1681566"/>
            <a:ext cx="7710407" cy="1193369"/>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3200" b="1" dirty="0">
                <a:solidFill>
                  <a:srgbClr val="434343"/>
                </a:solidFill>
                <a:latin typeface="Montserrat"/>
                <a:ea typeface="Montserrat"/>
                <a:cs typeface="Montserrat"/>
                <a:sym typeface="Montserrat"/>
              </a:rPr>
              <a:t>MALLAREDDY COLLEGE OF ENGINEERING </a:t>
            </a:r>
            <a:endParaRPr sz="3200" b="1" dirty="0">
              <a:solidFill>
                <a:srgbClr val="434343"/>
              </a:solidFill>
              <a:latin typeface="Montserrat"/>
              <a:ea typeface="Montserrat"/>
              <a:cs typeface="Montserrat"/>
              <a:sym typeface="Montserrat"/>
            </a:endParaRPr>
          </a:p>
        </p:txBody>
      </p:sp>
      <p:pic>
        <p:nvPicPr>
          <p:cNvPr id="1026" name="Picture 2">
            <a:extLst>
              <a:ext uri="{FF2B5EF4-FFF2-40B4-BE49-F238E27FC236}">
                <a16:creationId xmlns:a16="http://schemas.microsoft.com/office/drawing/2014/main" id="{785CA664-F5A6-C6C5-6066-3CCC50F3A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1482266"/>
            <a:ext cx="1400175" cy="130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03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Limitations/ Disadvantages:</a:t>
            </a:r>
            <a:endParaRPr sz="2500" dirty="0"/>
          </a:p>
        </p:txBody>
      </p:sp>
      <p:sp>
        <p:nvSpPr>
          <p:cNvPr id="146" name="Google Shape;146;p23"/>
          <p:cNvSpPr txBox="1">
            <a:spLocks noGrp="1"/>
          </p:cNvSpPr>
          <p:nvPr>
            <p:ph type="body" idx="1"/>
          </p:nvPr>
        </p:nvSpPr>
        <p:spPr>
          <a:xfrm>
            <a:off x="457200" y="1124100"/>
            <a:ext cx="8229600" cy="35226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120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It will take more time to calculate our dataset which we having our Alzheimer dataset.</a:t>
            </a:r>
            <a:endParaRPr sz="1800" dirty="0">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Discover patterns using traditional data mining tools may not used for predictions.</a:t>
            </a:r>
            <a:endParaRPr sz="1800" dirty="0">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They concluded that drug treatment for patients in the young age group can be delayed whereas; patients in the old age group should be prescribed drug treatment immediately.</a:t>
            </a:r>
            <a:endParaRPr sz="1800" dirty="0">
              <a:solidFill>
                <a:srgbClr val="000000"/>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00000"/>
              </a:buClr>
              <a:buSzPts val="1800"/>
              <a:buFont typeface="Times New Roman"/>
              <a:buChar char="★"/>
            </a:pPr>
            <a:r>
              <a:rPr lang="en" sz="1800" dirty="0">
                <a:solidFill>
                  <a:srgbClr val="000000"/>
                </a:solidFill>
                <a:latin typeface="Times New Roman"/>
                <a:ea typeface="Times New Roman"/>
                <a:cs typeface="Times New Roman"/>
                <a:sym typeface="Times New Roman"/>
              </a:rPr>
              <a:t>Prediction and classification of various type of Alzheimer using  classification algorithm was carried out in Alzheimer dataset</a:t>
            </a:r>
            <a:endParaRPr sz="18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t>Proposed System:</a:t>
            </a:r>
            <a:endParaRPr sz="2500" b="1" dirty="0"/>
          </a:p>
        </p:txBody>
      </p:sp>
      <p:sp>
        <p:nvSpPr>
          <p:cNvPr id="152" name="Google Shape;152;p24"/>
          <p:cNvSpPr txBox="1">
            <a:spLocks noGrp="1"/>
          </p:cNvSpPr>
          <p:nvPr>
            <p:ph type="body" idx="1"/>
          </p:nvPr>
        </p:nvSpPr>
        <p:spPr>
          <a:xfrm>
            <a:off x="457200" y="1235782"/>
            <a:ext cx="8229600" cy="35226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The raw data set is given as input to the system. The unstructured voluminous input data can be obtained from various Electronic Health Record (EHR) / Patient Health Record (PHR), Clinical systems and external sources (government sources, laboratories, pharmacies, insurance companies etc.). Algorithms are Naive bayes classification, SVM algorithm, Decision tree, Random forest are used to predict the results accurately. To explore Big Data, proposed system analyzed several challenges at the data, model, and system levels. To support Big Data mining, high-performance computing platforms are required, which impose systematic designs to unleash the full power of the Big Data.</a:t>
            </a:r>
            <a:endParaRPr sz="17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t>Proposed System:</a:t>
            </a:r>
            <a:endParaRPr sz="2500" b="1" dirty="0"/>
          </a:p>
        </p:txBody>
      </p:sp>
      <p:sp>
        <p:nvSpPr>
          <p:cNvPr id="158" name="Google Shape;158;p25"/>
          <p:cNvSpPr txBox="1">
            <a:spLocks noGrp="1"/>
          </p:cNvSpPr>
          <p:nvPr>
            <p:ph type="body" idx="1"/>
          </p:nvPr>
        </p:nvSpPr>
        <p:spPr>
          <a:xfrm>
            <a:off x="457200" y="1403306"/>
            <a:ext cx="8229600" cy="3522600"/>
          </a:xfrm>
          <a:prstGeom prst="rect">
            <a:avLst/>
          </a:prstGeom>
        </p:spPr>
        <p:txBody>
          <a:bodyPr spcFirstLastPara="1" wrap="square" lIns="91425" tIns="91425" rIns="91425" bIns="91425" anchor="t" anchorCtr="0">
            <a:noAutofit/>
          </a:bodyPr>
          <a:lstStyle/>
          <a:p>
            <a:pPr marL="457200" lvl="0" indent="-355600" algn="just" rtl="0">
              <a:lnSpc>
                <a:spcPct val="150000"/>
              </a:lnSpc>
              <a:spcBef>
                <a:spcPts val="1200"/>
              </a:spcBef>
              <a:spcAft>
                <a:spcPts val="0"/>
              </a:spcAft>
              <a:buClr>
                <a:srgbClr val="000000"/>
              </a:buClr>
              <a:buSzPts val="2000"/>
              <a:buFont typeface="Times New Roman"/>
              <a:buChar char="★"/>
            </a:pPr>
            <a:r>
              <a:rPr lang="en" sz="2000" dirty="0">
                <a:solidFill>
                  <a:srgbClr val="000000"/>
                </a:solidFill>
                <a:latin typeface="Times New Roman"/>
                <a:ea typeface="Times New Roman"/>
                <a:cs typeface="Times New Roman"/>
                <a:sym typeface="Times New Roman"/>
              </a:rPr>
              <a:t>At the data level, the autonomous information sources and the variety of the data collection environments, often result in data with complicated conditions, such as missing/uncertain values. In other situations, privacy concerns, noise, and errors can</a:t>
            </a:r>
            <a:r>
              <a:rPr lang="en" sz="2000" b="1" dirty="0">
                <a:solidFill>
                  <a:srgbClr val="000000"/>
                </a:solidFill>
                <a:latin typeface="Times New Roman"/>
                <a:ea typeface="Times New Roman"/>
                <a:cs typeface="Times New Roman"/>
                <a:sym typeface="Times New Roman"/>
              </a:rPr>
              <a:t> </a:t>
            </a:r>
            <a:r>
              <a:rPr lang="en" sz="2000" dirty="0">
                <a:solidFill>
                  <a:srgbClr val="000000"/>
                </a:solidFill>
                <a:latin typeface="Times New Roman"/>
                <a:ea typeface="Times New Roman"/>
                <a:cs typeface="Times New Roman"/>
                <a:sym typeface="Times New Roman"/>
              </a:rPr>
              <a:t>be introduced into the data, to produce altered data copies.</a:t>
            </a:r>
            <a:endParaRPr sz="20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t>Advantages:</a:t>
            </a:r>
            <a:endParaRPr sz="2500" b="1" dirty="0"/>
          </a:p>
        </p:txBody>
      </p:sp>
      <p:sp>
        <p:nvSpPr>
          <p:cNvPr id="164" name="Google Shape;164;p26"/>
          <p:cNvSpPr txBox="1">
            <a:spLocks noGrp="1"/>
          </p:cNvSpPr>
          <p:nvPr>
            <p:ph type="body" idx="1"/>
          </p:nvPr>
        </p:nvSpPr>
        <p:spPr>
          <a:xfrm>
            <a:off x="457200" y="1124100"/>
            <a:ext cx="8229600" cy="35226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120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Fastest path to business value from raw big data .</a:t>
            </a:r>
            <a:endParaRPr sz="1700" dirty="0">
              <a:solidFill>
                <a:srgbClr val="000000"/>
              </a:solidFill>
              <a:latin typeface="Times New Roman"/>
              <a:ea typeface="Times New Roman"/>
              <a:cs typeface="Times New Roman"/>
              <a:sym typeface="Times New Roman"/>
            </a:endParaRPr>
          </a:p>
          <a:p>
            <a:pPr marL="457200" lvl="0" indent="-336550" algn="just" rtl="0">
              <a:lnSpc>
                <a:spcPct val="150000"/>
              </a:lnSpc>
              <a:spcBef>
                <a:spcPts val="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Machine learning  models to detect the Alzheimer early.</a:t>
            </a:r>
            <a:endParaRPr sz="1700" dirty="0">
              <a:solidFill>
                <a:srgbClr val="000000"/>
              </a:solidFill>
              <a:latin typeface="Times New Roman"/>
              <a:ea typeface="Times New Roman"/>
              <a:cs typeface="Times New Roman"/>
              <a:sym typeface="Times New Roman"/>
            </a:endParaRPr>
          </a:p>
          <a:p>
            <a:pPr marL="457200" lvl="0" indent="-336550" algn="just" rtl="0">
              <a:lnSpc>
                <a:spcPct val="150000"/>
              </a:lnSpc>
              <a:spcBef>
                <a:spcPts val="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Discover patterns using machine learning algorithm that identify the best mode of treatment for Alzheimer across different age.</a:t>
            </a:r>
            <a:endParaRPr sz="1700" dirty="0">
              <a:solidFill>
                <a:srgbClr val="000000"/>
              </a:solidFill>
              <a:latin typeface="Times New Roman"/>
              <a:ea typeface="Times New Roman"/>
              <a:cs typeface="Times New Roman"/>
              <a:sym typeface="Times New Roman"/>
            </a:endParaRPr>
          </a:p>
          <a:p>
            <a:pPr marL="457200" lvl="0" indent="-336550" algn="just" rtl="0">
              <a:lnSpc>
                <a:spcPct val="150000"/>
              </a:lnSpc>
              <a:spcBef>
                <a:spcPts val="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Novel, high value business insights driving growth and profitability</a:t>
            </a:r>
            <a:endParaRPr sz="1700" dirty="0">
              <a:solidFill>
                <a:srgbClr val="000000"/>
              </a:solidFill>
              <a:latin typeface="Times New Roman"/>
              <a:ea typeface="Times New Roman"/>
              <a:cs typeface="Times New Roman"/>
              <a:sym typeface="Times New Roman"/>
            </a:endParaRPr>
          </a:p>
          <a:p>
            <a:pPr marL="457200" lvl="0" indent="-336550" algn="just" rtl="0">
              <a:lnSpc>
                <a:spcPct val="150000"/>
              </a:lnSpc>
              <a:spcBef>
                <a:spcPts val="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Leverage existing skills and investments, minimal time, cost and effort spent</a:t>
            </a:r>
            <a:endParaRPr sz="1700" dirty="0">
              <a:solidFill>
                <a:srgbClr val="000000"/>
              </a:solidFill>
              <a:latin typeface="Times New Roman"/>
              <a:ea typeface="Times New Roman"/>
              <a:cs typeface="Times New Roman"/>
              <a:sym typeface="Times New Roman"/>
            </a:endParaRPr>
          </a:p>
          <a:p>
            <a:pPr marL="457200" lvl="0" indent="-336550" algn="just" rtl="0">
              <a:lnSpc>
                <a:spcPct val="150000"/>
              </a:lnSpc>
              <a:spcBef>
                <a:spcPts val="0"/>
              </a:spcBef>
              <a:spcAft>
                <a:spcPts val="0"/>
              </a:spcAft>
              <a:buClr>
                <a:srgbClr val="000000"/>
              </a:buClr>
              <a:buSzPts val="1700"/>
              <a:buFont typeface="Times New Roman"/>
              <a:buChar char="★"/>
            </a:pPr>
            <a:r>
              <a:rPr lang="en" sz="1700" dirty="0">
                <a:solidFill>
                  <a:srgbClr val="000000"/>
                </a:solidFill>
                <a:latin typeface="Times New Roman"/>
                <a:ea typeface="Times New Roman"/>
                <a:cs typeface="Times New Roman"/>
                <a:sym typeface="Times New Roman"/>
              </a:rPr>
              <a:t>These technical challenges are common across a large variety of application domains, and therefore not cost-effective to address in the context of one domain alone.</a:t>
            </a:r>
            <a:endParaRPr sz="17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7F56-A414-0356-F84C-589C01C0046A}"/>
              </a:ext>
            </a:extLst>
          </p:cNvPr>
          <p:cNvSpPr>
            <a:spLocks noGrp="1"/>
          </p:cNvSpPr>
          <p:nvPr>
            <p:ph type="title"/>
          </p:nvPr>
        </p:nvSpPr>
        <p:spPr/>
        <p:txBody>
          <a:bodyPr/>
          <a:lstStyle/>
          <a:p>
            <a:r>
              <a:rPr lang="en-IN" sz="2500" b="1" dirty="0">
                <a:effectLst/>
                <a:latin typeface="Merriweather" panose="00000500000000000000" pitchFamily="2" charset="0"/>
                <a:ea typeface="Calibri" panose="020F0502020204030204" pitchFamily="34" charset="0"/>
                <a:cs typeface="Times New Roman" panose="02020603050405020304" pitchFamily="18" charset="0"/>
              </a:rPr>
              <a:t>MODULES:</a:t>
            </a:r>
            <a:endParaRPr lang="en-IN" sz="2500" dirty="0">
              <a:latin typeface="Merriweather" panose="00000500000000000000" pitchFamily="2" charset="0"/>
            </a:endParaRPr>
          </a:p>
        </p:txBody>
      </p:sp>
      <p:sp>
        <p:nvSpPr>
          <p:cNvPr id="3" name="Text Placeholder 2">
            <a:extLst>
              <a:ext uri="{FF2B5EF4-FFF2-40B4-BE49-F238E27FC236}">
                <a16:creationId xmlns:a16="http://schemas.microsoft.com/office/drawing/2014/main" id="{B4B27331-5E53-D417-BAD7-E5F5B67E1826}"/>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Collection </a:t>
            </a:r>
          </a:p>
          <a:p>
            <a:pPr indent="-336550" algn="just">
              <a:lnSpc>
                <a:spcPct val="150000"/>
              </a:lnSpc>
              <a:spcBef>
                <a:spcPts val="0"/>
              </a:spcBef>
              <a:buClr>
                <a:srgbClr val="000000"/>
              </a:buClr>
              <a:buSzPts val="1700"/>
              <a:buFont typeface="Times New Roman"/>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Data Visualization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38AD1F-B809-0CC8-294E-BF5498979C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06218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b="1" dirty="0"/>
              <a:t>DATA PRE-PROCESSING</a:t>
            </a:r>
            <a:r>
              <a:rPr lang="en" sz="2500" b="1" dirty="0"/>
              <a:t>:</a:t>
            </a:r>
            <a:endParaRPr sz="2500" b="1" dirty="0"/>
          </a:p>
        </p:txBody>
      </p:sp>
      <p:sp>
        <p:nvSpPr>
          <p:cNvPr id="158" name="Google Shape;158;p25"/>
          <p:cNvSpPr txBox="1">
            <a:spLocks noGrp="1"/>
          </p:cNvSpPr>
          <p:nvPr>
            <p:ph type="body" idx="1"/>
          </p:nvPr>
        </p:nvSpPr>
        <p:spPr>
          <a:xfrm>
            <a:off x="457200" y="1403306"/>
            <a:ext cx="8229600" cy="3522600"/>
          </a:xfrm>
          <a:prstGeom prst="rect">
            <a:avLst/>
          </a:prstGeom>
        </p:spPr>
        <p:txBody>
          <a:bodyPr spcFirstLastPara="1" wrap="square" lIns="91425" tIns="91425" rIns="91425" bIns="91425" anchor="t" anchorCtr="0">
            <a:noAutofit/>
          </a:bodyPr>
          <a:lstStyle/>
          <a:p>
            <a:pPr indent="-336550" algn="just">
              <a:lnSpc>
                <a:spcPct val="150000"/>
              </a:lnSpc>
              <a:spcBef>
                <a:spcPts val="0"/>
              </a:spcBef>
              <a:buClr>
                <a:srgbClr val="000000"/>
              </a:buClr>
              <a:buSzPts val="1700"/>
              <a:buFont typeface="Times New Roman"/>
              <a:buChar char="★"/>
            </a:pPr>
            <a:r>
              <a:rPr lang="en-US" sz="2000" cap="none" dirty="0">
                <a:latin typeface="Times New Roman" panose="02020603050405020304" pitchFamily="18" charset="0"/>
                <a:cs typeface="Times New Roman" panose="02020603050405020304" pitchFamily="18" charset="0"/>
              </a:rPr>
              <a:t>Organize your selected data by formatting, cleaning and sampling from it.</a:t>
            </a:r>
          </a:p>
          <a:p>
            <a:pPr indent="-336550" algn="just">
              <a:lnSpc>
                <a:spcPct val="150000"/>
              </a:lnSpc>
              <a:spcBef>
                <a:spcPts val="0"/>
              </a:spcBef>
              <a:buClr>
                <a:srgbClr val="000000"/>
              </a:buClr>
              <a:buSzPts val="1700"/>
              <a:buFont typeface="Times New Roman"/>
              <a:buChar char="★"/>
            </a:pPr>
            <a:r>
              <a:rPr lang="en-US" sz="2000" cap="none" dirty="0">
                <a:latin typeface="Times New Roman" panose="02020603050405020304" pitchFamily="18" charset="0"/>
                <a:cs typeface="Times New Roman" panose="02020603050405020304" pitchFamily="18" charset="0"/>
              </a:rPr>
              <a:t>Three common data pre-processing steps are:</a:t>
            </a:r>
          </a:p>
          <a:p>
            <a:pPr marL="685800" lvl="1" indent="-228600" algn="l" rtl="0">
              <a:lnSpc>
                <a:spcPct val="150000"/>
              </a:lnSpc>
              <a:spcBef>
                <a:spcPts val="500"/>
              </a:spcBef>
              <a:spcAft>
                <a:spcPts val="0"/>
              </a:spcAft>
              <a:buClr>
                <a:schemeClr val="dk1"/>
              </a:buClr>
              <a:buSzPts val="2400"/>
              <a:buChar char="•"/>
            </a:pPr>
            <a:r>
              <a:rPr lang="en-US" sz="2000" cap="none" dirty="0">
                <a:latin typeface="Times New Roman" panose="02020603050405020304" pitchFamily="18" charset="0"/>
                <a:cs typeface="Times New Roman" panose="02020603050405020304" pitchFamily="18" charset="0"/>
              </a:rPr>
              <a:t>Formatting</a:t>
            </a:r>
          </a:p>
          <a:p>
            <a:pPr marL="685800" lvl="1" indent="-228600" algn="l" rtl="0">
              <a:lnSpc>
                <a:spcPct val="150000"/>
              </a:lnSpc>
              <a:spcBef>
                <a:spcPts val="500"/>
              </a:spcBef>
              <a:spcAft>
                <a:spcPts val="0"/>
              </a:spcAft>
              <a:buClr>
                <a:schemeClr val="dk1"/>
              </a:buClr>
              <a:buSzPts val="2400"/>
              <a:buChar char="•"/>
            </a:pPr>
            <a:r>
              <a:rPr lang="en-US" sz="2000" cap="none" dirty="0">
                <a:latin typeface="Times New Roman" panose="02020603050405020304" pitchFamily="18" charset="0"/>
                <a:cs typeface="Times New Roman" panose="02020603050405020304" pitchFamily="18" charset="0"/>
              </a:rPr>
              <a:t>Cleaning</a:t>
            </a:r>
          </a:p>
          <a:p>
            <a:pPr marL="685800" lvl="1" indent="-228600" algn="l" rtl="0">
              <a:lnSpc>
                <a:spcPct val="150000"/>
              </a:lnSpc>
              <a:spcBef>
                <a:spcPts val="500"/>
              </a:spcBef>
              <a:spcAft>
                <a:spcPts val="0"/>
              </a:spcAft>
              <a:buClr>
                <a:schemeClr val="dk1"/>
              </a:buClr>
              <a:buSzPts val="2400"/>
              <a:buChar char="•"/>
            </a:pPr>
            <a:r>
              <a:rPr lang="en-US" sz="2000" cap="none" dirty="0">
                <a:latin typeface="Times New Roman" panose="02020603050405020304" pitchFamily="18" charset="0"/>
                <a:cs typeface="Times New Roman" panose="02020603050405020304" pitchFamily="18" charset="0"/>
              </a:rPr>
              <a:t>Sampling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792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36AF-A785-7C6E-8012-C7881E5B9702}"/>
              </a:ext>
            </a:extLst>
          </p:cNvPr>
          <p:cNvSpPr>
            <a:spLocks noGrp="1"/>
          </p:cNvSpPr>
          <p:nvPr>
            <p:ph type="title"/>
          </p:nvPr>
        </p:nvSpPr>
        <p:spPr/>
        <p:txBody>
          <a:bodyPr/>
          <a:lstStyle/>
          <a:p>
            <a:r>
              <a:rPr lang="en-US" sz="2500" b="1" dirty="0"/>
              <a:t>FEATURE EXTRATION:</a:t>
            </a:r>
            <a:endParaRPr lang="en-IN" sz="2500" dirty="0"/>
          </a:p>
        </p:txBody>
      </p:sp>
      <p:sp>
        <p:nvSpPr>
          <p:cNvPr id="3" name="Text Placeholder 2">
            <a:extLst>
              <a:ext uri="{FF2B5EF4-FFF2-40B4-BE49-F238E27FC236}">
                <a16:creationId xmlns:a16="http://schemas.microsoft.com/office/drawing/2014/main" id="{68B6A2B2-9096-C982-4B2B-F97E43AF5C0E}"/>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IN" sz="1600" dirty="0">
                <a:effectLst/>
                <a:latin typeface="Times New Roman" panose="02020603050405020304" pitchFamily="18" charset="0"/>
                <a:ea typeface="Calibri" panose="020F0502020204030204" pitchFamily="34" charset="0"/>
              </a:rPr>
              <a:t>Next thing is to do 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a:t>
            </a:r>
          </a:p>
          <a:p>
            <a:pPr indent="-336550" algn="just">
              <a:lnSpc>
                <a:spcPct val="150000"/>
              </a:lnSpc>
              <a:spcBef>
                <a:spcPts val="0"/>
              </a:spcBef>
              <a:buClr>
                <a:srgbClr val="000000"/>
              </a:buClr>
              <a:buSzPts val="1700"/>
              <a:buFont typeface="Times New Roman"/>
              <a:buChar char="★"/>
            </a:pPr>
            <a:r>
              <a:rPr lang="en-IN" sz="1600" dirty="0">
                <a:effectLst/>
                <a:latin typeface="Times New Roman" panose="02020603050405020304" pitchFamily="18" charset="0"/>
                <a:ea typeface="Calibri" panose="020F0502020204030204" pitchFamily="34" charset="0"/>
              </a:rPr>
              <a:t>Finally, our models are trained using Classifier algorithm. We use classify module on Natural Language Toolkit library on Python. We use the labelled dataset gathered. The rest of our labelled data will be used to evaluate the models. Some machine learning algorithms were used to classify pre-processed data. The chosen classifiers were Random-forest. These algorithms are very popular in text classification tasks.</a:t>
            </a:r>
            <a:endParaRPr lang="en-IN" sz="1600" dirty="0"/>
          </a:p>
        </p:txBody>
      </p:sp>
    </p:spTree>
    <p:extLst>
      <p:ext uri="{BB962C8B-B14F-4D97-AF65-F5344CB8AC3E}">
        <p14:creationId xmlns:p14="http://schemas.microsoft.com/office/powerpoint/2010/main" val="1775466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88BB-C3A8-D823-354F-D137A9D8C518}"/>
              </a:ext>
            </a:extLst>
          </p:cNvPr>
          <p:cNvSpPr>
            <a:spLocks noGrp="1"/>
          </p:cNvSpPr>
          <p:nvPr>
            <p:ph type="title"/>
          </p:nvPr>
        </p:nvSpPr>
        <p:spPr/>
        <p:txBody>
          <a:bodyPr/>
          <a:lstStyle/>
          <a:p>
            <a:r>
              <a:rPr lang="en-US" sz="2500" b="1" dirty="0"/>
              <a:t>EVALUATION MODEL:</a:t>
            </a:r>
            <a:endParaRPr lang="en-IN" sz="2500" dirty="0"/>
          </a:p>
        </p:txBody>
      </p:sp>
      <p:sp>
        <p:nvSpPr>
          <p:cNvPr id="3" name="Text Placeholder 2">
            <a:extLst>
              <a:ext uri="{FF2B5EF4-FFF2-40B4-BE49-F238E27FC236}">
                <a16:creationId xmlns:a16="http://schemas.microsoft.com/office/drawing/2014/main" id="{009871DF-BA26-2A1D-5636-B320F48B4172}"/>
              </a:ext>
            </a:extLst>
          </p:cNvPr>
          <p:cNvSpPr>
            <a:spLocks noGrp="1"/>
          </p:cNvSpPr>
          <p:nvPr>
            <p:ph type="body" idx="1"/>
          </p:nvPr>
        </p:nvSpPr>
        <p:spPr/>
        <p:txBody>
          <a:bodyPr/>
          <a:lstStyle/>
          <a:p>
            <a:pPr indent="-336550" algn="just">
              <a:lnSpc>
                <a:spcPct val="150000"/>
              </a:lnSpc>
              <a:spcBef>
                <a:spcPts val="1200"/>
              </a:spcBef>
              <a:buClr>
                <a:srgbClr val="000000"/>
              </a:buClr>
              <a:buSzPts val="1700"/>
              <a:buFont typeface="Times New Roman"/>
              <a:buChar char="★"/>
            </a:pPr>
            <a:r>
              <a:rPr lang="en-US" sz="1700" cap="none" dirty="0">
                <a:latin typeface="Times New Roman" panose="02020603050405020304" pitchFamily="18" charset="0"/>
                <a:cs typeface="Times New Roman" panose="02020603050405020304" pitchFamily="18" charset="0"/>
              </a:rPr>
              <a:t>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a:t>
            </a:r>
          </a:p>
          <a:p>
            <a:pPr indent="-336550" algn="just">
              <a:lnSpc>
                <a:spcPct val="150000"/>
              </a:lnSpc>
              <a:spcBef>
                <a:spcPts val="1200"/>
              </a:spcBef>
              <a:buClr>
                <a:srgbClr val="000000"/>
              </a:buClr>
              <a:buSzPts val="1700"/>
              <a:buFont typeface="Times New Roman"/>
              <a:buChar char="★"/>
            </a:pPr>
            <a:r>
              <a:rPr lang="en-US" sz="1700" cap="none" dirty="0">
                <a:latin typeface="Times New Roman" panose="02020603050405020304" pitchFamily="18" charset="0"/>
                <a:cs typeface="Times New Roman" panose="02020603050405020304" pitchFamily="18" charset="0"/>
              </a:rPr>
              <a:t>Performance of each classification model is estimated base on its averaged. The result will be in the visualized form. Representation of classified data in the form of graphs</a:t>
            </a:r>
          </a:p>
          <a:p>
            <a:pPr indent="-336550" algn="just">
              <a:lnSpc>
                <a:spcPct val="150000"/>
              </a:lnSpc>
              <a:spcBef>
                <a:spcPts val="1200"/>
              </a:spcBef>
              <a:buClr>
                <a:srgbClr val="000000"/>
              </a:buClr>
              <a:buSzPts val="1700"/>
              <a:buFont typeface="Times New Roman"/>
              <a:buChar char="★"/>
            </a:pPr>
            <a:r>
              <a:rPr lang="en-US" sz="1700" b="1" cap="none" dirty="0">
                <a:latin typeface="Times New Roman" panose="02020603050405020304" pitchFamily="18" charset="0"/>
                <a:cs typeface="Times New Roman" panose="02020603050405020304" pitchFamily="18" charset="0"/>
              </a:rPr>
              <a:t>Accuracy</a:t>
            </a:r>
            <a:r>
              <a:rPr lang="en-US" sz="1700" cap="none" dirty="0">
                <a:latin typeface="Times New Roman" panose="02020603050405020304" pitchFamily="18" charset="0"/>
                <a:cs typeface="Times New Roman" panose="02020603050405020304" pitchFamily="18" charset="0"/>
              </a:rPr>
              <a:t> ,</a:t>
            </a:r>
            <a:r>
              <a:rPr lang="en-US" sz="1700" b="1" cap="none" dirty="0">
                <a:latin typeface="Times New Roman" panose="02020603050405020304" pitchFamily="18" charset="0"/>
                <a:cs typeface="Times New Roman" panose="02020603050405020304" pitchFamily="18" charset="0"/>
              </a:rPr>
              <a:t> precision , recall , f1-measure , and roc curve</a:t>
            </a:r>
            <a:endParaRPr lang="en-US" sz="17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032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D813-411D-774D-332A-CB8B3FA92690}"/>
              </a:ext>
            </a:extLst>
          </p:cNvPr>
          <p:cNvSpPr>
            <a:spLocks noGrp="1"/>
          </p:cNvSpPr>
          <p:nvPr>
            <p:ph type="title"/>
          </p:nvPr>
        </p:nvSpPr>
        <p:spPr/>
        <p:txBody>
          <a:bodyPr/>
          <a:lstStyle/>
          <a:p>
            <a:r>
              <a:rPr lang="en-IN" sz="2500" dirty="0"/>
              <a:t>UML DIAGRAM:</a:t>
            </a:r>
          </a:p>
        </p:txBody>
      </p:sp>
      <p:pic>
        <p:nvPicPr>
          <p:cNvPr id="5" name="image2.png">
            <a:extLst>
              <a:ext uri="{FF2B5EF4-FFF2-40B4-BE49-F238E27FC236}">
                <a16:creationId xmlns:a16="http://schemas.microsoft.com/office/drawing/2014/main" id="{0A186C4D-F47F-D7DF-A084-4269879BFEED}"/>
              </a:ext>
            </a:extLst>
          </p:cNvPr>
          <p:cNvPicPr/>
          <p:nvPr/>
        </p:nvPicPr>
        <p:blipFill>
          <a:blip r:embed="rId2"/>
          <a:srcRect/>
          <a:stretch>
            <a:fillRect/>
          </a:stretch>
        </p:blipFill>
        <p:spPr>
          <a:xfrm>
            <a:off x="1779587" y="1403306"/>
            <a:ext cx="5584825" cy="3522600"/>
          </a:xfrm>
          <a:prstGeom prst="rect">
            <a:avLst/>
          </a:prstGeom>
          <a:ln w="9525">
            <a:solidFill>
              <a:srgbClr val="000000"/>
            </a:solidFill>
            <a:prstDash val="solid"/>
          </a:ln>
        </p:spPr>
      </p:pic>
    </p:spTree>
    <p:extLst>
      <p:ext uri="{BB962C8B-B14F-4D97-AF65-F5344CB8AC3E}">
        <p14:creationId xmlns:p14="http://schemas.microsoft.com/office/powerpoint/2010/main" val="2244572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C185-C755-B725-489B-B33EB7986DDB}"/>
              </a:ext>
            </a:extLst>
          </p:cNvPr>
          <p:cNvSpPr>
            <a:spLocks noGrp="1"/>
          </p:cNvSpPr>
          <p:nvPr>
            <p:ph type="title"/>
          </p:nvPr>
        </p:nvSpPr>
        <p:spPr/>
        <p:txBody>
          <a:bodyPr/>
          <a:lstStyle/>
          <a:p>
            <a:r>
              <a:rPr lang="en-IN" sz="2500" dirty="0"/>
              <a:t>SEQUENCE DIAGRAM:</a:t>
            </a:r>
          </a:p>
        </p:txBody>
      </p:sp>
      <p:pic>
        <p:nvPicPr>
          <p:cNvPr id="5" name="image5.png">
            <a:extLst>
              <a:ext uri="{FF2B5EF4-FFF2-40B4-BE49-F238E27FC236}">
                <a16:creationId xmlns:a16="http://schemas.microsoft.com/office/drawing/2014/main" id="{4B9718CE-387E-6210-D96B-F73D06FBADB9}"/>
              </a:ext>
            </a:extLst>
          </p:cNvPr>
          <p:cNvPicPr/>
          <p:nvPr/>
        </p:nvPicPr>
        <p:blipFill>
          <a:blip r:embed="rId2"/>
          <a:srcRect/>
          <a:stretch>
            <a:fillRect/>
          </a:stretch>
        </p:blipFill>
        <p:spPr>
          <a:xfrm>
            <a:off x="1748340" y="1403307"/>
            <a:ext cx="5585460" cy="3522600"/>
          </a:xfrm>
          <a:prstGeom prst="rect">
            <a:avLst/>
          </a:prstGeom>
          <a:ln w="9525">
            <a:solidFill>
              <a:srgbClr val="000000"/>
            </a:solidFill>
            <a:prstDash val="solid"/>
          </a:ln>
        </p:spPr>
      </p:pic>
    </p:spTree>
    <p:extLst>
      <p:ext uri="{BB962C8B-B14F-4D97-AF65-F5344CB8AC3E}">
        <p14:creationId xmlns:p14="http://schemas.microsoft.com/office/powerpoint/2010/main" val="366295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1944450" y="1831388"/>
            <a:ext cx="5255100" cy="14808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 sz="2500" b="1" dirty="0">
                <a:latin typeface="Merriweather" panose="00000500000000000000" pitchFamily="2" charset="0"/>
                <a:ea typeface="Arial"/>
                <a:cs typeface="Arial"/>
                <a:sym typeface="Arial"/>
              </a:rPr>
              <a:t>Alzheimer Disease Prediction using</a:t>
            </a:r>
            <a:endParaRPr sz="2500" b="1" dirty="0">
              <a:latin typeface="Merriweather" panose="00000500000000000000" pitchFamily="2" charset="0"/>
              <a:ea typeface="Arial"/>
              <a:cs typeface="Arial"/>
              <a:sym typeface="Arial"/>
            </a:endParaRPr>
          </a:p>
          <a:p>
            <a:pPr marL="0" lvl="0" indent="0" algn="ctr" rtl="0">
              <a:lnSpc>
                <a:spcPct val="115000"/>
              </a:lnSpc>
              <a:spcBef>
                <a:spcPts val="1200"/>
              </a:spcBef>
              <a:spcAft>
                <a:spcPts val="1200"/>
              </a:spcAft>
              <a:buNone/>
            </a:pPr>
            <a:r>
              <a:rPr lang="en" sz="2500" b="1" dirty="0">
                <a:latin typeface="Merriweather" panose="00000500000000000000" pitchFamily="2" charset="0"/>
                <a:ea typeface="Arial"/>
                <a:cs typeface="Arial"/>
                <a:sym typeface="Arial"/>
              </a:rPr>
              <a:t>Machine Learning Algorithms</a:t>
            </a:r>
            <a:endParaRPr sz="2500" dirty="0">
              <a:latin typeface="Merriweather"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FB59-E901-53FB-39F7-04DC25A12965}"/>
              </a:ext>
            </a:extLst>
          </p:cNvPr>
          <p:cNvSpPr>
            <a:spLocks noGrp="1"/>
          </p:cNvSpPr>
          <p:nvPr>
            <p:ph type="title"/>
          </p:nvPr>
        </p:nvSpPr>
        <p:spPr/>
        <p:txBody>
          <a:bodyPr/>
          <a:lstStyle/>
          <a:p>
            <a:r>
              <a:rPr lang="en-IN" sz="2500" dirty="0"/>
              <a:t>ANACONDA NAVIGATOR:</a:t>
            </a:r>
          </a:p>
        </p:txBody>
      </p:sp>
      <p:sp>
        <p:nvSpPr>
          <p:cNvPr id="3" name="Text Placeholder 2">
            <a:extLst>
              <a:ext uri="{FF2B5EF4-FFF2-40B4-BE49-F238E27FC236}">
                <a16:creationId xmlns:a16="http://schemas.microsoft.com/office/drawing/2014/main" id="{6B56AE33-F512-BC6D-D783-542BD486F90D}"/>
              </a:ext>
            </a:extLst>
          </p:cNvPr>
          <p:cNvSpPr>
            <a:spLocks noGrp="1"/>
          </p:cNvSpPr>
          <p:nvPr>
            <p:ph type="body" idx="1"/>
          </p:nvPr>
        </p:nvSpPr>
        <p:spPr/>
        <p:txBody>
          <a:bodyPr/>
          <a:lstStyle/>
          <a:p>
            <a:pPr marL="457200" lvl="0" indent="-336550" algn="just" rtl="0">
              <a:lnSpc>
                <a:spcPct val="150000"/>
              </a:lnSpc>
              <a:spcBef>
                <a:spcPts val="1200"/>
              </a:spcBef>
              <a:spcAft>
                <a:spcPts val="0"/>
              </a:spcAft>
              <a:buClr>
                <a:srgbClr val="000000"/>
              </a:buClr>
              <a:buSzPts val="1700"/>
              <a:buFont typeface="Times New Roman"/>
              <a:buChar char="★"/>
            </a:pPr>
            <a:r>
              <a:rPr lang="en-US" sz="20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Anaconda navigator is a desktop graphical user interface (GUI) included in anaconda distribution that allows you to launch applications and easily manage </a:t>
            </a:r>
            <a:r>
              <a:rPr lang="en-US" sz="2000" cap="non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conda</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packages, environments and channels without using command-line commands. Navigator can search for packages on anaconda cloud or in a local anaconda repository. It is available for windows, mac OS and Linux. </a:t>
            </a:r>
            <a:r>
              <a:rPr lang="en-US" sz="2000" dirty="0">
                <a:solidFill>
                  <a:srgbClr val="000000"/>
                </a:solidFill>
                <a:latin typeface="Times New Roman"/>
                <a:ea typeface="Times New Roman"/>
                <a:cs typeface="Times New Roman"/>
                <a:sym typeface="Times New Roman"/>
              </a:rPr>
              <a:t>Fastest path to business value from raw big data .</a:t>
            </a:r>
          </a:p>
        </p:txBody>
      </p:sp>
    </p:spTree>
    <p:extLst>
      <p:ext uri="{BB962C8B-B14F-4D97-AF65-F5344CB8AC3E}">
        <p14:creationId xmlns:p14="http://schemas.microsoft.com/office/powerpoint/2010/main" val="2802816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B580-C5DB-7FA5-202E-404EB9DB6173}"/>
              </a:ext>
            </a:extLst>
          </p:cNvPr>
          <p:cNvSpPr>
            <a:spLocks noGrp="1"/>
          </p:cNvSpPr>
          <p:nvPr>
            <p:ph type="title"/>
          </p:nvPr>
        </p:nvSpPr>
        <p:spPr/>
        <p:txBody>
          <a:bodyPr/>
          <a:lstStyle/>
          <a:p>
            <a:r>
              <a:rPr lang="en-IN" sz="1300" dirty="0"/>
              <a:t>APPLICATIONS ARE AVAILABLE BY DEFAULT IN NAVIGATOR:</a:t>
            </a:r>
          </a:p>
        </p:txBody>
      </p:sp>
      <p:sp>
        <p:nvSpPr>
          <p:cNvPr id="3" name="Text Placeholder 2">
            <a:extLst>
              <a:ext uri="{FF2B5EF4-FFF2-40B4-BE49-F238E27FC236}">
                <a16:creationId xmlns:a16="http://schemas.microsoft.com/office/drawing/2014/main" id="{902590ED-7CEF-FA5B-9C36-8B3C65484DDE}"/>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Lab</a:t>
            </a:r>
            <a:endParaRPr lang="en-IN" dirty="0">
              <a:latin typeface="Calibri" panose="020F0502020204030204" pitchFamily="34"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Notebook</a:t>
            </a:r>
            <a:endParaRPr lang="en-IN" dirty="0">
              <a:latin typeface="Calibri" panose="020F0502020204030204" pitchFamily="34"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QT Console</a:t>
            </a:r>
            <a:endParaRPr lang="en-IN" dirty="0">
              <a:latin typeface="Calibri" panose="020F0502020204030204" pitchFamily="34"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Spyder</a:t>
            </a:r>
            <a:endParaRPr lang="en-IN" dirty="0">
              <a:latin typeface="Calibri" panose="020F0502020204030204" pitchFamily="34"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VS Code</a:t>
            </a:r>
            <a:endParaRPr lang="en-IN" dirty="0">
              <a:latin typeface="Calibri" panose="020F0502020204030204" pitchFamily="34"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Glueviz</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087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E810-E3CB-B72E-9F9E-A9E6CA831CE0}"/>
              </a:ext>
            </a:extLst>
          </p:cNvPr>
          <p:cNvSpPr>
            <a:spLocks noGrp="1"/>
          </p:cNvSpPr>
          <p:nvPr>
            <p:ph type="title"/>
          </p:nvPr>
        </p:nvSpPr>
        <p:spPr/>
        <p:txBody>
          <a:bodyPr/>
          <a:lstStyle/>
          <a:p>
            <a:r>
              <a:rPr lang="en-IN" sz="2500" dirty="0"/>
              <a:t>PYTHON’S STANDARD LIBRARY:</a:t>
            </a:r>
          </a:p>
        </p:txBody>
      </p:sp>
      <p:sp>
        <p:nvSpPr>
          <p:cNvPr id="3" name="Text Placeholder 2">
            <a:extLst>
              <a:ext uri="{FF2B5EF4-FFF2-40B4-BE49-F238E27FC236}">
                <a16:creationId xmlns:a16="http://schemas.microsoft.com/office/drawing/2014/main" id="{251384B2-91ED-27E4-5F13-82A909A71D9B}"/>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IN" sz="2400" dirty="0">
                <a:effectLst/>
                <a:latin typeface="Times New Roman" panose="02020603050405020304" pitchFamily="18" charset="0"/>
                <a:ea typeface="Times New Roman" panose="02020603050405020304" pitchFamily="18" charset="0"/>
              </a:rPr>
              <a:t>Pandas</a:t>
            </a:r>
          </a:p>
          <a:p>
            <a:pPr indent="-336550" algn="just">
              <a:lnSpc>
                <a:spcPct val="150000"/>
              </a:lnSpc>
              <a:spcBef>
                <a:spcPts val="0"/>
              </a:spcBef>
              <a:buClr>
                <a:srgbClr val="000000"/>
              </a:buClr>
              <a:buSzPts val="1700"/>
              <a:buFont typeface="Times New Roman"/>
              <a:buChar char="★"/>
            </a:pPr>
            <a:r>
              <a:rPr lang="en-IN" sz="2400" dirty="0" err="1">
                <a:effectLst/>
                <a:latin typeface="Times New Roman" panose="02020603050405020304" pitchFamily="18" charset="0"/>
                <a:ea typeface="Times New Roman" panose="02020603050405020304" pitchFamily="18" charset="0"/>
              </a:rPr>
              <a:t>Numpy</a:t>
            </a:r>
            <a:endParaRPr lang="en-IN" dirty="0">
              <a:latin typeface="Times New Roman" panose="02020603050405020304" pitchFamily="18" charset="0"/>
              <a:ea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IN" sz="2400" dirty="0" err="1">
                <a:effectLst/>
                <a:latin typeface="Times New Roman" panose="02020603050405020304" pitchFamily="18" charset="0"/>
                <a:ea typeface="Times New Roman" panose="02020603050405020304" pitchFamily="18" charset="0"/>
              </a:rPr>
              <a:t>Sklearn</a:t>
            </a:r>
            <a:endParaRPr lang="en-IN" dirty="0">
              <a:latin typeface="Times New Roman" panose="02020603050405020304" pitchFamily="18" charset="0"/>
              <a:ea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IN" sz="2400" dirty="0">
                <a:effectLst/>
                <a:latin typeface="Times New Roman" panose="02020603050405020304" pitchFamily="18" charset="0"/>
                <a:ea typeface="Times New Roman" panose="02020603050405020304" pitchFamily="18" charset="0"/>
              </a:rPr>
              <a:t>Seaborn</a:t>
            </a:r>
            <a:endParaRPr lang="en-IN" dirty="0">
              <a:latin typeface="Times New Roman" panose="02020603050405020304" pitchFamily="18" charset="0"/>
              <a:ea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IN" sz="2400" dirty="0" err="1">
                <a:effectLst/>
                <a:latin typeface="Times New Roman" panose="02020603050405020304" pitchFamily="18" charset="0"/>
                <a:ea typeface="Times New Roman" panose="02020603050405020304" pitchFamily="18" charset="0"/>
              </a:rPr>
              <a:t>Matplot</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469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97B9-1D69-3028-637A-A12D3ABB354B}"/>
              </a:ext>
            </a:extLst>
          </p:cNvPr>
          <p:cNvSpPr>
            <a:spLocks noGrp="1"/>
          </p:cNvSpPr>
          <p:nvPr>
            <p:ph type="title"/>
          </p:nvPr>
        </p:nvSpPr>
        <p:spPr/>
        <p:txBody>
          <a:bodyPr/>
          <a:lstStyle/>
          <a:p>
            <a:r>
              <a:rPr lang="en-IN" sz="2500" dirty="0"/>
              <a:t>ALGORITHMS APPLIED:</a:t>
            </a:r>
          </a:p>
        </p:txBody>
      </p:sp>
      <p:sp>
        <p:nvSpPr>
          <p:cNvPr id="3" name="Text Placeholder 2">
            <a:extLst>
              <a:ext uri="{FF2B5EF4-FFF2-40B4-BE49-F238E27FC236}">
                <a16:creationId xmlns:a16="http://schemas.microsoft.com/office/drawing/2014/main" id="{A8926D14-F5B9-8EA8-97C9-9AB461EB7D05}"/>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US" sz="2400" dirty="0">
                <a:latin typeface="Times New Roman" panose="02020603050405020304" pitchFamily="18" charset="0"/>
                <a:cs typeface="Times New Roman" panose="02020603050405020304" pitchFamily="18" charset="0"/>
              </a:rPr>
              <a:t>SVM </a:t>
            </a:r>
          </a:p>
          <a:p>
            <a:pPr indent="-336550" algn="just">
              <a:lnSpc>
                <a:spcPct val="150000"/>
              </a:lnSpc>
              <a:spcBef>
                <a:spcPts val="0"/>
              </a:spcBef>
              <a:buClr>
                <a:srgbClr val="000000"/>
              </a:buClr>
              <a:buSzPts val="1700"/>
              <a:buFont typeface="Times New Roman"/>
              <a:buChar char="★"/>
            </a:pPr>
            <a:r>
              <a:rPr lang="en-US" sz="2400" dirty="0">
                <a:latin typeface="Times New Roman" panose="02020603050405020304" pitchFamily="18" charset="0"/>
                <a:cs typeface="Times New Roman" panose="02020603050405020304" pitchFamily="18" charset="0"/>
              </a:rPr>
              <a:t>Random forests</a:t>
            </a:r>
          </a:p>
          <a:p>
            <a:pPr indent="-336550" algn="just">
              <a:lnSpc>
                <a:spcPct val="150000"/>
              </a:lnSpc>
              <a:spcBef>
                <a:spcPts val="0"/>
              </a:spcBef>
              <a:buClr>
                <a:srgbClr val="000000"/>
              </a:buClr>
              <a:buSzPts val="1700"/>
              <a:buFont typeface="Times New Roman"/>
              <a:buChar char="★"/>
            </a:pPr>
            <a:r>
              <a:rPr lang="en-US" dirty="0">
                <a:latin typeface="Times New Roman" panose="02020603050405020304" pitchFamily="18" charset="0"/>
                <a:cs typeface="Times New Roman" panose="02020603050405020304" pitchFamily="18" charset="0"/>
              </a:rPr>
              <a:t>Decision Tree</a:t>
            </a:r>
            <a:endParaRPr lang="en-US" sz="2400" dirty="0">
              <a:latin typeface="Times New Roman" panose="02020603050405020304" pitchFamily="18"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Naive Bayes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187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6746-B9BF-5DE0-98E4-2D38C7FC65B4}"/>
              </a:ext>
            </a:extLst>
          </p:cNvPr>
          <p:cNvSpPr>
            <a:spLocks noGrp="1"/>
          </p:cNvSpPr>
          <p:nvPr>
            <p:ph type="title"/>
          </p:nvPr>
        </p:nvSpPr>
        <p:spPr/>
        <p:txBody>
          <a:bodyPr/>
          <a:lstStyle/>
          <a:p>
            <a:r>
              <a:rPr lang="en-IN" sz="2200" dirty="0"/>
              <a:t>SVM (SUPPORT VECTOR MACHINE):</a:t>
            </a:r>
          </a:p>
        </p:txBody>
      </p:sp>
      <p:sp>
        <p:nvSpPr>
          <p:cNvPr id="3" name="Text Placeholder 2">
            <a:extLst>
              <a:ext uri="{FF2B5EF4-FFF2-40B4-BE49-F238E27FC236}">
                <a16:creationId xmlns:a16="http://schemas.microsoft.com/office/drawing/2014/main" id="{DF58FB60-0F90-4257-4DD4-17CFF7D2325B}"/>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US" sz="20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Support-vector machine constructs a hyperplane or set of hyperplanes in </a:t>
            </a:r>
            <a:r>
              <a:rPr lang="en-US" sz="2000" cap="non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2000" cap="none">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high</a:t>
            </a:r>
            <a:r>
              <a:rPr lang="en-US" sz="2000"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cap="non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 </a:t>
            </a:r>
            <a:r>
              <a:rPr lang="en-US" sz="2000" cap="non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infinite-dimensional space, which can be used for classification, regression, or other tasks like outliers detection. Intuitively, a good separation is achieved by the hyperplane that has the largest distance to the nearest training-data point of any class (so-called functional margin), since in general the larger the margin, the lower the generalization error of the classifier</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294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3D80-AA36-4FD0-FC85-48864B88BA4B}"/>
              </a:ext>
            </a:extLst>
          </p:cNvPr>
          <p:cNvSpPr>
            <a:spLocks noGrp="1"/>
          </p:cNvSpPr>
          <p:nvPr>
            <p:ph type="title"/>
          </p:nvPr>
        </p:nvSpPr>
        <p:spPr/>
        <p:txBody>
          <a:bodyPr/>
          <a:lstStyle/>
          <a:p>
            <a:r>
              <a:rPr lang="en-IN" sz="2500" dirty="0"/>
              <a:t>RANDOM FOREST:</a:t>
            </a:r>
          </a:p>
        </p:txBody>
      </p:sp>
      <p:sp>
        <p:nvSpPr>
          <p:cNvPr id="3" name="Text Placeholder 2">
            <a:extLst>
              <a:ext uri="{FF2B5EF4-FFF2-40B4-BE49-F238E27FC236}">
                <a16:creationId xmlns:a16="http://schemas.microsoft.com/office/drawing/2014/main" id="{C34B7676-D455-212C-45C2-40B5FAA629D9}"/>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US" sz="2400" cap="none" dirty="0">
                <a:solidFill>
                  <a:srgbClr val="000000"/>
                </a:solidFill>
                <a:effectLst/>
                <a:latin typeface="Times New Roman" panose="02020603050405020304" pitchFamily="18" charset="0"/>
                <a:ea typeface="Calibri" panose="020F0502020204030204" pitchFamily="34" charset="0"/>
              </a:rPr>
              <a:t>Random forest is a type of supervised machine learning algorithm based on ensemble learning. Ensemble learning is a type of learning where you join different types of algorithms or same algorithm multiple times to form a more powerful prediction model.</a:t>
            </a:r>
            <a:endParaRPr lang="en-IN" sz="2400" dirty="0"/>
          </a:p>
          <a:p>
            <a:pPr indent="-336550" algn="just">
              <a:lnSpc>
                <a:spcPct val="150000"/>
              </a:lnSpc>
              <a:spcBef>
                <a:spcPts val="0"/>
              </a:spcBef>
              <a:buClr>
                <a:srgbClr val="000000"/>
              </a:buClr>
              <a:buSzPts val="1700"/>
              <a:buFont typeface="Times New Roman"/>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905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65F7-892C-66C9-CBBE-5106FCEA8F99}"/>
              </a:ext>
            </a:extLst>
          </p:cNvPr>
          <p:cNvSpPr>
            <a:spLocks noGrp="1"/>
          </p:cNvSpPr>
          <p:nvPr>
            <p:ph type="title"/>
          </p:nvPr>
        </p:nvSpPr>
        <p:spPr/>
        <p:txBody>
          <a:bodyPr/>
          <a:lstStyle/>
          <a:p>
            <a:r>
              <a:rPr lang="en-IN" sz="2500" dirty="0"/>
              <a:t>DECISION TREE:</a:t>
            </a:r>
          </a:p>
        </p:txBody>
      </p:sp>
      <p:sp>
        <p:nvSpPr>
          <p:cNvPr id="3" name="Text Placeholder 2">
            <a:extLst>
              <a:ext uri="{FF2B5EF4-FFF2-40B4-BE49-F238E27FC236}">
                <a16:creationId xmlns:a16="http://schemas.microsoft.com/office/drawing/2014/main" id="{17B9D671-7D95-2A8E-53F2-862427F1F884}"/>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p>
          <a:p>
            <a:pPr indent="-336550" algn="just">
              <a:lnSpc>
                <a:spcPct val="150000"/>
              </a:lnSpc>
              <a:spcBef>
                <a:spcPts val="0"/>
              </a:spcBef>
              <a:buClr>
                <a:srgbClr val="000000"/>
              </a:buClr>
              <a:buSzPts val="1700"/>
              <a:buFont typeface="Times New Roman"/>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decision tree simply asks a question, and based on the answer (Yes/No), it further split the tree into subtrees.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7470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3029-49F7-7044-7670-2993FD0B02FA}"/>
              </a:ext>
            </a:extLst>
          </p:cNvPr>
          <p:cNvSpPr>
            <a:spLocks noGrp="1"/>
          </p:cNvSpPr>
          <p:nvPr>
            <p:ph type="title"/>
          </p:nvPr>
        </p:nvSpPr>
        <p:spPr/>
        <p:txBody>
          <a:bodyPr/>
          <a:lstStyle/>
          <a:p>
            <a:r>
              <a:rPr lang="en-IN" sz="2500" dirty="0"/>
              <a:t>NAIVE BAYES:</a:t>
            </a:r>
          </a:p>
        </p:txBody>
      </p:sp>
      <p:sp>
        <p:nvSpPr>
          <p:cNvPr id="3" name="Text Placeholder 2">
            <a:extLst>
              <a:ext uri="{FF2B5EF4-FFF2-40B4-BE49-F238E27FC236}">
                <a16:creationId xmlns:a16="http://schemas.microsoft.com/office/drawing/2014/main" id="{FB9582DA-C19B-0DAB-BF93-3B4C882B0F7C}"/>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Naive Bayes algorithm is a supervised learning algorithm, which is based on Bayes theorem and used for solving classification problems.</a:t>
            </a:r>
            <a:endParaRPr lang="en-IN" sz="1700" dirty="0">
              <a:latin typeface="Times New Roman" panose="02020603050405020304" pitchFamily="18"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It is mainly used in text classification that includes a high-dimensional training dataset.</a:t>
            </a:r>
            <a:endParaRPr lang="en-IN" sz="1700" dirty="0">
              <a:latin typeface="Times New Roman" panose="02020603050405020304" pitchFamily="18"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Naive Bayes Classifier is one of the simple and most effective Classification algorithms which helps in building the fast machine learning models that can make quick predictions.</a:t>
            </a:r>
            <a:endParaRPr lang="en-IN" sz="1700" dirty="0">
              <a:latin typeface="Times New Roman" panose="02020603050405020304" pitchFamily="18" charset="0"/>
              <a:ea typeface="Calibri" panose="020F0502020204030204" pitchFamily="34" charset="0"/>
              <a:cs typeface="Times New Roman" panose="02020603050405020304" pitchFamily="18" charset="0"/>
            </a:endParaRPr>
          </a:p>
          <a:p>
            <a:pPr indent="-336550" algn="just">
              <a:lnSpc>
                <a:spcPct val="150000"/>
              </a:lnSpc>
              <a:spcBef>
                <a:spcPts val="0"/>
              </a:spcBef>
              <a:buClr>
                <a:srgbClr val="000000"/>
              </a:buClr>
              <a:buSzPts val="1700"/>
              <a:buFont typeface="Times New Roman"/>
              <a:buChar char="★"/>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It is a probabilistic classifier, which means it predicts on the basis of the probability of an object.</a:t>
            </a:r>
          </a:p>
        </p:txBody>
      </p:sp>
    </p:spTree>
    <p:extLst>
      <p:ext uri="{BB962C8B-B14F-4D97-AF65-F5344CB8AC3E}">
        <p14:creationId xmlns:p14="http://schemas.microsoft.com/office/powerpoint/2010/main" val="253285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2B0D-14C2-A68B-D4C1-F2821134284D}"/>
              </a:ext>
            </a:extLst>
          </p:cNvPr>
          <p:cNvSpPr>
            <a:spLocks noGrp="1"/>
          </p:cNvSpPr>
          <p:nvPr>
            <p:ph type="title"/>
          </p:nvPr>
        </p:nvSpPr>
        <p:spPr/>
        <p:txBody>
          <a:bodyPr/>
          <a:lstStyle/>
          <a:p>
            <a:r>
              <a:rPr lang="en-IN" sz="2500" dirty="0"/>
              <a:t>CONCLUSION:</a:t>
            </a:r>
          </a:p>
        </p:txBody>
      </p:sp>
      <p:sp>
        <p:nvSpPr>
          <p:cNvPr id="3" name="Text Placeholder 2">
            <a:extLst>
              <a:ext uri="{FF2B5EF4-FFF2-40B4-BE49-F238E27FC236}">
                <a16:creationId xmlns:a16="http://schemas.microsoft.com/office/drawing/2014/main" id="{1BD0A904-C189-3A72-DCBC-27F545F14C36}"/>
              </a:ext>
            </a:extLst>
          </p:cNvPr>
          <p:cNvSpPr>
            <a:spLocks noGrp="1"/>
          </p:cNvSpPr>
          <p:nvPr>
            <p:ph type="body" idx="1"/>
          </p:nvPr>
        </p:nvSpPr>
        <p:spPr/>
        <p:txBody>
          <a:bodyPr/>
          <a:lstStyle/>
          <a:p>
            <a:pPr indent="-336550" algn="just">
              <a:lnSpc>
                <a:spcPct val="150000"/>
              </a:lnSpc>
              <a:spcBef>
                <a:spcPts val="0"/>
              </a:spcBef>
              <a:buClr>
                <a:srgbClr val="000000"/>
              </a:buClr>
              <a:buSzPts val="1700"/>
              <a:buFont typeface="Times New Roman"/>
              <a:buChar char="★"/>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Machine learning approach to predict the Alzheimer disease using machine learning algorithms is successfully implemented and gives greater prediction accuracy results. The model predicts the disease in the patient and also distinguishes between the cognitive impairment.</a:t>
            </a:r>
            <a:endParaRPr lang="en-IN" sz="1800" dirty="0">
              <a:latin typeface="Calibri" panose="020F0502020204030204" pitchFamily="34" charset="0"/>
              <a:ea typeface="Calibri" panose="020F0502020204030204" pitchFamily="34" charset="0"/>
              <a:cs typeface="Mangal" panose="02040503050203030202" pitchFamily="18" charset="0"/>
            </a:endParaRPr>
          </a:p>
          <a:p>
            <a:pPr indent="-336550" algn="just">
              <a:lnSpc>
                <a:spcPct val="150000"/>
              </a:lnSpc>
              <a:spcBef>
                <a:spcPts val="0"/>
              </a:spcBef>
              <a:buClr>
                <a:srgbClr val="000000"/>
              </a:buClr>
              <a:buSzPts val="1700"/>
              <a:buFont typeface="Times New Roman"/>
              <a:buChar char="★"/>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future work can be done by combining both brain MRI scans and the psychological parameters to predict the disease with higher accuracy using machine learning algorithms. When they are combined, the disease could be predicted with a higher accuracy in the earlier stage itself.</a:t>
            </a:r>
            <a:endParaRPr lang="en-IN" sz="18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9344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6DE7-21F4-E218-9FF0-D6FA9CB0CAF1}"/>
              </a:ext>
            </a:extLst>
          </p:cNvPr>
          <p:cNvSpPr>
            <a:spLocks noGrp="1"/>
          </p:cNvSpPr>
          <p:nvPr>
            <p:ph type="title"/>
          </p:nvPr>
        </p:nvSpPr>
        <p:spPr/>
        <p:txBody>
          <a:bodyPr/>
          <a:lstStyle/>
          <a:p>
            <a:r>
              <a:rPr lang="en-IN" sz="2500" dirty="0"/>
              <a:t>ACCURACY COMPARISION:</a:t>
            </a:r>
          </a:p>
        </p:txBody>
      </p:sp>
      <p:pic>
        <p:nvPicPr>
          <p:cNvPr id="5" name="Picture 4">
            <a:extLst>
              <a:ext uri="{FF2B5EF4-FFF2-40B4-BE49-F238E27FC236}">
                <a16:creationId xmlns:a16="http://schemas.microsoft.com/office/drawing/2014/main" id="{37E5396E-C747-0B62-CD81-3909FE449910}"/>
              </a:ext>
            </a:extLst>
          </p:cNvPr>
          <p:cNvPicPr>
            <a:picLocks noChangeAspect="1"/>
          </p:cNvPicPr>
          <p:nvPr/>
        </p:nvPicPr>
        <p:blipFill>
          <a:blip r:embed="rId2"/>
          <a:stretch>
            <a:fillRect/>
          </a:stretch>
        </p:blipFill>
        <p:spPr>
          <a:xfrm>
            <a:off x="2000250" y="1393499"/>
            <a:ext cx="5143500" cy="3522600"/>
          </a:xfrm>
          <a:prstGeom prst="rect">
            <a:avLst/>
          </a:prstGeom>
        </p:spPr>
      </p:pic>
    </p:spTree>
    <p:extLst>
      <p:ext uri="{BB962C8B-B14F-4D97-AF65-F5344CB8AC3E}">
        <p14:creationId xmlns:p14="http://schemas.microsoft.com/office/powerpoint/2010/main" val="424392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A835-31FA-0F69-B721-8F3ADAC022F9}"/>
              </a:ext>
            </a:extLst>
          </p:cNvPr>
          <p:cNvSpPr>
            <a:spLocks noGrp="1"/>
          </p:cNvSpPr>
          <p:nvPr>
            <p:ph type="title"/>
          </p:nvPr>
        </p:nvSpPr>
        <p:spPr/>
        <p:txBody>
          <a:bodyPr/>
          <a:lstStyle/>
          <a:p>
            <a:r>
              <a:rPr lang="en" sz="2500" dirty="0"/>
              <a:t>OBJECTIVE:</a:t>
            </a:r>
            <a:endParaRPr lang="en-IN" sz="2500" dirty="0"/>
          </a:p>
        </p:txBody>
      </p:sp>
      <p:sp>
        <p:nvSpPr>
          <p:cNvPr id="3" name="Text Placeholder 2">
            <a:extLst>
              <a:ext uri="{FF2B5EF4-FFF2-40B4-BE49-F238E27FC236}">
                <a16:creationId xmlns:a16="http://schemas.microsoft.com/office/drawing/2014/main" id="{BE74E36F-A7A0-5BD7-CF06-D22235704423}"/>
              </a:ext>
            </a:extLst>
          </p:cNvPr>
          <p:cNvSpPr>
            <a:spLocks noGrp="1"/>
          </p:cNvSpPr>
          <p:nvPr>
            <p:ph type="body" idx="1"/>
          </p:nvPr>
        </p:nvSpPr>
        <p:spPr/>
        <p:txBody>
          <a:bodyPr/>
          <a:lstStyle/>
          <a:p>
            <a:pPr marL="457200" lvl="0" indent="-336550" algn="just" rtl="0">
              <a:lnSpc>
                <a:spcPct val="150000"/>
              </a:lnSpc>
              <a:spcBef>
                <a:spcPts val="1200"/>
              </a:spcBef>
              <a:spcAft>
                <a:spcPts val="0"/>
              </a:spcAft>
              <a:buClr>
                <a:srgbClr val="000000"/>
              </a:buClr>
              <a:buSzPts val="1700"/>
              <a:buFont typeface="Times New Roman"/>
              <a:buChar char="★"/>
            </a:pPr>
            <a:r>
              <a:rPr lang="en-US" sz="2400" dirty="0">
                <a:latin typeface="Times New Roman" panose="02020603050405020304" pitchFamily="18" charset="0"/>
                <a:ea typeface="Times New Roman"/>
                <a:cs typeface="Times New Roman" panose="02020603050405020304" pitchFamily="18" charset="0"/>
                <a:sym typeface="Times New Roman"/>
              </a:rPr>
              <a:t>To developed and implement a Machine learning approaches that characterizes the features of the Alzheimer , and  proposes a  Alzheimer processing model, from the machine learning perspective using Naive Bayes Classification  and Random forest.</a:t>
            </a:r>
            <a:endParaRPr lang="en-US" sz="2400" dirty="0">
              <a:latin typeface="Times New Roman" panose="02020603050405020304" pitchFamily="18" charset="0"/>
              <a:cs typeface="Times New Roman" panose="02020603050405020304" pitchFamily="18" charset="0"/>
              <a:sym typeface="Raleway"/>
            </a:endParaRPr>
          </a:p>
        </p:txBody>
      </p:sp>
    </p:spTree>
    <p:extLst>
      <p:ext uri="{BB962C8B-B14F-4D97-AF65-F5344CB8AC3E}">
        <p14:creationId xmlns:p14="http://schemas.microsoft.com/office/powerpoint/2010/main" val="33027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1944450" y="1831388"/>
            <a:ext cx="5255100" cy="1480800"/>
          </a:xfrm>
          <a:prstGeom prst="rect">
            <a:avLst/>
          </a:prstGeom>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IN" sz="2500" dirty="0">
                <a:latin typeface="Merriweather" panose="00000500000000000000" pitchFamily="2" charset="0"/>
              </a:rPr>
              <a:t>Thankyou!</a:t>
            </a:r>
            <a:endParaRPr sz="2500" dirty="0">
              <a:latin typeface="Merriweather" panose="00000500000000000000" pitchFamily="2" charset="0"/>
            </a:endParaRPr>
          </a:p>
        </p:txBody>
      </p:sp>
    </p:spTree>
    <p:extLst>
      <p:ext uri="{BB962C8B-B14F-4D97-AF65-F5344CB8AC3E}">
        <p14:creationId xmlns:p14="http://schemas.microsoft.com/office/powerpoint/2010/main" val="7058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3242-9EF3-58E9-6878-57A6036711FB}"/>
              </a:ext>
            </a:extLst>
          </p:cNvPr>
          <p:cNvSpPr>
            <a:spLocks noGrp="1"/>
          </p:cNvSpPr>
          <p:nvPr>
            <p:ph type="title"/>
          </p:nvPr>
        </p:nvSpPr>
        <p:spPr/>
        <p:txBody>
          <a:bodyPr/>
          <a:lstStyle/>
          <a:p>
            <a:r>
              <a:rPr lang="en" sz="2500" dirty="0"/>
              <a:t>ABSTRACT:</a:t>
            </a:r>
            <a:endParaRPr lang="en-IN" sz="2500" dirty="0"/>
          </a:p>
        </p:txBody>
      </p:sp>
      <p:sp>
        <p:nvSpPr>
          <p:cNvPr id="3" name="Text Placeholder 2">
            <a:extLst>
              <a:ext uri="{FF2B5EF4-FFF2-40B4-BE49-F238E27FC236}">
                <a16:creationId xmlns:a16="http://schemas.microsoft.com/office/drawing/2014/main" id="{0026628E-2174-F5BC-2653-EE3411F24047}"/>
              </a:ext>
            </a:extLst>
          </p:cNvPr>
          <p:cNvSpPr>
            <a:spLocks noGrp="1"/>
          </p:cNvSpPr>
          <p:nvPr>
            <p:ph type="body" idx="1"/>
          </p:nvPr>
        </p:nvSpPr>
        <p:spPr/>
        <p:txBody>
          <a:bodyPr/>
          <a:lstStyle/>
          <a:p>
            <a:pPr marL="457200" lvl="0" indent="-355600" algn="just" rtl="0">
              <a:spcBef>
                <a:spcPts val="0"/>
              </a:spcBef>
              <a:spcAft>
                <a:spcPts val="0"/>
              </a:spcAft>
              <a:buClr>
                <a:srgbClr val="231F20"/>
              </a:buClr>
              <a:buSzPts val="2000"/>
              <a:buFont typeface="Times New Roman"/>
              <a:buChar char="★"/>
            </a:pPr>
            <a:r>
              <a:rPr lang="en-US" sz="2200" dirty="0">
                <a:solidFill>
                  <a:srgbClr val="231F20"/>
                </a:solidFill>
                <a:latin typeface="Times New Roman"/>
                <a:ea typeface="Times New Roman"/>
                <a:cs typeface="Times New Roman"/>
                <a:sym typeface="Times New Roman"/>
              </a:rPr>
              <a:t>Alzheimer disease is the one amongst neurodegenerative disorders. Though the symptoms are benign initially, they become more severe over time. Alzheimer's disease is a prevalent sort of dementia. This disease is challenging one because there is no treatment for the disease. Diagnosis of the disease is done but that too at the later stage only. Thus if the disease is predicted earlier, the progression or the symptoms of the disease can be slow down. This paper uses machine learning algorithms to predict the Alzheimer disease using psychological parameters like age, number of visit, MMSE and education.</a:t>
            </a:r>
            <a:endParaRPr lang="en-US" sz="2200" dirty="0">
              <a:latin typeface="Raleway"/>
              <a:ea typeface="Raleway"/>
              <a:cs typeface="Raleway"/>
              <a:sym typeface="Raleway"/>
            </a:endParaRPr>
          </a:p>
        </p:txBody>
      </p:sp>
    </p:spTree>
    <p:extLst>
      <p:ext uri="{BB962C8B-B14F-4D97-AF65-F5344CB8AC3E}">
        <p14:creationId xmlns:p14="http://schemas.microsoft.com/office/powerpoint/2010/main" val="80614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CDC7-7A6C-CF51-9AA8-B86485691B60}"/>
              </a:ext>
            </a:extLst>
          </p:cNvPr>
          <p:cNvSpPr>
            <a:spLocks noGrp="1"/>
          </p:cNvSpPr>
          <p:nvPr>
            <p:ph type="title"/>
          </p:nvPr>
        </p:nvSpPr>
        <p:spPr/>
        <p:txBody>
          <a:bodyPr/>
          <a:lstStyle/>
          <a:p>
            <a:r>
              <a:rPr lang="en" sz="2500" dirty="0"/>
              <a:t>INTRODUCTION:</a:t>
            </a:r>
            <a:endParaRPr lang="en-IN" sz="2500" dirty="0"/>
          </a:p>
        </p:txBody>
      </p:sp>
      <p:sp>
        <p:nvSpPr>
          <p:cNvPr id="3" name="Text Placeholder 2">
            <a:extLst>
              <a:ext uri="{FF2B5EF4-FFF2-40B4-BE49-F238E27FC236}">
                <a16:creationId xmlns:a16="http://schemas.microsoft.com/office/drawing/2014/main" id="{F6A8EA41-F533-296F-C119-6C3E7764FF14}"/>
              </a:ext>
            </a:extLst>
          </p:cNvPr>
          <p:cNvSpPr>
            <a:spLocks noGrp="1"/>
          </p:cNvSpPr>
          <p:nvPr>
            <p:ph type="body" idx="1"/>
          </p:nvPr>
        </p:nvSpPr>
        <p:spPr/>
        <p:txBody>
          <a:bodyPr/>
          <a:lstStyle/>
          <a:p>
            <a:pPr marL="457200" lvl="0" indent="-355600" algn="just" rtl="0">
              <a:lnSpc>
                <a:spcPct val="103000"/>
              </a:lnSpc>
              <a:spcBef>
                <a:spcPts val="1200"/>
              </a:spcBef>
              <a:spcAft>
                <a:spcPts val="0"/>
              </a:spcAft>
              <a:buSzPts val="2000"/>
              <a:buFont typeface="Times New Roman"/>
              <a:buChar char="★"/>
            </a:pPr>
            <a:r>
              <a:rPr lang="en-US" sz="2400" dirty="0">
                <a:latin typeface="Times New Roman" panose="02020603050405020304" pitchFamily="18" charset="0"/>
                <a:cs typeface="Times New Roman" panose="02020603050405020304" pitchFamily="18" charset="0"/>
              </a:rPr>
              <a:t>Alzheimer disease is caused by both genetic and environmental factors, those affects the brain of a person over time. The genetic changes guarantee a person will develop this disease.</a:t>
            </a:r>
          </a:p>
          <a:p>
            <a:pPr marL="457200" lvl="0" indent="-355600" algn="just" rtl="0">
              <a:lnSpc>
                <a:spcPct val="111000"/>
              </a:lnSpc>
              <a:spcBef>
                <a:spcPts val="0"/>
              </a:spcBef>
              <a:spcAft>
                <a:spcPts val="0"/>
              </a:spcAft>
              <a:buSzPts val="2000"/>
              <a:buFont typeface="Times New Roman"/>
              <a:buChar char="★"/>
            </a:pPr>
            <a:r>
              <a:rPr lang="en-US" sz="2400" dirty="0">
                <a:latin typeface="Times New Roman" panose="02020603050405020304" pitchFamily="18" charset="0"/>
                <a:cs typeface="Times New Roman" panose="02020603050405020304" pitchFamily="18" charset="0"/>
              </a:rPr>
              <a:t>This disease breaks the brain tissue over time. It occurs to people over age 65. However people live with this disease for about 9 years and about 1 among 8 people of age 65 and over have this disease.</a:t>
            </a:r>
            <a:endParaRPr lang="en-US" sz="2400" dirty="0">
              <a:solidFill>
                <a:srgbClr val="11111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2CBB06-9F2E-EBAB-F555-3C8C640F76B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91876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1A83-8170-BA77-F1FE-50FE7B5E7BB2}"/>
              </a:ext>
            </a:extLst>
          </p:cNvPr>
          <p:cNvSpPr>
            <a:spLocks noGrp="1"/>
          </p:cNvSpPr>
          <p:nvPr>
            <p:ph type="title"/>
          </p:nvPr>
        </p:nvSpPr>
        <p:spPr/>
        <p:txBody>
          <a:bodyPr/>
          <a:lstStyle/>
          <a:p>
            <a:r>
              <a:rPr lang="en" sz="2500" dirty="0"/>
              <a:t>INTRODUCTION:</a:t>
            </a:r>
            <a:endParaRPr lang="en-IN" sz="2500" dirty="0"/>
          </a:p>
        </p:txBody>
      </p:sp>
      <p:sp>
        <p:nvSpPr>
          <p:cNvPr id="3" name="Text Placeholder 2">
            <a:extLst>
              <a:ext uri="{FF2B5EF4-FFF2-40B4-BE49-F238E27FC236}">
                <a16:creationId xmlns:a16="http://schemas.microsoft.com/office/drawing/2014/main" id="{DB73F01A-8496-4423-1A3A-085EB0BF3763}"/>
              </a:ext>
            </a:extLst>
          </p:cNvPr>
          <p:cNvSpPr>
            <a:spLocks noGrp="1"/>
          </p:cNvSpPr>
          <p:nvPr>
            <p:ph type="body" idx="1"/>
          </p:nvPr>
        </p:nvSpPr>
        <p:spPr/>
        <p:txBody>
          <a:bodyPr/>
          <a:lstStyle/>
          <a:p>
            <a:pPr marL="457200" lvl="0" indent="-355600" algn="just" rtl="0">
              <a:lnSpc>
                <a:spcPct val="101000"/>
              </a:lnSpc>
              <a:spcBef>
                <a:spcPts val="1200"/>
              </a:spcBef>
              <a:spcAft>
                <a:spcPts val="0"/>
              </a:spcAft>
              <a:buSzPts val="2000"/>
              <a:buFont typeface="Times New Roman"/>
              <a:buChar char="★"/>
            </a:pPr>
            <a:r>
              <a:rPr lang="en-US" sz="2000" dirty="0">
                <a:solidFill>
                  <a:srgbClr val="111111"/>
                </a:solidFill>
                <a:latin typeface="Times New Roman" panose="02020603050405020304" pitchFamily="18" charset="0"/>
                <a:cs typeface="Times New Roman" panose="02020603050405020304" pitchFamily="18" charset="0"/>
              </a:rPr>
              <a:t>MMSE (Mini Mental State Examination) score is the main parameter used for prediction of the disease. This score reduces periodically if the person is affected. Those people having MCI have a serious risk of growing dementia. When the fundamental MCI results in a loss of memory, the situation expects to develop to dementia due to this kind of disease.</a:t>
            </a:r>
            <a:endParaRPr lang="en-US" sz="2000" dirty="0">
              <a:latin typeface="Times New Roman" panose="02020603050405020304" pitchFamily="18" charset="0"/>
              <a:cs typeface="Times New Roman" panose="02020603050405020304" pitchFamily="18" charset="0"/>
            </a:endParaRPr>
          </a:p>
          <a:p>
            <a:pPr marL="457200" lvl="0" indent="-355600" algn="just" rtl="0">
              <a:lnSpc>
                <a:spcPct val="102000"/>
              </a:lnSpc>
              <a:spcBef>
                <a:spcPts val="0"/>
              </a:spcBef>
              <a:spcAft>
                <a:spcPts val="0"/>
              </a:spcAft>
              <a:buSzPts val="2000"/>
              <a:buFont typeface="Times New Roman"/>
              <a:buChar char="★"/>
            </a:pPr>
            <a:r>
              <a:rPr lang="en-US" sz="2000" dirty="0">
                <a:solidFill>
                  <a:srgbClr val="111111"/>
                </a:solidFill>
                <a:latin typeface="Times New Roman" panose="02020603050405020304" pitchFamily="18" charset="0"/>
                <a:cs typeface="Times New Roman" panose="02020603050405020304" pitchFamily="18" charset="0"/>
              </a:rPr>
              <a:t>There is no treatment to cure Alzheimer's disease. In advanced stages of the disease, complications like dehydration, malnutrition or infection occurs which leads to death. The diagnosis at MCI stage will help the person to focus on healthy approach of life, and good planning to take care of memory loss.</a:t>
            </a:r>
          </a:p>
        </p:txBody>
      </p:sp>
      <p:sp>
        <p:nvSpPr>
          <p:cNvPr id="4" name="Slide Number Placeholder 3">
            <a:extLst>
              <a:ext uri="{FF2B5EF4-FFF2-40B4-BE49-F238E27FC236}">
                <a16:creationId xmlns:a16="http://schemas.microsoft.com/office/drawing/2014/main" id="{45898F53-9D5E-FC1E-9CB3-5364BAB035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77397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457200" y="1462775"/>
            <a:ext cx="2406000" cy="3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HARDWARE</a:t>
            </a:r>
            <a:endParaRPr b="1" dirty="0"/>
          </a:p>
          <a:p>
            <a:pPr marL="457200" lvl="0" indent="-342900" algn="l" rtl="0">
              <a:spcBef>
                <a:spcPts val="600"/>
              </a:spcBef>
              <a:spcAft>
                <a:spcPts val="0"/>
              </a:spcAft>
              <a:buSzPts val="1800"/>
              <a:buAutoNum type="arabicPeriod"/>
            </a:pPr>
            <a:r>
              <a:rPr lang="en" dirty="0">
                <a:solidFill>
                  <a:srgbClr val="000000"/>
                </a:solidFill>
                <a:latin typeface="Times New Roman"/>
                <a:ea typeface="Times New Roman"/>
                <a:cs typeface="Times New Roman"/>
                <a:sym typeface="Times New Roman"/>
              </a:rPr>
              <a:t>1GB RAM</a:t>
            </a:r>
            <a:endParaRPr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dirty="0">
                <a:solidFill>
                  <a:srgbClr val="000000"/>
                </a:solidFill>
                <a:latin typeface="Times New Roman"/>
                <a:ea typeface="Times New Roman"/>
                <a:cs typeface="Times New Roman"/>
                <a:sym typeface="Times New Roman"/>
              </a:rPr>
              <a:t>80 GB Hard Disk</a:t>
            </a:r>
            <a:endParaRPr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dirty="0">
                <a:solidFill>
                  <a:srgbClr val="000000"/>
                </a:solidFill>
                <a:latin typeface="Times New Roman"/>
                <a:ea typeface="Times New Roman"/>
                <a:cs typeface="Times New Roman"/>
                <a:sym typeface="Times New Roman"/>
              </a:rPr>
              <a:t>Intel Processor</a:t>
            </a:r>
            <a:endParaRPr dirty="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SzPts val="1800"/>
              <a:buAutoNum type="arabicPeriod"/>
            </a:pPr>
            <a:r>
              <a:rPr lang="en" dirty="0">
                <a:solidFill>
                  <a:srgbClr val="000000"/>
                </a:solidFill>
                <a:latin typeface="Times New Roman"/>
                <a:ea typeface="Times New Roman"/>
                <a:cs typeface="Times New Roman"/>
                <a:sym typeface="Times New Roman"/>
              </a:rPr>
              <a:t>LAN</a:t>
            </a:r>
            <a:endParaRPr dirty="0">
              <a:solidFill>
                <a:srgbClr val="000000"/>
              </a:solidFill>
              <a:latin typeface="Times New Roman"/>
              <a:ea typeface="Times New Roman"/>
              <a:cs typeface="Times New Roman"/>
              <a:sym typeface="Times New Roman"/>
            </a:endParaRPr>
          </a:p>
        </p:txBody>
      </p:sp>
      <p:sp>
        <p:nvSpPr>
          <p:cNvPr id="115" name="Google Shape;115;p20"/>
          <p:cNvSpPr txBox="1">
            <a:spLocks noGrp="1"/>
          </p:cNvSpPr>
          <p:nvPr>
            <p:ph type="body" idx="2"/>
          </p:nvPr>
        </p:nvSpPr>
        <p:spPr>
          <a:xfrm>
            <a:off x="2968601" y="1462775"/>
            <a:ext cx="2887200" cy="3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SOFTWARE</a:t>
            </a:r>
            <a:endParaRPr b="1" dirty="0"/>
          </a:p>
          <a:p>
            <a:pPr marL="457200" lvl="0" indent="-368300" algn="l" rtl="0">
              <a:lnSpc>
                <a:spcPct val="150000"/>
              </a:lnSpc>
              <a:spcBef>
                <a:spcPts val="1200"/>
              </a:spcBef>
              <a:spcAft>
                <a:spcPts val="0"/>
              </a:spcAft>
              <a:buSzPts val="2200"/>
              <a:buAutoNum type="arabicPeriod"/>
            </a:pPr>
            <a:r>
              <a:rPr lang="en" dirty="0">
                <a:solidFill>
                  <a:srgbClr val="000000"/>
                </a:solidFill>
                <a:latin typeface="Times New Roman"/>
                <a:ea typeface="Times New Roman"/>
                <a:cs typeface="Times New Roman"/>
                <a:sym typeface="Times New Roman"/>
              </a:rPr>
              <a:t>Windows OS</a:t>
            </a:r>
            <a:endParaRPr dirty="0">
              <a:solidFill>
                <a:srgbClr val="000000"/>
              </a:solidFill>
              <a:latin typeface="Times New Roman"/>
              <a:ea typeface="Times New Roman"/>
              <a:cs typeface="Times New Roman"/>
              <a:sym typeface="Times New Roman"/>
            </a:endParaRPr>
          </a:p>
          <a:p>
            <a:pPr marL="457200" lvl="0" indent="-368300" algn="l" rtl="0">
              <a:lnSpc>
                <a:spcPct val="150000"/>
              </a:lnSpc>
              <a:spcBef>
                <a:spcPts val="0"/>
              </a:spcBef>
              <a:spcAft>
                <a:spcPts val="0"/>
              </a:spcAft>
              <a:buSzPts val="2200"/>
              <a:buAutoNum type="arabicPeriod"/>
            </a:pPr>
            <a:r>
              <a:rPr lang="en" dirty="0">
                <a:solidFill>
                  <a:srgbClr val="000000"/>
                </a:solidFill>
                <a:latin typeface="Times New Roman"/>
                <a:ea typeface="Times New Roman"/>
                <a:cs typeface="Times New Roman"/>
                <a:sym typeface="Times New Roman"/>
              </a:rPr>
              <a:t>Python GUI or Anaconda Navigator</a:t>
            </a:r>
            <a:endParaRPr sz="2200" dirty="0"/>
          </a:p>
        </p:txBody>
      </p:sp>
      <p:sp>
        <p:nvSpPr>
          <p:cNvPr id="116" name="Google Shape;116;p20"/>
          <p:cNvSpPr txBox="1">
            <a:spLocks noGrp="1"/>
          </p:cNvSpPr>
          <p:nvPr>
            <p:ph type="body" idx="3"/>
          </p:nvPr>
        </p:nvSpPr>
        <p:spPr>
          <a:xfrm>
            <a:off x="5990727" y="1462781"/>
            <a:ext cx="2631900" cy="3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OPERATING SYSTEM</a:t>
            </a:r>
            <a:endParaRPr b="1" dirty="0"/>
          </a:p>
          <a:p>
            <a:pPr marL="457200" lvl="0" indent="-342900" algn="l" rtl="0">
              <a:spcBef>
                <a:spcPts val="600"/>
              </a:spcBef>
              <a:spcAft>
                <a:spcPts val="0"/>
              </a:spcAft>
              <a:buClr>
                <a:srgbClr val="000000"/>
              </a:buClr>
              <a:buSzPts val="1800"/>
              <a:buFont typeface="Times New Roman"/>
              <a:buAutoNum type="arabicPeriod"/>
            </a:pPr>
            <a:r>
              <a:rPr lang="en" dirty="0">
                <a:solidFill>
                  <a:srgbClr val="000000"/>
                </a:solidFill>
                <a:latin typeface="Times New Roman"/>
                <a:ea typeface="Times New Roman"/>
                <a:cs typeface="Times New Roman"/>
                <a:sym typeface="Times New Roman"/>
              </a:rPr>
              <a:t>Windows 7 Ultimate 32 bit / Windows XP</a:t>
            </a:r>
            <a:endParaRPr sz="2200" dirty="0"/>
          </a:p>
        </p:txBody>
      </p:sp>
      <p:sp>
        <p:nvSpPr>
          <p:cNvPr id="117" name="Google Shape;117;p20"/>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Tools used:</a:t>
            </a:r>
            <a:endParaRPr sz="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idx="4294967295"/>
          </p:nvPr>
        </p:nvSpPr>
        <p:spPr>
          <a:xfrm>
            <a:off x="1810300" y="556800"/>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process is easy</a:t>
            </a:r>
            <a:endParaRPr/>
          </a:p>
        </p:txBody>
      </p:sp>
      <p:sp>
        <p:nvSpPr>
          <p:cNvPr id="123" name="Google Shape;123;p21"/>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t>Block diagram:</a:t>
            </a:r>
            <a:endParaRPr sz="2500" dirty="0"/>
          </a:p>
        </p:txBody>
      </p:sp>
      <p:sp>
        <p:nvSpPr>
          <p:cNvPr id="124" name="Google Shape;124;p21"/>
          <p:cNvSpPr/>
          <p:nvPr/>
        </p:nvSpPr>
        <p:spPr>
          <a:xfrm>
            <a:off x="1000800" y="1711125"/>
            <a:ext cx="2622900" cy="719700"/>
          </a:xfrm>
          <a:prstGeom prst="rightArrowCallout">
            <a:avLst>
              <a:gd name="adj1" fmla="val 12817"/>
              <a:gd name="adj2" fmla="val 14101"/>
              <a:gd name="adj3" fmla="val 18037"/>
              <a:gd name="adj4" fmla="val 78813"/>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Data set</a:t>
            </a:r>
            <a:endParaRPr sz="1500" b="1">
              <a:solidFill>
                <a:schemeClr val="dk1"/>
              </a:solidFill>
              <a:latin typeface="Times New Roman"/>
              <a:ea typeface="Times New Roman"/>
              <a:cs typeface="Times New Roman"/>
              <a:sym typeface="Times New Roman"/>
            </a:endParaRPr>
          </a:p>
        </p:txBody>
      </p:sp>
      <p:sp>
        <p:nvSpPr>
          <p:cNvPr id="125" name="Google Shape;125;p21"/>
          <p:cNvSpPr/>
          <p:nvPr/>
        </p:nvSpPr>
        <p:spPr>
          <a:xfrm>
            <a:off x="3623800" y="1710763"/>
            <a:ext cx="2416500" cy="719700"/>
          </a:xfrm>
          <a:prstGeom prst="rightArrowCallout">
            <a:avLst>
              <a:gd name="adj1" fmla="val 12817"/>
              <a:gd name="adj2" fmla="val 14101"/>
              <a:gd name="adj3" fmla="val 18037"/>
              <a:gd name="adj4" fmla="val 78813"/>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Data pre-processing</a:t>
            </a:r>
            <a:endParaRPr sz="1500" b="1">
              <a:solidFill>
                <a:schemeClr val="dk1"/>
              </a:solidFill>
              <a:latin typeface="Times New Roman"/>
              <a:ea typeface="Times New Roman"/>
              <a:cs typeface="Times New Roman"/>
              <a:sym typeface="Times New Roman"/>
            </a:endParaRPr>
          </a:p>
        </p:txBody>
      </p:sp>
      <p:sp>
        <p:nvSpPr>
          <p:cNvPr id="126" name="Google Shape;126;p21"/>
          <p:cNvSpPr/>
          <p:nvPr/>
        </p:nvSpPr>
        <p:spPr>
          <a:xfrm flipH="1">
            <a:off x="3111625" y="2933225"/>
            <a:ext cx="2445000" cy="719700"/>
          </a:xfrm>
          <a:prstGeom prst="rightArrowCallout">
            <a:avLst>
              <a:gd name="adj1" fmla="val 12817"/>
              <a:gd name="adj2" fmla="val 14101"/>
              <a:gd name="adj3" fmla="val 18037"/>
              <a:gd name="adj4" fmla="val 78813"/>
            </a:avLst>
          </a:prstGeom>
          <a:solidFill>
            <a:srgbClr val="FFFFFF"/>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Data classification</a:t>
            </a:r>
            <a:endParaRPr sz="1500" b="1">
              <a:solidFill>
                <a:schemeClr val="dk1"/>
              </a:solidFill>
              <a:latin typeface="Times New Roman"/>
              <a:ea typeface="Times New Roman"/>
              <a:cs typeface="Times New Roman"/>
              <a:sym typeface="Times New Roman"/>
            </a:endParaRPr>
          </a:p>
        </p:txBody>
      </p:sp>
      <p:sp>
        <p:nvSpPr>
          <p:cNvPr id="127" name="Google Shape;127;p21"/>
          <p:cNvSpPr txBox="1"/>
          <p:nvPr/>
        </p:nvSpPr>
        <p:spPr>
          <a:xfrm>
            <a:off x="6055650" y="2933225"/>
            <a:ext cx="2139300" cy="719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457200" algn="l" rtl="0">
              <a:spcBef>
                <a:spcPts val="0"/>
              </a:spcBef>
              <a:spcAft>
                <a:spcPts val="0"/>
              </a:spcAft>
              <a:buNone/>
            </a:pPr>
            <a:r>
              <a:rPr lang="en" b="1">
                <a:latin typeface="Times New Roman"/>
                <a:ea typeface="Times New Roman"/>
                <a:cs typeface="Times New Roman"/>
                <a:sym typeface="Times New Roman"/>
              </a:rPr>
              <a:t>Naive Bayes</a:t>
            </a:r>
            <a:endParaRPr b="1">
              <a:latin typeface="Times New Roman"/>
              <a:ea typeface="Times New Roman"/>
              <a:cs typeface="Times New Roman"/>
              <a:sym typeface="Times New Roman"/>
            </a:endParaRPr>
          </a:p>
          <a:p>
            <a:pPr marL="0" lvl="0" indent="457200" algn="l" rtl="0">
              <a:spcBef>
                <a:spcPts val="0"/>
              </a:spcBef>
              <a:spcAft>
                <a:spcPts val="0"/>
              </a:spcAft>
              <a:buNone/>
            </a:pPr>
            <a:r>
              <a:rPr lang="en" b="1">
                <a:latin typeface="Times New Roman"/>
                <a:ea typeface="Times New Roman"/>
                <a:cs typeface="Times New Roman"/>
                <a:sym typeface="Times New Roman"/>
              </a:rPr>
              <a:t>    classifier</a:t>
            </a:r>
            <a:endParaRPr b="1">
              <a:latin typeface="Times New Roman"/>
              <a:ea typeface="Times New Roman"/>
              <a:cs typeface="Times New Roman"/>
              <a:sym typeface="Times New Roman"/>
            </a:endParaRPr>
          </a:p>
        </p:txBody>
      </p:sp>
      <p:sp>
        <p:nvSpPr>
          <p:cNvPr id="128" name="Google Shape;128;p21"/>
          <p:cNvSpPr/>
          <p:nvPr/>
        </p:nvSpPr>
        <p:spPr>
          <a:xfrm>
            <a:off x="5556625" y="3191675"/>
            <a:ext cx="483600" cy="202800"/>
          </a:xfrm>
          <a:prstGeom prst="leftArrow">
            <a:avLst>
              <a:gd name="adj1" fmla="val 50000"/>
              <a:gd name="adj2" fmla="val 50000"/>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txBox="1"/>
          <p:nvPr/>
        </p:nvSpPr>
        <p:spPr>
          <a:xfrm>
            <a:off x="972325" y="2933225"/>
            <a:ext cx="2139300" cy="719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500" b="1">
              <a:latin typeface="Times New Roman"/>
              <a:ea typeface="Times New Roman"/>
              <a:cs typeface="Times New Roman"/>
              <a:sym typeface="Times New Roman"/>
            </a:endParaRPr>
          </a:p>
          <a:p>
            <a:pPr marL="457200" lvl="0" indent="0" algn="l" rtl="0">
              <a:spcBef>
                <a:spcPts val="0"/>
              </a:spcBef>
              <a:spcAft>
                <a:spcPts val="0"/>
              </a:spcAft>
              <a:buNone/>
            </a:pPr>
            <a:r>
              <a:rPr lang="en" sz="1500" b="1">
                <a:latin typeface="Times New Roman"/>
                <a:ea typeface="Times New Roman"/>
                <a:cs typeface="Times New Roman"/>
                <a:sym typeface="Times New Roman"/>
              </a:rPr>
              <a:t>Result </a:t>
            </a:r>
            <a:endParaRPr sz="1500" b="1">
              <a:latin typeface="Times New Roman"/>
              <a:ea typeface="Times New Roman"/>
              <a:cs typeface="Times New Roman"/>
              <a:sym typeface="Times New Roman"/>
            </a:endParaRPr>
          </a:p>
        </p:txBody>
      </p:sp>
      <p:sp>
        <p:nvSpPr>
          <p:cNvPr id="130" name="Google Shape;130;p21"/>
          <p:cNvSpPr txBox="1"/>
          <p:nvPr/>
        </p:nvSpPr>
        <p:spPr>
          <a:xfrm>
            <a:off x="6106325" y="1849625"/>
            <a:ext cx="2139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131" name="Google Shape;131;p21"/>
          <p:cNvSpPr txBox="1"/>
          <p:nvPr/>
        </p:nvSpPr>
        <p:spPr>
          <a:xfrm>
            <a:off x="6040425" y="1711125"/>
            <a:ext cx="2139300" cy="719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r>
              <a:rPr lang="en" sz="1500" b="1">
                <a:latin typeface="Times New Roman"/>
                <a:ea typeface="Times New Roman"/>
                <a:cs typeface="Times New Roman"/>
                <a:sym typeface="Times New Roman"/>
              </a:rPr>
              <a:t>   Feature extraction</a:t>
            </a:r>
            <a:endParaRPr sz="1500" b="1">
              <a:latin typeface="Times New Roman"/>
              <a:ea typeface="Times New Roman"/>
              <a:cs typeface="Times New Roman"/>
              <a:sym typeface="Times New Roman"/>
            </a:endParaRPr>
          </a:p>
        </p:txBody>
      </p:sp>
      <p:sp>
        <p:nvSpPr>
          <p:cNvPr id="132" name="Google Shape;132;p21"/>
          <p:cNvSpPr/>
          <p:nvPr/>
        </p:nvSpPr>
        <p:spPr>
          <a:xfrm>
            <a:off x="7023900" y="2439225"/>
            <a:ext cx="202800" cy="477900"/>
          </a:xfrm>
          <a:prstGeom prst="downArrow">
            <a:avLst>
              <a:gd name="adj1" fmla="val 50000"/>
              <a:gd name="adj2" fmla="val 50000"/>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p:nvPr/>
        </p:nvSpPr>
        <p:spPr>
          <a:xfrm>
            <a:off x="6055650" y="4053125"/>
            <a:ext cx="2139300" cy="719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457200" lvl="0" indent="0" algn="l" rtl="0">
              <a:spcBef>
                <a:spcPts val="0"/>
              </a:spcBef>
              <a:spcAft>
                <a:spcPts val="0"/>
              </a:spcAft>
              <a:buNone/>
            </a:pPr>
            <a:endParaRPr sz="1500" b="1">
              <a:latin typeface="Times New Roman"/>
              <a:ea typeface="Times New Roman"/>
              <a:cs typeface="Times New Roman"/>
              <a:sym typeface="Times New Roman"/>
            </a:endParaRPr>
          </a:p>
          <a:p>
            <a:pPr marL="457200" lvl="0" indent="0" algn="l" rtl="0">
              <a:spcBef>
                <a:spcPts val="0"/>
              </a:spcBef>
              <a:spcAft>
                <a:spcPts val="0"/>
              </a:spcAft>
              <a:buNone/>
            </a:pPr>
            <a:r>
              <a:rPr lang="en" sz="1500" b="1">
                <a:latin typeface="Times New Roman"/>
                <a:ea typeface="Times New Roman"/>
                <a:cs typeface="Times New Roman"/>
                <a:sym typeface="Times New Roman"/>
              </a:rPr>
              <a:t>Test data</a:t>
            </a:r>
            <a:endParaRPr sz="1500" b="1">
              <a:latin typeface="Times New Roman"/>
              <a:ea typeface="Times New Roman"/>
              <a:cs typeface="Times New Roman"/>
              <a:sym typeface="Times New Roman"/>
            </a:endParaRPr>
          </a:p>
        </p:txBody>
      </p:sp>
      <p:sp>
        <p:nvSpPr>
          <p:cNvPr id="134" name="Google Shape;134;p21"/>
          <p:cNvSpPr/>
          <p:nvPr/>
        </p:nvSpPr>
        <p:spPr>
          <a:xfrm>
            <a:off x="7023900" y="3652925"/>
            <a:ext cx="202800" cy="400200"/>
          </a:xfrm>
          <a:prstGeom prst="upArrow">
            <a:avLst>
              <a:gd name="adj1" fmla="val 50000"/>
              <a:gd name="adj2" fmla="val 50000"/>
            </a:avLst>
          </a:prstGeom>
          <a:solidFill>
            <a:schemeClr val="lt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1810200" y="557513"/>
            <a:ext cx="55236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t>Existing System:</a:t>
            </a:r>
            <a:endParaRPr sz="2500" b="1" dirty="0"/>
          </a:p>
        </p:txBody>
      </p:sp>
      <p:sp>
        <p:nvSpPr>
          <p:cNvPr id="140" name="Google Shape;140;p22"/>
          <p:cNvSpPr txBox="1">
            <a:spLocks noGrp="1"/>
          </p:cNvSpPr>
          <p:nvPr>
            <p:ph type="body" idx="1"/>
          </p:nvPr>
        </p:nvSpPr>
        <p:spPr>
          <a:xfrm>
            <a:off x="457200" y="1403306"/>
            <a:ext cx="8229600" cy="35226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1200"/>
              </a:spcBef>
              <a:spcAft>
                <a:spcPts val="0"/>
              </a:spcAft>
              <a:buClr>
                <a:srgbClr val="000000"/>
              </a:buClr>
              <a:buSzPts val="1800"/>
              <a:buFont typeface="Times New Roman"/>
              <a:buChar char="★"/>
            </a:pPr>
            <a:r>
              <a:rPr lang="en" sz="1900" dirty="0">
                <a:solidFill>
                  <a:srgbClr val="000000"/>
                </a:solidFill>
                <a:latin typeface="Times New Roman"/>
                <a:ea typeface="Times New Roman"/>
                <a:cs typeface="Times New Roman"/>
                <a:sym typeface="Times New Roman"/>
              </a:rPr>
              <a:t>In this existing method is we used SVM Algorithm for predict  that Alzheimer  details. SVM algorithm makes only clustering process and it will segregate the person who are all suffering from Alzheimer</a:t>
            </a:r>
            <a:r>
              <a:rPr lang="en" sz="1900" b="1" dirty="0">
                <a:solidFill>
                  <a:srgbClr val="000000"/>
                </a:solidFill>
                <a:latin typeface="Times New Roman"/>
                <a:ea typeface="Times New Roman"/>
                <a:cs typeface="Times New Roman"/>
                <a:sym typeface="Times New Roman"/>
              </a:rPr>
              <a:t>. </a:t>
            </a:r>
            <a:r>
              <a:rPr lang="en" sz="1900" dirty="0">
                <a:solidFill>
                  <a:srgbClr val="000000"/>
                </a:solidFill>
                <a:latin typeface="Times New Roman"/>
                <a:ea typeface="Times New Roman"/>
                <a:cs typeface="Times New Roman"/>
                <a:sym typeface="Times New Roman"/>
              </a:rPr>
              <a:t>SVM Algorithm is slow process for classify all the given details. In that main disadvantage is time efficiency. Patient’s Alzheimer  details start with large-volume, heterogeneous, autonomous sources with distributed and decentralized control, and seek to explore complex and evolving relationships among data</a:t>
            </a:r>
            <a:r>
              <a:rPr lang="en" sz="1800" dirty="0">
                <a:solidFill>
                  <a:srgbClr val="000000"/>
                </a:solidFill>
                <a:latin typeface="Times New Roman"/>
                <a:ea typeface="Times New Roman"/>
                <a:cs typeface="Times New Roman"/>
                <a:sym typeface="Times New Roman"/>
              </a:rPr>
              <a:t>.</a:t>
            </a:r>
            <a:endParaRPr sz="18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thello template">
  <a:themeElements>
    <a:clrScheme name="Custom 347">
      <a:dk1>
        <a:srgbClr val="222222"/>
      </a:dk1>
      <a:lt1>
        <a:srgbClr val="FFFFFF"/>
      </a:lt1>
      <a:dk2>
        <a:srgbClr val="8B8B8B"/>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1676</Words>
  <Application>Microsoft Office PowerPoint</Application>
  <PresentationFormat>On-screen Show (16:9)</PresentationFormat>
  <Paragraphs>115</Paragraphs>
  <Slides>30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Merriweather</vt:lpstr>
      <vt:lpstr>Montserrat</vt:lpstr>
      <vt:lpstr>Arial</vt:lpstr>
      <vt:lpstr>Calibri</vt:lpstr>
      <vt:lpstr>Raleway</vt:lpstr>
      <vt:lpstr>Times New Roman</vt:lpstr>
      <vt:lpstr>Othello template</vt:lpstr>
      <vt:lpstr>PowerPoint Presentation</vt:lpstr>
      <vt:lpstr>Alzheimer Disease Prediction using Machine Learning Algorithms</vt:lpstr>
      <vt:lpstr>OBJECTIVE:</vt:lpstr>
      <vt:lpstr>ABSTRACT:</vt:lpstr>
      <vt:lpstr>INTRODUCTION:</vt:lpstr>
      <vt:lpstr>INTRODUCTION:</vt:lpstr>
      <vt:lpstr>Tools used:</vt:lpstr>
      <vt:lpstr>Our process is easy</vt:lpstr>
      <vt:lpstr>Existing System:</vt:lpstr>
      <vt:lpstr>Limitations/ Disadvantages:</vt:lpstr>
      <vt:lpstr>Proposed System:</vt:lpstr>
      <vt:lpstr>Proposed System:</vt:lpstr>
      <vt:lpstr>Advantages:</vt:lpstr>
      <vt:lpstr>MODULES:</vt:lpstr>
      <vt:lpstr>DATA PRE-PROCESSING:</vt:lpstr>
      <vt:lpstr>FEATURE EXTRATION:</vt:lpstr>
      <vt:lpstr>EVALUATION MODEL:</vt:lpstr>
      <vt:lpstr>UML DIAGRAM:</vt:lpstr>
      <vt:lpstr>SEQUENCE DIAGRAM:</vt:lpstr>
      <vt:lpstr>ANACONDA NAVIGATOR:</vt:lpstr>
      <vt:lpstr>APPLICATIONS ARE AVAILABLE BY DEFAULT IN NAVIGATOR:</vt:lpstr>
      <vt:lpstr>PYTHON’S STANDARD LIBRARY:</vt:lpstr>
      <vt:lpstr>ALGORITHMS APPLIED:</vt:lpstr>
      <vt:lpstr>SVM (SUPPORT VECTOR MACHINE):</vt:lpstr>
      <vt:lpstr>RANDOM FOREST:</vt:lpstr>
      <vt:lpstr>DECISION TREE:</vt:lpstr>
      <vt:lpstr>NAIVE BAYES:</vt:lpstr>
      <vt:lpstr>CONCLUSION:</vt:lpstr>
      <vt:lpstr>ACCURACY COMPARISION: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kusuma kirankumar</cp:lastModifiedBy>
  <cp:revision>11</cp:revision>
  <dcterms:modified xsi:type="dcterms:W3CDTF">2022-09-16T11:21:09Z</dcterms:modified>
</cp:coreProperties>
</file>