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5" r:id="rId9"/>
    <p:sldId id="264" r:id="rId10"/>
    <p:sldId id="265" r:id="rId11"/>
    <p:sldId id="266" r:id="rId12"/>
    <p:sldId id="268" r:id="rId13"/>
    <p:sldId id="270" r:id="rId14"/>
    <p:sldId id="271" r:id="rId15"/>
    <p:sldId id="273" r:id="rId16"/>
    <p:sldId id="276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21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60"/>
  </p:normalViewPr>
  <p:slideViewPr>
    <p:cSldViewPr>
      <p:cViewPr varScale="1">
        <p:scale>
          <a:sx n="91" d="100"/>
          <a:sy n="91" d="100"/>
        </p:scale>
        <p:origin x="-7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A79B0-0903-4851-828F-D10E50358A34}" type="datetimeFigureOut">
              <a:rPr lang="en-US" smtClean="0"/>
              <a:pPr/>
              <a:t>30/06/2021</a:t>
            </a:fld>
            <a:endParaRPr lang="en-US"/>
          </a:p>
        </p:txBody>
      </p:sp>
      <p:sp>
        <p:nvSpPr>
          <p:cNvPr id="104868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C7B7D-5ADE-4586-8F9A-ED92098BE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C7B7D-5ADE-4586-8F9A-ED92098BE2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029866"/>
            <a:ext cx="6566315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048612" name="Subtitle 2"/>
          <p:cNvSpPr>
            <a:spLocks noGrp="1"/>
          </p:cNvSpPr>
          <p:nvPr>
            <p:ph type="subTitle" idx="1"/>
          </p:nvPr>
        </p:nvSpPr>
        <p:spPr>
          <a:xfrm>
            <a:off x="601670" y="4404211"/>
            <a:ext cx="6566315" cy="610819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30/06/2021</a:t>
            </a:fld>
            <a:endParaRPr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30/06/2021</a:t>
            </a:fld>
            <a:endParaRPr lang="en-US"/>
          </a:p>
        </p:txBody>
      </p:sp>
      <p:sp>
        <p:nvSpPr>
          <p:cNvPr id="10486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30/06/2021</a:t>
            </a:fld>
            <a:endParaRPr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30/06/2021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97162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3124200" y="3793390"/>
            <a:ext cx="1308430" cy="47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30/06/2021</a:t>
            </a:fld>
            <a:endParaRPr lang="en-US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 fontScale="90000"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30/06/2021</a:t>
            </a:fld>
            <a:endParaRPr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 fontScale="90000"/>
          </a:bodyPr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30/06/2021</a:t>
            </a:fld>
            <a:endParaRPr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30/06/2021</a:t>
            </a:fld>
            <a:endParaRPr lang="en-US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582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>
            <a:normAutofit fontScale="91667" lnSpcReduction="20000"/>
          </a:bodyPr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485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>
            <a:normAutofit fontScale="91667" lnSpcReduction="20000"/>
          </a:bodyPr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48585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485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30/06/2021</a:t>
            </a:fld>
            <a:endParaRPr lang="en-US"/>
          </a:p>
        </p:txBody>
      </p:sp>
      <p:sp>
        <p:nvSpPr>
          <p:cNvPr id="10485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30/06/2021</a:t>
            </a:fld>
            <a:endParaRPr lang="en-US"/>
          </a:p>
        </p:txBody>
      </p:sp>
      <p:sp>
        <p:nvSpPr>
          <p:cNvPr id="104867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30/06/2021</a:t>
            </a:fld>
            <a:endParaRPr lang="en-US"/>
          </a:p>
        </p:txBody>
      </p:sp>
      <p:sp>
        <p:nvSpPr>
          <p:cNvPr id="104868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30/06/2021</a:t>
            </a:fld>
            <a:endParaRPr lang="en-US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30/06/2021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ctrTitle"/>
          </p:nvPr>
        </p:nvSpPr>
        <p:spPr>
          <a:xfrm>
            <a:off x="457200" y="3257550"/>
            <a:ext cx="7924800" cy="1383822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>
                <a:solidFill>
                  <a:srgbClr val="00B0F0"/>
                </a:solidFill>
              </a:rPr>
              <a:t>Title</a:t>
            </a:r>
            <a:r>
              <a:rPr lang="en-US" sz="2700" dirty="0" smtClean="0">
                <a:solidFill>
                  <a:srgbClr val="02A5E3"/>
                </a:solidFill>
              </a:rPr>
              <a:t>:</a:t>
            </a:r>
            <a:br>
              <a:rPr lang="en-US" sz="2700" dirty="0" smtClean="0">
                <a:solidFill>
                  <a:srgbClr val="02A5E3"/>
                </a:solidFill>
              </a:rPr>
            </a:br>
            <a:r>
              <a:rPr lang="en-US" sz="2700" dirty="0" smtClean="0">
                <a:solidFill>
                  <a:srgbClr val="36363D"/>
                </a:solidFill>
              </a:rPr>
              <a:t>Network intrusion detection system using deep </a:t>
            </a:r>
            <a:r>
              <a:rPr lang="en-US" sz="2700" dirty="0" smtClean="0">
                <a:solidFill>
                  <a:srgbClr val="36363D"/>
                </a:solidFill>
              </a:rPr>
              <a:t>learning techniques.  </a:t>
            </a:r>
            <a:r>
              <a:rPr lang="en-US" sz="2700" dirty="0" smtClean="0">
                <a:solidFill>
                  <a:srgbClr val="36363D"/>
                </a:solidFill>
              </a:rPr>
              <a:t/>
            </a:r>
            <a:br>
              <a:rPr lang="en-US" sz="2700" dirty="0" smtClean="0">
                <a:solidFill>
                  <a:srgbClr val="36363D"/>
                </a:solidFill>
              </a:rPr>
            </a:br>
            <a:endParaRPr lang="en-US" sz="2700" dirty="0">
              <a:solidFill>
                <a:srgbClr val="36363D"/>
              </a:solidFill>
            </a:endParaRPr>
          </a:p>
        </p:txBody>
      </p:sp>
      <p:sp>
        <p:nvSpPr>
          <p:cNvPr id="1048617" name="Subtitle 2"/>
          <p:cNvSpPr>
            <a:spLocks noGrp="1"/>
          </p:cNvSpPr>
          <p:nvPr>
            <p:ph type="subTitle" idx="1"/>
          </p:nvPr>
        </p:nvSpPr>
        <p:spPr>
          <a:xfrm>
            <a:off x="0" y="819150"/>
            <a:ext cx="3276600" cy="2209800"/>
          </a:xfrm>
        </p:spPr>
        <p:txBody>
          <a:bodyPr>
            <a:normAutofit fontScale="47059" lnSpcReduction="20000"/>
          </a:bodyPr>
          <a:lstStyle/>
          <a:p>
            <a:pPr algn="l"/>
            <a:endParaRPr lang="en-US" sz="1700" dirty="0" smtClean="0">
              <a:solidFill>
                <a:schemeClr val="bg1"/>
              </a:solidFill>
            </a:endParaRPr>
          </a:p>
          <a:p>
            <a:pPr algn="l"/>
            <a:r>
              <a:rPr lang="en-US" sz="3400" b="1" dirty="0" smtClean="0">
                <a:solidFill>
                  <a:schemeClr val="bg1"/>
                </a:solidFill>
              </a:rPr>
              <a:t>Team no. 18:</a:t>
            </a:r>
          </a:p>
          <a:p>
            <a:pPr algn="l"/>
            <a:r>
              <a:rPr lang="en-US" sz="3400" b="1" dirty="0" smtClean="0">
                <a:solidFill>
                  <a:schemeClr val="bg1"/>
                </a:solidFill>
              </a:rPr>
              <a:t>Guide- </a:t>
            </a:r>
            <a:r>
              <a:rPr lang="en-US" sz="3400" b="1" dirty="0" err="1" smtClean="0">
                <a:solidFill>
                  <a:schemeClr val="bg1"/>
                </a:solidFill>
              </a:rPr>
              <a:t>R.Dharma</a:t>
            </a:r>
            <a:r>
              <a:rPr lang="en-US" sz="3400" b="1" dirty="0" smtClean="0">
                <a:solidFill>
                  <a:schemeClr val="bg1"/>
                </a:solidFill>
              </a:rPr>
              <a:t> Reddy </a:t>
            </a:r>
          </a:p>
          <a:p>
            <a:pPr algn="l"/>
            <a:r>
              <a:rPr lang="en-US" sz="3400" b="1" dirty="0" smtClean="0">
                <a:solidFill>
                  <a:schemeClr val="bg1"/>
                </a:solidFill>
              </a:rPr>
              <a:t>Mentor- </a:t>
            </a:r>
            <a:r>
              <a:rPr lang="en-US" sz="3400" b="1" dirty="0" err="1" smtClean="0">
                <a:solidFill>
                  <a:schemeClr val="bg1"/>
                </a:solidFill>
              </a:rPr>
              <a:t>Sai</a:t>
            </a:r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3400" b="1" dirty="0" err="1" smtClean="0">
                <a:solidFill>
                  <a:schemeClr val="bg1"/>
                </a:solidFill>
              </a:rPr>
              <a:t>sri</a:t>
            </a:r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3400" b="1" dirty="0" err="1" smtClean="0">
                <a:solidFill>
                  <a:schemeClr val="bg1"/>
                </a:solidFill>
              </a:rPr>
              <a:t>vasthav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algn="l"/>
            <a:r>
              <a:rPr lang="en-US" sz="3400" b="1" dirty="0" smtClean="0">
                <a:solidFill>
                  <a:schemeClr val="bg1"/>
                </a:solidFill>
              </a:rPr>
              <a:t>Team members:</a:t>
            </a:r>
          </a:p>
          <a:p>
            <a:pPr algn="l"/>
            <a:r>
              <a:rPr lang="en-US" sz="3400" b="1" dirty="0" smtClean="0">
                <a:solidFill>
                  <a:schemeClr val="bg1"/>
                </a:solidFill>
              </a:rPr>
              <a:t>1602-18-737-108 </a:t>
            </a:r>
            <a:r>
              <a:rPr lang="en-US" sz="3400" b="1" dirty="0" err="1" smtClean="0">
                <a:solidFill>
                  <a:schemeClr val="bg1"/>
                </a:solidFill>
              </a:rPr>
              <a:t>Sushmitha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algn="l"/>
            <a:r>
              <a:rPr lang="en-US" sz="3400" b="1" dirty="0" smtClean="0">
                <a:solidFill>
                  <a:schemeClr val="bg1"/>
                </a:solidFill>
              </a:rPr>
              <a:t>1602-18-737-114 </a:t>
            </a:r>
            <a:r>
              <a:rPr lang="en-US" sz="3400" b="1" dirty="0" err="1" smtClean="0">
                <a:solidFill>
                  <a:schemeClr val="bg1"/>
                </a:solidFill>
              </a:rPr>
              <a:t>Uday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algn="l"/>
            <a:r>
              <a:rPr lang="en-US" sz="3400" b="1" dirty="0" smtClean="0">
                <a:solidFill>
                  <a:schemeClr val="bg1"/>
                </a:solidFill>
              </a:rPr>
              <a:t>1602-18-737-118 </a:t>
            </a:r>
            <a:r>
              <a:rPr lang="en-US" sz="3400" b="1" dirty="0" err="1" smtClean="0">
                <a:solidFill>
                  <a:schemeClr val="bg1"/>
                </a:solidFill>
              </a:rPr>
              <a:t>Vinuthna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algn="l"/>
            <a:r>
              <a:rPr lang="en-US" sz="3400" b="1" dirty="0" smtClean="0">
                <a:solidFill>
                  <a:schemeClr val="bg1"/>
                </a:solidFill>
              </a:rPr>
              <a:t>1602-18-737-312 </a:t>
            </a:r>
            <a:r>
              <a:rPr lang="en-US" sz="3400" b="1" dirty="0" err="1" smtClean="0">
                <a:solidFill>
                  <a:schemeClr val="bg1"/>
                </a:solidFill>
              </a:rPr>
              <a:t>Kusuma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0486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Cont..</a:t>
            </a:r>
          </a:p>
        </p:txBody>
      </p:sp>
      <p:sp>
        <p:nvSpPr>
          <p:cNvPr id="1048624" name="Content Placeholder 1048623"/>
          <p:cNvSpPr>
            <a:spLocks noGrp="1"/>
          </p:cNvSpPr>
          <p:nvPr>
            <p:ph idx="1"/>
          </p:nvPr>
        </p:nvSpPr>
        <p:spPr>
          <a:xfrm>
            <a:off x="448965" y="1409495"/>
            <a:ext cx="8246070" cy="3359504"/>
          </a:xfrm>
        </p:spPr>
        <p:txBody>
          <a:bodyPr>
            <a:normAutofit fontScale="96429"/>
          </a:bodyPr>
          <a:lstStyle/>
          <a:p>
            <a:r>
              <a:rPr lang="en-US" b="1" dirty="0">
                <a:solidFill>
                  <a:srgbClr val="36363D"/>
                </a:solidFill>
              </a:rPr>
              <a:t>Receiver Operating Characteristics Curve(ROC) : </a:t>
            </a:r>
            <a:endParaRPr lang="en-US" b="1" dirty="0" smtClean="0">
              <a:solidFill>
                <a:srgbClr val="36363D"/>
              </a:solidFill>
            </a:endParaRPr>
          </a:p>
          <a:p>
            <a:endParaRPr lang="en-US" b="1" dirty="0" smtClean="0">
              <a:solidFill>
                <a:srgbClr val="36363D"/>
              </a:solidFill>
            </a:endParaRPr>
          </a:p>
          <a:p>
            <a:endParaRPr lang="en-US" b="1" dirty="0">
              <a:solidFill>
                <a:srgbClr val="36363D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rcRect t="44724" r="3201" b="-5"/>
          <a:stretch>
            <a:fillRect/>
          </a:stretch>
        </p:blipFill>
        <p:spPr>
          <a:xfrm>
            <a:off x="2133600" y="1962150"/>
            <a:ext cx="3886200" cy="30505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0486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Cont...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04950"/>
            <a:ext cx="4305300" cy="3057525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4950"/>
            <a:ext cx="4071115" cy="31367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0486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48630" name="Content Placeholder 10486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38690" y="1428750"/>
            <a:ext cx="657171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0486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 b="4"/>
          <a:stretch>
            <a:fillRect/>
          </a:stretch>
        </p:blipFill>
        <p:spPr>
          <a:xfrm>
            <a:off x="1981200" y="1276350"/>
            <a:ext cx="5114559" cy="3584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0486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00150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0486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1048640" name="Content Placeholder 1048639"/>
          <p:cNvSpPr>
            <a:spLocks noGrp="1"/>
          </p:cNvSpPr>
          <p:nvPr>
            <p:ph idx="1"/>
          </p:nvPr>
        </p:nvSpPr>
        <p:spPr/>
        <p:txBody>
          <a:bodyPr>
            <a:normAutofit fontScale="96429"/>
          </a:bodyPr>
          <a:lstStyle/>
          <a:p>
            <a:r>
              <a:rPr lang="en-US" dirty="0" smtClean="0"/>
              <a:t>Evaluation of </a:t>
            </a:r>
            <a:r>
              <a:rPr lang="en-US" dirty="0" smtClean="0"/>
              <a:t>more machine learning algorithms to detect minority attacks efficiently with acceptable false positive rate and low cost of misclassification in future</a:t>
            </a:r>
            <a:endParaRPr lang="en-US" dirty="0" smtClean="0"/>
          </a:p>
          <a:p>
            <a:r>
              <a:rPr lang="en-US" dirty="0" smtClean="0"/>
              <a:t>Alert system using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Automate the process</a:t>
            </a:r>
          </a:p>
          <a:p>
            <a:r>
              <a:rPr lang="en-US" dirty="0" smtClean="0"/>
              <a:t>Deploying in organizations involving many devices connected to same network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0"/>
            <a:ext cx="8229600" cy="857250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0" y="133350"/>
            <a:ext cx="8246070" cy="891995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7628234" cy="3355239"/>
          </a:xfrm>
        </p:spPr>
        <p:txBody>
          <a:bodyPr>
            <a:normAutofit fontScale="82500" lnSpcReduction="20000"/>
          </a:bodyPr>
          <a:lstStyle/>
          <a:p>
            <a:r>
              <a:rPr lang="en-US" dirty="0" smtClean="0"/>
              <a:t>Technology is rapidly evolving in a world driven by networks, online transactions  and </a:t>
            </a:r>
            <a:r>
              <a:rPr lang="en-US" dirty="0" err="1" smtClean="0"/>
              <a:t>IoT</a:t>
            </a:r>
            <a:r>
              <a:rPr lang="en-US" dirty="0" smtClean="0"/>
              <a:t> devices. But with technological evolution comes the progress of cyber crime which continually develop new attack types and some remain untraceable.</a:t>
            </a:r>
          </a:p>
          <a:p>
            <a:r>
              <a:rPr lang="en-US" dirty="0" smtClean="0"/>
              <a:t> Both ML and DL are powerful tools in learning useful features from the network traffic and predicting the normal and abnormal activities based on the learned patterns.</a:t>
            </a:r>
          </a:p>
          <a:p>
            <a:r>
              <a:rPr lang="en-US" dirty="0" smtClean="0"/>
              <a:t>This process is done using real-time traffic monitoring to find out if any unusual behavior is present in the network or not</a:t>
            </a:r>
            <a:r>
              <a:rPr lang="en-US" dirty="0" smtClean="0"/>
              <a:t>..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04859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1048599" name="Content Placeholder 104859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developed </a:t>
            </a:r>
            <a:r>
              <a:rPr lang="en-US" dirty="0" smtClean="0"/>
              <a:t>Neural </a:t>
            </a:r>
            <a:r>
              <a:rPr lang="en-US" dirty="0"/>
              <a:t>N</a:t>
            </a:r>
            <a:r>
              <a:rPr lang="en-US" dirty="0" smtClean="0"/>
              <a:t>etwork</a:t>
            </a:r>
            <a:endParaRPr lang="en-US" dirty="0"/>
          </a:p>
          <a:p>
            <a:r>
              <a:rPr lang="en-US" dirty="0"/>
              <a:t>Classification of the network flow as normal or attack.</a:t>
            </a:r>
          </a:p>
          <a:p>
            <a:r>
              <a:rPr lang="en-US" dirty="0"/>
              <a:t>Live Data must be obtained using </a:t>
            </a:r>
            <a:r>
              <a:rPr lang="en-US" dirty="0" err="1"/>
              <a:t>Wireshark</a:t>
            </a:r>
            <a:r>
              <a:rPr lang="en-US" dirty="0"/>
              <a:t> packet sniffing tool(open-source) and fed into the model.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the project</a:t>
            </a:r>
            <a:endParaRPr lang="en-US" dirty="0"/>
          </a:p>
        </p:txBody>
      </p:sp>
      <p:sp>
        <p:nvSpPr>
          <p:cNvPr id="1048590" name="Text Placeholder 10"/>
          <p:cNvSpPr>
            <a:spLocks noGrp="1"/>
          </p:cNvSpPr>
          <p:nvPr>
            <p:ph type="body" idx="1"/>
          </p:nvPr>
        </p:nvSpPr>
        <p:spPr>
          <a:xfrm>
            <a:off x="1905000" y="2495550"/>
            <a:ext cx="4040188" cy="47982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2600" y="1276350"/>
            <a:ext cx="52578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0485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 of the model </a:t>
            </a:r>
          </a:p>
        </p:txBody>
      </p:sp>
      <p:sp>
        <p:nvSpPr>
          <p:cNvPr id="1048597" name="Content Placeholder 1048596"/>
          <p:cNvSpPr>
            <a:spLocks noGrp="1"/>
          </p:cNvSpPr>
          <p:nvPr>
            <p:ph idx="1"/>
          </p:nvPr>
        </p:nvSpPr>
        <p:spPr>
          <a:xfrm>
            <a:off x="448964" y="1425829"/>
            <a:ext cx="8246070" cy="335950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1" y="1474534"/>
            <a:ext cx="8135668" cy="3259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04859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Architecture of the NN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1" y="1123950"/>
            <a:ext cx="3086526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Google </a:t>
            </a:r>
            <a:r>
              <a:rPr lang="en-US" sz="2400" dirty="0" err="1" smtClean="0"/>
              <a:t>Colab</a:t>
            </a:r>
            <a:endParaRPr lang="en-US" sz="2400" dirty="0" smtClean="0"/>
          </a:p>
          <a:p>
            <a:r>
              <a:rPr lang="en-US" sz="2400" dirty="0" smtClean="0"/>
              <a:t>Python </a:t>
            </a:r>
            <a:r>
              <a:rPr lang="en-US" sz="2400" dirty="0" smtClean="0"/>
              <a:t>3.9</a:t>
            </a:r>
          </a:p>
          <a:p>
            <a:r>
              <a:rPr lang="en-US" sz="2400" dirty="0" err="1" smtClean="0"/>
              <a:t>Tensorflow</a:t>
            </a:r>
            <a:r>
              <a:rPr lang="en-US" sz="2400" dirty="0" smtClean="0"/>
              <a:t> 2.5.0</a:t>
            </a:r>
          </a:p>
          <a:p>
            <a:r>
              <a:rPr lang="en-US" sz="2400" dirty="0" smtClean="0"/>
              <a:t>Open source tools-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sz="2000" dirty="0" err="1" smtClean="0"/>
              <a:t>Wireshark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Cicflowmeter</a:t>
            </a:r>
            <a:r>
              <a:rPr lang="en-US" sz="2000" dirty="0" smtClean="0"/>
              <a:t> 4.0</a:t>
            </a:r>
            <a:endParaRPr lang="en-US" sz="2000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81150"/>
            <a:ext cx="8229600" cy="857250"/>
          </a:xfrm>
        </p:spPr>
        <p:txBody>
          <a:bodyPr/>
          <a:lstStyle/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Demo of the project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0486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790950"/>
            <a:ext cx="8246070" cy="53583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err="1" smtClean="0"/>
              <a:t>Roc_Auc</a:t>
            </a:r>
            <a:r>
              <a:rPr lang="en-US" sz="2400" dirty="0" smtClean="0"/>
              <a:t> score</a:t>
            </a:r>
          </a:p>
          <a:p>
            <a:pPr>
              <a:buNone/>
            </a:pPr>
            <a:r>
              <a:rPr lang="en-US" sz="2400" dirty="0" smtClean="0"/>
              <a:t>   99.95%</a:t>
            </a:r>
            <a:endParaRPr lang="en-US" sz="2400" dirty="0"/>
          </a:p>
        </p:txBody>
      </p:sp>
      <p:pic>
        <p:nvPicPr>
          <p:cNvPr id="7" name="Content Placeholder 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276350"/>
            <a:ext cx="388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194</Words>
  <Application>Microsoft Office PowerPoint</Application>
  <PresentationFormat>On-screen Show (16:9)</PresentationFormat>
  <Paragraphs>48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Title: Network intrusion detection system using deep learning techniques.   </vt:lpstr>
      <vt:lpstr>Abstract</vt:lpstr>
      <vt:lpstr>Use cases</vt:lpstr>
      <vt:lpstr>Flow of the project</vt:lpstr>
      <vt:lpstr>Flow chart of the model </vt:lpstr>
      <vt:lpstr>Architecture of the NN </vt:lpstr>
      <vt:lpstr>Technologies used</vt:lpstr>
      <vt:lpstr>   Demo of the project</vt:lpstr>
      <vt:lpstr>Performance metrics</vt:lpstr>
      <vt:lpstr>Cont..</vt:lpstr>
      <vt:lpstr>Cont...</vt:lpstr>
      <vt:lpstr>Results</vt:lpstr>
      <vt:lpstr>Cont.</vt:lpstr>
      <vt:lpstr>Output</vt:lpstr>
      <vt:lpstr>Future Work</vt:lpstr>
      <vt:lpstr>Thank You 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Admin</cp:lastModifiedBy>
  <cp:revision>14</cp:revision>
  <dcterms:created xsi:type="dcterms:W3CDTF">2013-08-20T10:17:07Z</dcterms:created>
  <dcterms:modified xsi:type="dcterms:W3CDTF">2021-06-30T07:01:35Z</dcterms:modified>
</cp:coreProperties>
</file>