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8"/>
  </p:notesMasterIdLst>
  <p:sldIdLst>
    <p:sldId id="256" r:id="rId2"/>
    <p:sldId id="257" r:id="rId3"/>
    <p:sldId id="258" r:id="rId4"/>
    <p:sldId id="270" r:id="rId5"/>
    <p:sldId id="271" r:id="rId6"/>
    <p:sldId id="259" r:id="rId7"/>
    <p:sldId id="269" r:id="rId8"/>
    <p:sldId id="260" r:id="rId9"/>
    <p:sldId id="261" r:id="rId10"/>
    <p:sldId id="262" r:id="rId11"/>
    <p:sldId id="263" r:id="rId12"/>
    <p:sldId id="264" r:id="rId13"/>
    <p:sldId id="265" r:id="rId14"/>
    <p:sldId id="267" r:id="rId15"/>
    <p:sldId id="268" r:id="rId16"/>
    <p:sldId id="266" r:id="rId17"/>
  </p:sldIdLst>
  <p:sldSz cx="12192000" cy="6858000"/>
  <p:notesSz cx="6858000" cy="9144000"/>
  <p:embeddedFontLs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22757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4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037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5fdc8a9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15fdc8a96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5fdc8a96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15fdc8a96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929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a:spLocks noGrp="1"/>
          </p:cNvSpPr>
          <p:nvPr>
            <p:ph type="pic" idx="2"/>
          </p:nvPr>
        </p:nvSpPr>
        <p:spPr>
          <a:xfrm>
            <a:off x="5183188" y="987425"/>
            <a:ext cx="6172200" cy="4873625"/>
          </a:xfrm>
          <a:prstGeom prst="rect">
            <a:avLst/>
          </a:prstGeom>
          <a:noFill/>
          <a:ln>
            <a:noFill/>
          </a:ln>
        </p:spPr>
      </p:sp>
      <p:sp>
        <p:nvSpPr>
          <p:cNvPr id="47" name="Google Shape;47;p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779261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90625" y="0"/>
            <a:ext cx="9144000" cy="78263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00"/>
              <a:buFont typeface="Calibri"/>
              <a:buNone/>
            </a:pPr>
            <a:r>
              <a:rPr lang="en-IN" sz="2800" b="1"/>
              <a:t>Shri Vishnu engineering college for women::Bhimavaram</a:t>
            </a:r>
            <a:br>
              <a:rPr lang="en-IN" sz="2800" b="1"/>
            </a:br>
            <a:r>
              <a:rPr lang="en-IN" sz="2800" b="1"/>
              <a:t>(Autonomous)</a:t>
            </a:r>
            <a:endParaRPr/>
          </a:p>
        </p:txBody>
      </p:sp>
      <p:sp>
        <p:nvSpPr>
          <p:cNvPr id="85" name="Google Shape;85;p1"/>
          <p:cNvSpPr txBox="1">
            <a:spLocks noGrp="1"/>
          </p:cNvSpPr>
          <p:nvPr>
            <p:ph type="subTitle" idx="1"/>
          </p:nvPr>
        </p:nvSpPr>
        <p:spPr>
          <a:xfrm>
            <a:off x="1190625" y="1220787"/>
            <a:ext cx="9144000" cy="4960937"/>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73684"/>
              <a:buNone/>
            </a:pPr>
            <a:r>
              <a:rPr lang="en-IN" sz="3257" b="1" dirty="0"/>
              <a:t>Sign Language Detection</a:t>
            </a:r>
            <a:endParaRPr sz="3257" b="1" dirty="0"/>
          </a:p>
          <a:p>
            <a:pPr marL="0" lvl="0" indent="0" algn="ctr" rtl="0">
              <a:lnSpc>
                <a:spcPct val="90000"/>
              </a:lnSpc>
              <a:spcBef>
                <a:spcPts val="0"/>
              </a:spcBef>
              <a:spcAft>
                <a:spcPts val="0"/>
              </a:spcAft>
              <a:buClr>
                <a:schemeClr val="dk1"/>
              </a:buClr>
              <a:buSzPct val="94381"/>
              <a:buNone/>
            </a:pPr>
            <a:endParaRPr sz="2542" b="1" dirty="0"/>
          </a:p>
          <a:p>
            <a:pPr marL="0" lvl="0" indent="0" algn="ctr" rtl="0">
              <a:lnSpc>
                <a:spcPct val="90000"/>
              </a:lnSpc>
              <a:spcBef>
                <a:spcPts val="1000"/>
              </a:spcBef>
              <a:spcAft>
                <a:spcPts val="0"/>
              </a:spcAft>
              <a:buClr>
                <a:schemeClr val="dk1"/>
              </a:buClr>
              <a:buSzPct val="114285"/>
              <a:buNone/>
            </a:pPr>
            <a:r>
              <a:rPr lang="en-IN" sz="2100" dirty="0"/>
              <a:t>IV B.Tech II Sem Major Project Presentation</a:t>
            </a:r>
            <a:endParaRPr sz="2100" dirty="0"/>
          </a:p>
          <a:p>
            <a:pPr marL="0" lvl="0" indent="0" algn="ctr" rtl="0">
              <a:lnSpc>
                <a:spcPct val="90000"/>
              </a:lnSpc>
              <a:spcBef>
                <a:spcPts val="1000"/>
              </a:spcBef>
              <a:spcAft>
                <a:spcPts val="0"/>
              </a:spcAft>
              <a:buClr>
                <a:schemeClr val="dk1"/>
              </a:buClr>
              <a:buSzPct val="114285"/>
              <a:buNone/>
            </a:pPr>
            <a:r>
              <a:rPr lang="en-IN" sz="2100" dirty="0"/>
              <a:t>In </a:t>
            </a:r>
            <a:endParaRPr sz="2100" dirty="0"/>
          </a:p>
          <a:p>
            <a:pPr marL="0" lvl="0" indent="0" algn="ctr" rtl="0">
              <a:lnSpc>
                <a:spcPct val="90000"/>
              </a:lnSpc>
              <a:spcBef>
                <a:spcPts val="1000"/>
              </a:spcBef>
              <a:spcAft>
                <a:spcPts val="0"/>
              </a:spcAft>
              <a:buClr>
                <a:schemeClr val="dk1"/>
              </a:buClr>
              <a:buSzPct val="114285"/>
              <a:buNone/>
            </a:pPr>
            <a:r>
              <a:rPr lang="en-IN" sz="2100" dirty="0"/>
              <a:t>Computer Science and Engineering</a:t>
            </a:r>
            <a:endParaRPr sz="2100" dirty="0"/>
          </a:p>
          <a:p>
            <a:pPr marL="0" lvl="0" indent="0" algn="ctr" rtl="0">
              <a:lnSpc>
                <a:spcPct val="90000"/>
              </a:lnSpc>
              <a:spcBef>
                <a:spcPts val="1000"/>
              </a:spcBef>
              <a:spcAft>
                <a:spcPts val="0"/>
              </a:spcAft>
              <a:buClr>
                <a:schemeClr val="dk1"/>
              </a:buClr>
              <a:buSzPct val="114285"/>
              <a:buNone/>
            </a:pPr>
            <a:r>
              <a:rPr lang="en-IN" sz="2100" dirty="0"/>
              <a:t>By</a:t>
            </a:r>
            <a:endParaRPr sz="2100" dirty="0"/>
          </a:p>
          <a:p>
            <a:pPr marL="0" lvl="0" indent="0" algn="l" rtl="0">
              <a:lnSpc>
                <a:spcPct val="90000"/>
              </a:lnSpc>
              <a:spcBef>
                <a:spcPts val="1000"/>
              </a:spcBef>
              <a:spcAft>
                <a:spcPts val="0"/>
              </a:spcAft>
              <a:buClr>
                <a:schemeClr val="dk1"/>
              </a:buClr>
              <a:buSzPct val="133333"/>
              <a:buNone/>
            </a:pPr>
            <a:r>
              <a:rPr lang="en-IN" sz="1800" dirty="0">
                <a:solidFill>
                  <a:srgbClr val="000000"/>
                </a:solidFill>
              </a:rPr>
              <a:t>                                             </a:t>
            </a:r>
            <a:r>
              <a:rPr lang="en-IN" sz="2357" dirty="0">
                <a:solidFill>
                  <a:srgbClr val="000000"/>
                </a:solidFill>
              </a:rPr>
              <a:t>1.Kovvuri Sushma                                      - 18B01A0574</a:t>
            </a:r>
            <a:endParaRPr sz="2357" dirty="0">
              <a:solidFill>
                <a:srgbClr val="000000"/>
              </a:solidFill>
            </a:endParaRPr>
          </a:p>
          <a:p>
            <a:pPr marL="0" lvl="0" indent="0" algn="l" rtl="0">
              <a:lnSpc>
                <a:spcPct val="90000"/>
              </a:lnSpc>
              <a:spcBef>
                <a:spcPts val="1000"/>
              </a:spcBef>
              <a:spcAft>
                <a:spcPts val="0"/>
              </a:spcAft>
              <a:buClr>
                <a:schemeClr val="dk1"/>
              </a:buClr>
              <a:buSzPct val="101798"/>
              <a:buNone/>
            </a:pPr>
            <a:r>
              <a:rPr lang="en-IN" sz="2357" dirty="0">
                <a:solidFill>
                  <a:srgbClr val="000000"/>
                </a:solidFill>
              </a:rPr>
              <a:t>                                  2.</a:t>
            </a:r>
            <a:r>
              <a:rPr lang="en-IN" sz="2357" dirty="0"/>
              <a:t>Gadidesi Chandrika                                - 18B01A0590</a:t>
            </a:r>
            <a:endParaRPr sz="2357" dirty="0"/>
          </a:p>
          <a:p>
            <a:pPr marL="0" lvl="0" indent="0" algn="l" rtl="0">
              <a:lnSpc>
                <a:spcPct val="90000"/>
              </a:lnSpc>
              <a:spcBef>
                <a:spcPts val="1000"/>
              </a:spcBef>
              <a:spcAft>
                <a:spcPts val="0"/>
              </a:spcAft>
              <a:buClr>
                <a:schemeClr val="dk1"/>
              </a:buClr>
              <a:buSzPct val="101798"/>
              <a:buNone/>
            </a:pPr>
            <a:r>
              <a:rPr lang="en-IN" sz="2357" dirty="0"/>
              <a:t>                                  3.Pappula Kusuma Latha                          - 18B01A05A9</a:t>
            </a:r>
            <a:endParaRPr sz="2357" dirty="0">
              <a:latin typeface="Arial"/>
              <a:ea typeface="Arial"/>
              <a:cs typeface="Arial"/>
              <a:sym typeface="Arial"/>
            </a:endParaRPr>
          </a:p>
          <a:p>
            <a:pPr marL="0" lvl="0" indent="0" algn="l" rtl="0">
              <a:lnSpc>
                <a:spcPct val="90000"/>
              </a:lnSpc>
              <a:spcBef>
                <a:spcPts val="1000"/>
              </a:spcBef>
              <a:spcAft>
                <a:spcPts val="0"/>
              </a:spcAft>
              <a:buClr>
                <a:schemeClr val="dk1"/>
              </a:buClr>
              <a:buSzPct val="101798"/>
              <a:buNone/>
            </a:pPr>
            <a:r>
              <a:rPr lang="en-IN" sz="2357" dirty="0"/>
              <a:t>                                  4.Sanka Sri Naga </a:t>
            </a:r>
            <a:r>
              <a:rPr lang="en-IN" sz="2357" dirty="0" err="1"/>
              <a:t>Vardhini</a:t>
            </a:r>
            <a:r>
              <a:rPr lang="en-IN" sz="2357" dirty="0"/>
              <a:t> </a:t>
            </a:r>
            <a:r>
              <a:rPr lang="en-IN" sz="2357" dirty="0" err="1"/>
              <a:t>Vyshnavi</a:t>
            </a:r>
            <a:r>
              <a:rPr lang="en-IN" sz="2357" dirty="0"/>
              <a:t>       - 18B01A05B7</a:t>
            </a:r>
            <a:endParaRPr sz="2357" dirty="0"/>
          </a:p>
          <a:p>
            <a:pPr marL="0" lvl="0" indent="0" algn="l" rtl="0">
              <a:lnSpc>
                <a:spcPct val="90000"/>
              </a:lnSpc>
              <a:spcBef>
                <a:spcPts val="1000"/>
              </a:spcBef>
              <a:spcAft>
                <a:spcPts val="0"/>
              </a:spcAft>
              <a:buClr>
                <a:schemeClr val="dk1"/>
              </a:buClr>
              <a:buSzPct val="101798"/>
              <a:buNone/>
            </a:pPr>
            <a:r>
              <a:rPr lang="en-IN" sz="2357" dirty="0"/>
              <a:t>                                  5.Kasani Rupa Sri                                       - 19B05A0508</a:t>
            </a:r>
            <a:endParaRPr sz="2357"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33333"/>
              <a:buNone/>
            </a:pP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dirty="0"/>
              <a:t>Under the guidance of </a:t>
            </a:r>
            <a:endParaRPr dirty="0"/>
          </a:p>
          <a:p>
            <a:pPr marL="0" lvl="0" indent="0" algn="ctr" rtl="0">
              <a:lnSpc>
                <a:spcPct val="90000"/>
              </a:lnSpc>
              <a:spcBef>
                <a:spcPts val="1000"/>
              </a:spcBef>
              <a:spcAft>
                <a:spcPts val="0"/>
              </a:spcAft>
              <a:buClr>
                <a:schemeClr val="dk1"/>
              </a:buClr>
              <a:buSzPct val="100000"/>
              <a:buNone/>
            </a:pPr>
            <a:r>
              <a:rPr lang="en-IN" dirty="0" err="1"/>
              <a:t>Dr.</a:t>
            </a:r>
            <a:r>
              <a:rPr lang="en-IN" dirty="0"/>
              <a:t> P. Kiran Sree</a:t>
            </a:r>
          </a:p>
          <a:p>
            <a:pPr marL="0" lvl="0" indent="0" algn="ctr" rtl="0">
              <a:lnSpc>
                <a:spcPct val="90000"/>
              </a:lnSpc>
              <a:spcBef>
                <a:spcPts val="1000"/>
              </a:spcBef>
              <a:spcAft>
                <a:spcPts val="0"/>
              </a:spcAft>
              <a:buClr>
                <a:schemeClr val="dk1"/>
              </a:buClr>
              <a:buSzPct val="100000"/>
              <a:buNone/>
            </a:pPr>
            <a:r>
              <a:rPr lang="en-IN" dirty="0"/>
              <a:t>(Head Of Department – CSE) </a:t>
            </a:r>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p:txBody>
      </p:sp>
      <p:sp>
        <p:nvSpPr>
          <p:cNvPr id="86" name="Google Shape;86;p1"/>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88" name="Google Shape;88;p1"/>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                                                       Department of Computer Science and Engineering                                             Slide No:01</a:t>
            </a:r>
            <a:endParaRPr/>
          </a:p>
          <a:p>
            <a:pPr marL="0" marR="0" lvl="0" indent="0" algn="ctr" rtl="0">
              <a:spcBef>
                <a:spcPts val="0"/>
              </a:spcBef>
              <a:spcAft>
                <a:spcPts val="0"/>
              </a:spcAft>
              <a:buNone/>
            </a:pPr>
            <a:r>
              <a:rPr lang="en-IN" sz="1800" b="0" i="0" u="none" strike="noStrike" cap="none">
                <a:solidFill>
                  <a:schemeClr val="dk1"/>
                </a:solidFill>
                <a:latin typeface="Calibri"/>
                <a:ea typeface="Calibri"/>
                <a:cs typeface="Calibri"/>
                <a:sym typeface="Calibri"/>
              </a:rPr>
              <a:t> </a:t>
            </a:r>
            <a:endParaRPr/>
          </a:p>
        </p:txBody>
      </p:sp>
      <p:sp>
        <p:nvSpPr>
          <p:cNvPr id="89" name="Google Shape;89;p1"/>
          <p:cNvSpPr txBox="1"/>
          <p:nvPr/>
        </p:nvSpPr>
        <p:spPr>
          <a:xfrm>
            <a:off x="9658350" y="1428750"/>
            <a:ext cx="234315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dk1"/>
                </a:solidFill>
                <a:latin typeface="Calibri"/>
                <a:ea typeface="Calibri"/>
                <a:cs typeface="Calibri"/>
                <a:sym typeface="Calibri"/>
              </a:rPr>
              <a:t>REVIEW NO: 02</a:t>
            </a:r>
            <a:endParaRPr dirty="0"/>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Date: 07-05-2022</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5" name="Google Shape;125;p16"/>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26" name="Google Shape;126;p16"/>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No:10</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27" name="Google Shape;127;p16"/>
          <p:cNvSpPr/>
          <p:nvPr/>
        </p:nvSpPr>
        <p:spPr>
          <a:xfrm>
            <a:off x="1522025" y="127225"/>
            <a:ext cx="8920800" cy="7332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4400"/>
              <a:buFont typeface="Calibri"/>
              <a:buNone/>
            </a:pPr>
            <a:r>
              <a:rPr lang="en-IN" sz="3500" b="1">
                <a:solidFill>
                  <a:schemeClr val="dk1"/>
                </a:solidFill>
                <a:latin typeface="Times New Roman"/>
                <a:ea typeface="Times New Roman"/>
                <a:cs typeface="Times New Roman"/>
                <a:sym typeface="Times New Roman"/>
              </a:rPr>
              <a:t>IMPLEMENTATION OF MODULES</a:t>
            </a:r>
            <a:endParaRPr sz="2400">
              <a:solidFill>
                <a:schemeClr val="dk1"/>
              </a:solidFill>
              <a:latin typeface="Times New Roman"/>
              <a:ea typeface="Times New Roman"/>
              <a:cs typeface="Times New Roman"/>
              <a:sym typeface="Times New Roman"/>
            </a:endParaRPr>
          </a:p>
        </p:txBody>
      </p:sp>
      <p:sp>
        <p:nvSpPr>
          <p:cNvPr id="128" name="Google Shape;128;p16"/>
          <p:cNvSpPr/>
          <p:nvPr/>
        </p:nvSpPr>
        <p:spPr>
          <a:xfrm>
            <a:off x="759125" y="1327700"/>
            <a:ext cx="10446600" cy="51018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2000"/>
              <a:buFont typeface="Arial"/>
              <a:buChar char="•"/>
            </a:pPr>
            <a:r>
              <a:rPr lang="en-IN" sz="2000" b="1" i="0" u="none" strike="noStrike" cap="none" dirty="0">
                <a:solidFill>
                  <a:srgbClr val="000000"/>
                </a:solidFill>
                <a:latin typeface="Times New Roman"/>
                <a:ea typeface="Times New Roman"/>
                <a:cs typeface="Times New Roman"/>
                <a:sym typeface="Times New Roman"/>
              </a:rPr>
              <a:t>(MODULE – 3) Training and experimentation on datasets: </a:t>
            </a:r>
            <a:r>
              <a:rPr lang="en-IN" sz="2000" b="0" i="0" u="none" strike="noStrike" cap="none" dirty="0">
                <a:solidFill>
                  <a:srgbClr val="000000"/>
                </a:solidFill>
                <a:latin typeface="Times New Roman"/>
                <a:ea typeface="Times New Roman"/>
                <a:cs typeface="Times New Roman"/>
                <a:sym typeface="Times New Roman"/>
              </a:rPr>
              <a:t>In this module,  the proposed model was trained with the training dataset and tested with the testing dataset.</a:t>
            </a:r>
          </a:p>
          <a:p>
            <a:pPr marR="0" lvl="0" algn="l" rtl="0">
              <a:lnSpc>
                <a:spcPct val="150000"/>
              </a:lnSpc>
              <a:spcBef>
                <a:spcPts val="0"/>
              </a:spcBef>
              <a:spcAft>
                <a:spcPts val="0"/>
              </a:spcAft>
              <a:buClr>
                <a:srgbClr val="000000"/>
              </a:buClr>
              <a:buSzPts val="2000"/>
            </a:pPr>
            <a:endParaRPr lang="en-IN" sz="20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rgbClr val="000000"/>
              </a:buClr>
              <a:buSzPts val="2000"/>
              <a:buFont typeface="Arial"/>
              <a:buChar char="•"/>
            </a:pPr>
            <a:r>
              <a:rPr lang="en-IN" sz="2000" b="1" i="0" u="none" strike="noStrike" cap="none" dirty="0">
                <a:solidFill>
                  <a:srgbClr val="000000"/>
                </a:solidFill>
                <a:latin typeface="Times New Roman"/>
                <a:ea typeface="Times New Roman"/>
                <a:cs typeface="Times New Roman"/>
                <a:sym typeface="Times New Roman"/>
              </a:rPr>
              <a:t>(MODULE – 4) Live Streaming: </a:t>
            </a:r>
            <a:r>
              <a:rPr lang="en-IN" sz="2000" dirty="0">
                <a:latin typeface="Times New Roman"/>
                <a:ea typeface="Times New Roman"/>
                <a:cs typeface="Times New Roman"/>
                <a:sym typeface="Times New Roman"/>
              </a:rPr>
              <a:t>In this Live streaming module, the user can turn on their webcam and the corresponding gestures will be converted into text and the predicted text will be displayed.</a:t>
            </a:r>
          </a:p>
          <a:p>
            <a:pPr marL="342900" indent="-342900">
              <a:lnSpc>
                <a:spcPct val="150000"/>
              </a:lnSpc>
              <a:buSzPts val="2000"/>
              <a:buFont typeface="Arial"/>
              <a:buChar char="•"/>
            </a:pPr>
            <a:r>
              <a:rPr lang="en-US" sz="2000" b="1" i="0" u="none" strike="noStrike" cap="none" dirty="0">
                <a:solidFill>
                  <a:srgbClr val="000000"/>
                </a:solidFill>
                <a:latin typeface="Times New Roman"/>
                <a:ea typeface="Times New Roman"/>
                <a:cs typeface="Times New Roman"/>
                <a:sym typeface="Times New Roman"/>
              </a:rPr>
              <a:t>(MODULE – 5) Speech Conversion: </a:t>
            </a:r>
            <a:r>
              <a:rPr lang="en-US" sz="2000" dirty="0">
                <a:latin typeface="Times New Roman"/>
                <a:ea typeface="Times New Roman"/>
                <a:cs typeface="Times New Roman"/>
                <a:sym typeface="Times New Roman"/>
              </a:rPr>
              <a:t>In this module, the predicted text will be converted to text so that the user can hear the predicted result at the same time.</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4" name="Google Shape;134;p17"/>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35" name="Google Shape;135;p17"/>
          <p:cNvSpPr txBox="1"/>
          <p:nvPr/>
        </p:nvSpPr>
        <p:spPr>
          <a:xfrm>
            <a:off x="9832"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No:11</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36" name="Google Shape;136;p17"/>
          <p:cNvSpPr/>
          <p:nvPr/>
        </p:nvSpPr>
        <p:spPr>
          <a:xfrm>
            <a:off x="669724" y="127225"/>
            <a:ext cx="9406963"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IN" sz="2800" b="1"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RESULTS  &amp; ANALYSIS</a:t>
            </a:r>
            <a:endParaRPr lang="en-IN" sz="28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137" name="Google Shape;137;p17"/>
          <p:cNvSpPr/>
          <p:nvPr/>
        </p:nvSpPr>
        <p:spPr>
          <a:xfrm>
            <a:off x="759125" y="1327700"/>
            <a:ext cx="10446600" cy="5101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83BCACA-D421-4D67-951A-DE1112C605EB}"/>
              </a:ext>
            </a:extLst>
          </p:cNvPr>
          <p:cNvPicPr>
            <a:picLocks noChangeAspect="1"/>
          </p:cNvPicPr>
          <p:nvPr/>
        </p:nvPicPr>
        <p:blipFill rotWithShape="1">
          <a:blip r:embed="rId4"/>
          <a:srcRect l="22843" r="22823" b="10791"/>
          <a:stretch/>
        </p:blipFill>
        <p:spPr>
          <a:xfrm>
            <a:off x="3070173" y="1207800"/>
            <a:ext cx="5464228" cy="5043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3" name="Google Shape;14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44" name="Google Shape;144;p18"/>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No:12</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45" name="Google Shape;145;p18"/>
          <p:cNvSpPr/>
          <p:nvPr/>
        </p:nvSpPr>
        <p:spPr>
          <a:xfrm>
            <a:off x="707924" y="127225"/>
            <a:ext cx="9368764"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IN" sz="3200" b="1"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RESULTS  &amp; ANALYSIS</a:t>
            </a:r>
            <a:endParaRPr sz="32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146" name="Google Shape;146;p18"/>
          <p:cNvSpPr/>
          <p:nvPr/>
        </p:nvSpPr>
        <p:spPr>
          <a:xfrm>
            <a:off x="545250" y="1307592"/>
            <a:ext cx="10446600" cy="4207508"/>
          </a:xfrm>
          <a:prstGeom prst="rect">
            <a:avLst/>
          </a:prstGeom>
          <a:noFill/>
          <a:ln>
            <a:noFill/>
          </a:ln>
        </p:spPr>
        <p:txBody>
          <a:bodyPr spcFirstLastPara="1" wrap="square" lIns="91425" tIns="45700" rIns="91425" bIns="45700" anchor="ctr" anchorCtr="0">
            <a:noAutofit/>
          </a:bodyPr>
          <a:lstStyle/>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27B6FB99-7412-4D1A-A1A1-904CBEC89B9B}"/>
              </a:ext>
            </a:extLst>
          </p:cNvPr>
          <p:cNvPicPr>
            <a:picLocks noChangeAspect="1"/>
          </p:cNvPicPr>
          <p:nvPr/>
        </p:nvPicPr>
        <p:blipFill rotWithShape="1">
          <a:blip r:embed="rId4"/>
          <a:srcRect l="22580" r="22742" b="10935"/>
          <a:stretch/>
        </p:blipFill>
        <p:spPr>
          <a:xfrm>
            <a:off x="3608440" y="1240016"/>
            <a:ext cx="5437240" cy="497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2" name="Google Shape;152;p19"/>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53" name="Google Shape;153;p19"/>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No:13</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54" name="Google Shape;154;p19"/>
          <p:cNvSpPr/>
          <p:nvPr/>
        </p:nvSpPr>
        <p:spPr>
          <a:xfrm>
            <a:off x="669724" y="127225"/>
            <a:ext cx="9315523"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3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None/>
            </a:pPr>
            <a:r>
              <a:rPr lang="en-IN" sz="32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ATTAINMENT OF OBJECTIVES</a:t>
            </a:r>
            <a:endParaRPr sz="3200" dirty="0">
              <a:latin typeface="Calibri" panose="020F0502020204030204" pitchFamily="34" charset="0"/>
              <a:cs typeface="Calibri" panose="020F0502020204030204" pitchFamily="34" charset="0"/>
            </a:endParaRPr>
          </a:p>
          <a:p>
            <a:pPr marL="0" marR="0" lvl="0" indent="0" algn="l" rtl="0">
              <a:lnSpc>
                <a:spcPct val="90000"/>
              </a:lnSpc>
              <a:spcBef>
                <a:spcPts val="0"/>
              </a:spcBef>
              <a:spcAft>
                <a:spcPts val="0"/>
              </a:spcAft>
              <a:buNone/>
            </a:pPr>
            <a:br>
              <a:rPr lang="en-IN" sz="3200" b="1" i="0" u="none" strike="noStrike" cap="none" dirty="0">
                <a:solidFill>
                  <a:srgbClr val="000000"/>
                </a:solidFill>
                <a:latin typeface="Times New Roman"/>
                <a:ea typeface="Times New Roman"/>
                <a:cs typeface="Times New Roman"/>
                <a:sym typeface="Times New Roman"/>
              </a:rPr>
            </a:br>
            <a:endParaRPr sz="3200" b="1" i="0" u="none" strike="noStrike" cap="none" dirty="0">
              <a:solidFill>
                <a:schemeClr val="dk1"/>
              </a:solidFill>
              <a:latin typeface="Times New Roman"/>
              <a:ea typeface="Times New Roman"/>
              <a:cs typeface="Times New Roman"/>
              <a:sym typeface="Times New Roman"/>
            </a:endParaRPr>
          </a:p>
        </p:txBody>
      </p:sp>
      <p:sp>
        <p:nvSpPr>
          <p:cNvPr id="155" name="Google Shape;155;p19"/>
          <p:cNvSpPr/>
          <p:nvPr/>
        </p:nvSpPr>
        <p:spPr>
          <a:xfrm>
            <a:off x="759125" y="1327700"/>
            <a:ext cx="10446600" cy="5101800"/>
          </a:xfrm>
          <a:prstGeom prst="rect">
            <a:avLst/>
          </a:prstGeom>
          <a:noFill/>
          <a:ln>
            <a:noFill/>
          </a:ln>
        </p:spPr>
        <p:txBody>
          <a:bodyPr spcFirstLastPara="1" wrap="square" lIns="91425" tIns="45700" rIns="91425" bIns="45700" anchor="ctr" anchorCtr="0">
            <a:noAutofit/>
          </a:bodyPr>
          <a:lstStyle/>
          <a:p>
            <a:pPr marL="342900" marR="0" lvl="0" indent="-215900" algn="l" rtl="0">
              <a:lnSpc>
                <a:spcPct val="150000"/>
              </a:lnSpc>
              <a:spcBef>
                <a:spcPts val="0"/>
              </a:spcBef>
              <a:spcAft>
                <a:spcPts val="0"/>
              </a:spcAft>
              <a:buClr>
                <a:srgbClr val="000000"/>
              </a:buClr>
              <a:buSzPts val="20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1188720" y="1818091"/>
            <a:ext cx="10323576" cy="424731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0" i="0" u="none" strike="noStrike" cap="none" dirty="0">
                <a:solidFill>
                  <a:srgbClr val="000000"/>
                </a:solidFill>
                <a:latin typeface="Times New Roman"/>
                <a:ea typeface="Times New Roman"/>
                <a:cs typeface="Times New Roman"/>
                <a:sym typeface="Times New Roman"/>
              </a:rPr>
              <a:t>At the initial stage of development , we have planned these tasks: </a:t>
            </a:r>
            <a:endParaRPr dirty="0"/>
          </a:p>
          <a:p>
            <a:pPr marL="0" marR="0" lvl="0" indent="0" algn="l" rtl="0">
              <a:lnSpc>
                <a:spcPct val="150000"/>
              </a:lnSpc>
              <a:spcBef>
                <a:spcPts val="0"/>
              </a:spcBef>
              <a:spcAft>
                <a:spcPts val="0"/>
              </a:spcAft>
              <a:buNone/>
            </a:pPr>
            <a:r>
              <a:rPr lang="en-IN" sz="2000" b="0" i="0" u="none" strike="noStrike" cap="none" dirty="0" err="1">
                <a:solidFill>
                  <a:srgbClr val="000000"/>
                </a:solidFill>
                <a:latin typeface="Times New Roman"/>
                <a:ea typeface="Times New Roman"/>
                <a:cs typeface="Times New Roman"/>
                <a:sym typeface="Times New Roman"/>
              </a:rPr>
              <a:t>i</a:t>
            </a:r>
            <a:r>
              <a:rPr lang="en-IN" sz="2000" b="0" i="0" u="none" strike="noStrike" cap="none" dirty="0">
                <a:solidFill>
                  <a:srgbClr val="000000"/>
                </a:solidFill>
                <a:latin typeface="Times New Roman"/>
                <a:ea typeface="Times New Roman"/>
                <a:cs typeface="Times New Roman"/>
                <a:sym typeface="Times New Roman"/>
              </a:rPr>
              <a:t>. Conversion of gestures to text</a:t>
            </a:r>
            <a:endParaRPr dirty="0"/>
          </a:p>
          <a:p>
            <a:pPr marL="0" marR="0" lvl="0" indent="0" algn="l" rtl="0">
              <a:lnSpc>
                <a:spcPct val="150000"/>
              </a:lnSpc>
              <a:spcBef>
                <a:spcPts val="0"/>
              </a:spcBef>
              <a:spcAft>
                <a:spcPts val="0"/>
              </a:spcAft>
              <a:buNone/>
            </a:pPr>
            <a:r>
              <a:rPr lang="en-IN" sz="2000" b="0" i="0" u="none" strike="noStrike" cap="none" dirty="0">
                <a:solidFill>
                  <a:srgbClr val="000000"/>
                </a:solidFill>
                <a:latin typeface="Times New Roman"/>
                <a:ea typeface="Times New Roman"/>
                <a:cs typeface="Times New Roman"/>
                <a:sym typeface="Times New Roman"/>
              </a:rPr>
              <a:t>ii . Develop UI for Application using Tkinter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2000" b="0" i="0" u="none" strike="noStrike" cap="none" dirty="0">
                <a:solidFill>
                  <a:srgbClr val="000000"/>
                </a:solidFill>
                <a:latin typeface="Times New Roman"/>
                <a:ea typeface="Times New Roman"/>
                <a:cs typeface="Times New Roman"/>
                <a:sym typeface="Times New Roman"/>
              </a:rPr>
              <a:t>iii. Converting text to speech in live streaming</a:t>
            </a:r>
          </a:p>
          <a:p>
            <a:pPr marL="0" marR="0" lvl="0" indent="0" algn="l" rtl="0">
              <a:lnSpc>
                <a:spcPct val="15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2000" b="0" i="0" u="none" strike="noStrike" cap="none" dirty="0">
                <a:solidFill>
                  <a:srgbClr val="000000"/>
                </a:solidFill>
                <a:latin typeface="Times New Roman"/>
                <a:ea typeface="Times New Roman"/>
                <a:cs typeface="Times New Roman"/>
                <a:sym typeface="Times New Roman"/>
              </a:rPr>
              <a:t>Now we have developed an UI for translation of </a:t>
            </a:r>
            <a:r>
              <a:rPr lang="en-IN" sz="2000" dirty="0">
                <a:latin typeface="Times New Roman"/>
                <a:ea typeface="Times New Roman"/>
                <a:cs typeface="Times New Roman"/>
                <a:sym typeface="Times New Roman"/>
              </a:rPr>
              <a:t>gesture to speech in live stream</a:t>
            </a:r>
            <a:r>
              <a:rPr lang="en-IN" sz="2000" b="0" i="0" u="none" strike="noStrike" cap="none" dirty="0">
                <a:solidFill>
                  <a:srgbClr val="000000"/>
                </a:solidFill>
                <a:latin typeface="Times New Roman"/>
                <a:ea typeface="Times New Roman"/>
                <a:cs typeface="Times New Roman"/>
                <a:sym typeface="Times New Roman"/>
              </a:rPr>
              <a:t>. But, during the initial stages we have planned to include all the gestures like numbers and general usage words like hello, yes…. But due to overlapping of numbers with alphabets we haven’t included numbers and words because of not availability of dataset.</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3" name="Google Shape;14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44" name="Google Shape;144;p18"/>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No:14</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45" name="Google Shape;145;p18"/>
          <p:cNvSpPr/>
          <p:nvPr/>
        </p:nvSpPr>
        <p:spPr>
          <a:xfrm>
            <a:off x="669724" y="127225"/>
            <a:ext cx="9406963"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2800" b="1" dirty="0">
                <a:latin typeface="Calibri" panose="020F0502020204030204" pitchFamily="34" charset="0"/>
                <a:ea typeface="Times New Roman"/>
                <a:cs typeface="Calibri" panose="020F0502020204030204" pitchFamily="34" charset="0"/>
                <a:sym typeface="Times New Roman"/>
              </a:rPr>
              <a:t>L</a:t>
            </a:r>
            <a:r>
              <a:rPr lang="en-IN" sz="2800" b="1" dirty="0">
                <a:latin typeface="Calibri" panose="020F0502020204030204" pitchFamily="34" charset="0"/>
                <a:ea typeface="Times New Roman"/>
                <a:cs typeface="Calibri" panose="020F0502020204030204" pitchFamily="34" charset="0"/>
                <a:sym typeface="Times New Roman"/>
              </a:rPr>
              <a:t>IMITATIONS</a:t>
            </a:r>
            <a:endParaRPr sz="28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146" name="Google Shape;146;p18"/>
          <p:cNvSpPr/>
          <p:nvPr/>
        </p:nvSpPr>
        <p:spPr>
          <a:xfrm>
            <a:off x="545250" y="1307592"/>
            <a:ext cx="10446600" cy="4207508"/>
          </a:xfrm>
          <a:prstGeom prst="rect">
            <a:avLst/>
          </a:prstGeom>
          <a:noFill/>
          <a:ln>
            <a:noFill/>
          </a:ln>
        </p:spPr>
        <p:txBody>
          <a:bodyPr spcFirstLastPara="1" wrap="square" lIns="91425" tIns="45700" rIns="91425" bIns="45700" anchor="ctr" anchorCtr="0">
            <a:noAutofit/>
          </a:bodyPr>
          <a:lstStyle/>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6B96DFD-9557-4606-B423-26184F56A205}"/>
              </a:ext>
            </a:extLst>
          </p:cNvPr>
          <p:cNvSpPr txBox="1"/>
          <p:nvPr/>
        </p:nvSpPr>
        <p:spPr>
          <a:xfrm>
            <a:off x="898904" y="2048086"/>
            <a:ext cx="10693021" cy="26161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Can detect only American Sign Gestures.</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Our application can be applicable only for alphabets.</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model works well only in good lighting conditions.</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Plain background is needed for the model to detect with  accuracy.</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292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3" name="Google Shape;14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44" name="Google Shape;144;p18"/>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No:15</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45" name="Google Shape;145;p18"/>
          <p:cNvSpPr/>
          <p:nvPr/>
        </p:nvSpPr>
        <p:spPr>
          <a:xfrm>
            <a:off x="669724" y="127225"/>
            <a:ext cx="9406963"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32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146" name="Google Shape;146;p18"/>
          <p:cNvSpPr/>
          <p:nvPr/>
        </p:nvSpPr>
        <p:spPr>
          <a:xfrm>
            <a:off x="545250" y="1307592"/>
            <a:ext cx="10446600" cy="4207508"/>
          </a:xfrm>
          <a:prstGeom prst="rect">
            <a:avLst/>
          </a:prstGeom>
          <a:noFill/>
          <a:ln>
            <a:noFill/>
          </a:ln>
        </p:spPr>
        <p:txBody>
          <a:bodyPr spcFirstLastPara="1" wrap="square" lIns="91425" tIns="45700" rIns="91425" bIns="45700" anchor="ctr" anchorCtr="0">
            <a:noAutofit/>
          </a:bodyPr>
          <a:lstStyle/>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1CBE228-0F6A-4A3D-B6A8-B48A7EDCF2B8}"/>
              </a:ext>
            </a:extLst>
          </p:cNvPr>
          <p:cNvSpPr txBox="1"/>
          <p:nvPr/>
        </p:nvSpPr>
        <p:spPr>
          <a:xfrm>
            <a:off x="669724" y="214291"/>
            <a:ext cx="6465150"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FUTURE SCOPE</a:t>
            </a:r>
            <a:endParaRPr lang="en-IN" sz="28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362D8AA-0A69-421F-B74C-A26B851A559E}"/>
              </a:ext>
            </a:extLst>
          </p:cNvPr>
          <p:cNvSpPr txBox="1"/>
          <p:nvPr/>
        </p:nvSpPr>
        <p:spPr>
          <a:xfrm>
            <a:off x="1543664" y="2261419"/>
            <a:ext cx="10648336" cy="1697068"/>
          </a:xfrm>
          <a:prstGeom prst="rect">
            <a:avLst/>
          </a:prstGeom>
          <a:noFill/>
        </p:spPr>
        <p:txBody>
          <a:bodyPr wrap="square" rtlCol="0">
            <a:spAutoFit/>
          </a:bodyPr>
          <a:lstStyle/>
          <a:p>
            <a:pPr>
              <a:lnSpc>
                <a:spcPct val="150000"/>
              </a:lnSpc>
            </a:pPr>
            <a:r>
              <a:rPr lang="en-US" sz="2400" dirty="0">
                <a:latin typeface="Calibri" panose="020F0502020204030204" pitchFamily="34" charset="0"/>
                <a:cs typeface="Calibri" panose="020F0502020204030204" pitchFamily="34" charset="0"/>
              </a:rPr>
              <a:t>•   Integration to search engines and texting application.</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We can extend this application by adding words. </a:t>
            </a:r>
          </a:p>
          <a:p>
            <a:pPr>
              <a:lnSpc>
                <a:spcPct val="150000"/>
              </a:lnSpc>
            </a:pPr>
            <a:r>
              <a:rPr lang="en-US" sz="2400" dirty="0">
                <a:latin typeface="Calibri" panose="020F0502020204030204" pitchFamily="34" charset="0"/>
                <a:cs typeface="Calibri" panose="020F0502020204030204" pitchFamily="34" charset="0"/>
              </a:rPr>
              <a:t>•   Detection of motion video sequence instead of images.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12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2" name="Google Shape;162;p20"/>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64" name="Google Shape;164;p20"/>
          <p:cNvSpPr txBox="1"/>
          <p:nvPr/>
        </p:nvSpPr>
        <p:spPr>
          <a:xfrm>
            <a:off x="3984525" y="2967310"/>
            <a:ext cx="71898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IN" sz="5400" b="1" i="0" u="none" strike="noStrike" cap="none">
                <a:solidFill>
                  <a:schemeClr val="dk1"/>
                </a:solidFill>
                <a:latin typeface="Times New Roman"/>
                <a:ea typeface="Times New Roman"/>
                <a:cs typeface="Times New Roman"/>
                <a:sym typeface="Times New Roman"/>
              </a:rPr>
              <a:t>THANK YOU</a:t>
            </a:r>
            <a:endParaRPr sz="1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1"/>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8" name="Google Shape;78;p11"/>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79" name="Google Shape;79;p11"/>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r>
              <a:rPr lang="en-IN"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Department of Computer Science and Engineering                                             Slide No:2</a:t>
            </a:r>
            <a:endParaRPr sz="14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80" name="Google Shape;80;p11"/>
          <p:cNvSpPr txBox="1"/>
          <p:nvPr/>
        </p:nvSpPr>
        <p:spPr>
          <a:xfrm>
            <a:off x="890749" y="229525"/>
            <a:ext cx="36633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3500" b="1" i="0" u="none" strike="noStrike" cap="none" dirty="0">
                <a:solidFill>
                  <a:schemeClr val="dk1"/>
                </a:solidFill>
                <a:latin typeface="Calibri"/>
                <a:ea typeface="Calibri"/>
                <a:cs typeface="Calibri"/>
                <a:sym typeface="Calibri"/>
              </a:rPr>
              <a:t>CONTENTS</a:t>
            </a:r>
            <a:endParaRPr sz="3500" b="0" i="0" u="none" strike="noStrike" cap="none" dirty="0">
              <a:solidFill>
                <a:srgbClr val="000000"/>
              </a:solidFill>
              <a:latin typeface="Arial"/>
              <a:ea typeface="Arial"/>
              <a:cs typeface="Arial"/>
              <a:sym typeface="Arial"/>
            </a:endParaRPr>
          </a:p>
        </p:txBody>
      </p:sp>
      <p:sp>
        <p:nvSpPr>
          <p:cNvPr id="81" name="Google Shape;81;p11"/>
          <p:cNvSpPr txBox="1"/>
          <p:nvPr/>
        </p:nvSpPr>
        <p:spPr>
          <a:xfrm>
            <a:off x="1132545" y="1122273"/>
            <a:ext cx="9417468" cy="6740266"/>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Clr>
                <a:schemeClr val="dk1"/>
              </a:buClr>
              <a:buSzPts val="4400"/>
              <a:buFont typeface="Arial"/>
              <a:buNone/>
            </a:pP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4400"/>
              <a:buFont typeface="Arial"/>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PROBLEM STATEMENT</a:t>
            </a:r>
          </a:p>
          <a:p>
            <a:pPr marL="0" lvl="0" indent="0" algn="l" rtl="0">
              <a:lnSpc>
                <a:spcPct val="150000"/>
              </a:lnSpc>
              <a:spcBef>
                <a:spcPts val="0"/>
              </a:spcBef>
              <a:spcAft>
                <a:spcPts val="0"/>
              </a:spcAft>
              <a:buClr>
                <a:schemeClr val="dk1"/>
              </a:buClr>
              <a:buSzPts val="4400"/>
              <a:buFont typeface="Arial"/>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PROBLEMS IN EXISITNG SYSTEM</a:t>
            </a:r>
          </a:p>
          <a:p>
            <a:pPr marL="0" lvl="0" indent="0" algn="l" rtl="0">
              <a:lnSpc>
                <a:spcPct val="150000"/>
              </a:lnSpc>
              <a:spcBef>
                <a:spcPts val="0"/>
              </a:spcBef>
              <a:spcAft>
                <a:spcPts val="0"/>
              </a:spcAft>
              <a:buClr>
                <a:schemeClr val="dk1"/>
              </a:buClr>
              <a:buSzPts val="4400"/>
              <a:buFont typeface="Arial"/>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PROPOSED SYSTEM</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SzPts val="4000"/>
              <a:buFont typeface="Arial"/>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SYSTEM DESIGN</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SzPts val="4400"/>
              <a:buFont typeface="Calibri"/>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FUNCTIONALITIES</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SzPts val="4400"/>
              <a:buFont typeface="Calibri"/>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IMPLEMENTATION OF MODULES</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Font typeface="Arial"/>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RESULTS  &amp; ANALYSIS</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SzPts val="4400"/>
              <a:buFont typeface="Calibri"/>
              <a:buNone/>
            </a:pPr>
            <a:r>
              <a:rPr lang="en-IN" sz="2400" dirty="0">
                <a:solidFill>
                  <a:schemeClr val="dk1"/>
                </a:solidFill>
                <a:latin typeface="Calibri" panose="020F0502020204030204" pitchFamily="34" charset="0"/>
                <a:ea typeface="Times New Roman"/>
                <a:cs typeface="Calibri" panose="020F0502020204030204" pitchFamily="34" charset="0"/>
                <a:sym typeface="Times New Roman"/>
              </a:rPr>
              <a:t>ATTAINMENT OF OBJECTIVES</a:t>
            </a:r>
            <a:endParaRPr sz="2400" dirty="0">
              <a:solidFill>
                <a:schemeClr val="dk1"/>
              </a:solidFill>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Font typeface="Arial"/>
              <a:buNone/>
            </a:pP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3600"/>
              <a:buFont typeface="Arial"/>
              <a:buNone/>
            </a:pPr>
            <a:endParaRPr sz="2400" dirty="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3600"/>
              <a:buFont typeface="Arial"/>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2"/>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7" name="Google Shape;87;p12"/>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88" name="Google Shape;88;p12"/>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r>
              <a:rPr lang="en-IN"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Department of Computer Science and Engineering                                             Slide No:3</a:t>
            </a:r>
            <a:endParaRPr sz="14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 </a:t>
            </a:r>
            <a:endParaRPr sz="14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p:txBody>
      </p:sp>
      <p:sp>
        <p:nvSpPr>
          <p:cNvPr id="89" name="Google Shape;89;p12"/>
          <p:cNvSpPr txBox="1"/>
          <p:nvPr/>
        </p:nvSpPr>
        <p:spPr>
          <a:xfrm>
            <a:off x="468825" y="229525"/>
            <a:ext cx="87735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35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PROBLEM STATEMENT</a:t>
            </a:r>
            <a:endParaRPr sz="5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p:txBody>
      </p:sp>
      <p:sp>
        <p:nvSpPr>
          <p:cNvPr id="90" name="Google Shape;90;p12"/>
          <p:cNvSpPr txBox="1"/>
          <p:nvPr/>
        </p:nvSpPr>
        <p:spPr>
          <a:xfrm>
            <a:off x="870650" y="1638975"/>
            <a:ext cx="10916700" cy="461700"/>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1" name="Google Shape;91;p12"/>
          <p:cNvSpPr txBox="1"/>
          <p:nvPr/>
        </p:nvSpPr>
        <p:spPr>
          <a:xfrm>
            <a:off x="404650" y="1297826"/>
            <a:ext cx="11144400" cy="4524285"/>
          </a:xfrm>
          <a:prstGeom prst="rect">
            <a:avLst/>
          </a:prstGeom>
          <a:noFill/>
          <a:ln>
            <a:noFill/>
          </a:ln>
        </p:spPr>
        <p:txBody>
          <a:bodyPr spcFirstLastPara="1" wrap="square" lIns="91425" tIns="91425" rIns="91425" bIns="91425" anchor="t" anchorCtr="0">
            <a:spAutoFit/>
          </a:bodyPr>
          <a:lstStyle/>
          <a:p>
            <a:pPr marL="0" marR="0" lvl="0" indent="457200" algn="just" rtl="0">
              <a:lnSpc>
                <a:spcPct val="150000"/>
              </a:lnSpc>
              <a:spcBef>
                <a:spcPts val="0"/>
              </a:spcBef>
              <a:spcAft>
                <a:spcPts val="0"/>
              </a:spcAft>
              <a:buClr>
                <a:schemeClr val="dk1"/>
              </a:buClr>
              <a:buSzPts val="2400"/>
              <a:buFont typeface="Arial"/>
              <a:buNone/>
            </a:pPr>
            <a:endParaRPr lang="en-IN" sz="2400" b="0" i="0" u="none" strike="noStrike" cap="none" dirty="0">
              <a:solidFill>
                <a:schemeClr val="dk1"/>
              </a:solidFill>
              <a:latin typeface="Times New Roman"/>
              <a:ea typeface="Times New Roman"/>
              <a:cs typeface="Times New Roman"/>
              <a:sym typeface="Times New Roman"/>
            </a:endParaRPr>
          </a:p>
          <a:p>
            <a:pPr marL="0" marR="0" lvl="0" indent="457200" algn="just" rtl="0">
              <a:lnSpc>
                <a:spcPct val="150000"/>
              </a:lnSpc>
              <a:spcBef>
                <a:spcPts val="0"/>
              </a:spcBef>
              <a:spcAft>
                <a:spcPts val="0"/>
              </a:spcAft>
              <a:buClr>
                <a:schemeClr val="dk1"/>
              </a:buClr>
              <a:buSzPts val="2400"/>
              <a:buFont typeface="Arial"/>
              <a:buNone/>
            </a:pPr>
            <a:r>
              <a:rPr lang="en-US" sz="2000" dirty="0">
                <a:solidFill>
                  <a:schemeClr val="dk1"/>
                </a:solidFill>
                <a:latin typeface="Calibri" panose="020F0502020204030204" pitchFamily="34" charset="0"/>
                <a:ea typeface="Times New Roman"/>
                <a:cs typeface="Calibri" panose="020F0502020204030204" pitchFamily="34" charset="0"/>
                <a:sym typeface="Times New Roman"/>
              </a:rPr>
              <a:t>According to WHO, the world is having around 15-20% of the deaf and dumb population. Some of the major problems faced by a person who are unable to speak is they cannot express their emotion as freely in this world. </a:t>
            </a:r>
            <a:r>
              <a:rPr lang="en-IN" sz="20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This is the main motive to develop this project </a:t>
            </a:r>
            <a:r>
              <a:rPr lang="en-IN" sz="2000" dirty="0">
                <a:solidFill>
                  <a:schemeClr val="dk1"/>
                </a:solidFill>
                <a:latin typeface="Calibri" panose="020F0502020204030204" pitchFamily="34" charset="0"/>
                <a:ea typeface="Times New Roman"/>
                <a:cs typeface="Calibri" panose="020F0502020204030204" pitchFamily="34" charset="0"/>
                <a:sym typeface="Times New Roman"/>
              </a:rPr>
              <a:t>so that deaf and dumb people can have a comfortable conversation with normal people</a:t>
            </a:r>
            <a:r>
              <a:rPr lang="en-IN" sz="1800" dirty="0">
                <a:solidFill>
                  <a:schemeClr val="dk1"/>
                </a:solidFill>
                <a:latin typeface="Calibri" panose="020F0502020204030204" pitchFamily="34" charset="0"/>
                <a:ea typeface="Times New Roman"/>
                <a:cs typeface="Calibri" panose="020F0502020204030204" pitchFamily="34" charset="0"/>
                <a:sym typeface="Times New Roman"/>
              </a:rPr>
              <a:t>.</a:t>
            </a:r>
            <a:endParaRPr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a:p>
            <a:pPr marL="0" marR="0" lvl="0" indent="457200" algn="just" rtl="0">
              <a:lnSpc>
                <a:spcPct val="15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457200" algn="just" rtl="0">
              <a:lnSpc>
                <a:spcPct val="150000"/>
              </a:lnSpc>
              <a:spcBef>
                <a:spcPts val="0"/>
              </a:spcBef>
              <a:spcAft>
                <a:spcPts val="0"/>
              </a:spcAft>
              <a:buClr>
                <a:srgbClr val="000000"/>
              </a:buClr>
              <a:buSzPts val="2400"/>
              <a:buFont typeface="Arial"/>
              <a:buNone/>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Sign Language detection is a Proposed system based on ML that translates the gesture shown by the user to text based on ASL. </a:t>
            </a:r>
            <a:r>
              <a:rPr lang="en-IN" sz="2000" dirty="0">
                <a:latin typeface="Calibri" panose="020F0502020204030204" pitchFamily="34" charset="0"/>
                <a:ea typeface="Times New Roman"/>
                <a:cs typeface="Calibri" panose="020F0502020204030204" pitchFamily="34" charset="0"/>
                <a:sym typeface="Times New Roman"/>
              </a:rPr>
              <a:t>The text is  again converted to speech, so that the user can see the text and hear it at the same time. </a:t>
            </a:r>
            <a:endParaRPr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15fdc8a96f_0_26"/>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2" name="Google Shape;122;g115fdc8a96f_0_26"/>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23" name="Google Shape;123;g115fdc8a96f_0_26"/>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No:04</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24" name="Google Shape;124;g115fdc8a96f_0_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IN" sz="1800" dirty="0"/>
              <a:t>       The Existing Solutions for Detecting Sign Language is a Hardware solution that uses a sensor based </a:t>
            </a:r>
            <a:r>
              <a:rPr lang="en-IN" sz="1800" dirty="0" err="1"/>
              <a:t>approach.This</a:t>
            </a:r>
            <a:r>
              <a:rPr lang="en-IN" sz="1800" dirty="0"/>
              <a:t> approach collects the data of gestures performed by using different sensors. In case of hand gesture recognition different types of sensors were used and placed on the hand, when the hand performs any gesture, the data is recorded and is then further </a:t>
            </a:r>
            <a:r>
              <a:rPr lang="en-IN" sz="1800" dirty="0" err="1"/>
              <a:t>analyzed</a:t>
            </a:r>
            <a:r>
              <a:rPr lang="en-IN" sz="1800" dirty="0"/>
              <a:t>. The major disadvantage is that complex gestures cannot be performed using this method and the sensors are very expensive to afford.</a:t>
            </a:r>
            <a:endParaRPr sz="1800" dirty="0"/>
          </a:p>
          <a:p>
            <a:pPr marL="0" lvl="0" indent="0" algn="just" rtl="0">
              <a:lnSpc>
                <a:spcPct val="150000"/>
              </a:lnSpc>
              <a:spcBef>
                <a:spcPts val="0"/>
              </a:spcBef>
              <a:spcAft>
                <a:spcPts val="0"/>
              </a:spcAft>
              <a:buNone/>
            </a:pPr>
            <a:r>
              <a:rPr lang="en-IN" sz="1800" dirty="0"/>
              <a:t>		</a:t>
            </a:r>
            <a:endParaRPr sz="1800" dirty="0"/>
          </a:p>
          <a:p>
            <a:pPr marL="0" lvl="0" indent="0" algn="just" rtl="0">
              <a:lnSpc>
                <a:spcPct val="150000"/>
              </a:lnSpc>
              <a:spcBef>
                <a:spcPts val="0"/>
              </a:spcBef>
              <a:spcAft>
                <a:spcPts val="0"/>
              </a:spcAft>
              <a:buNone/>
            </a:pPr>
            <a:r>
              <a:rPr lang="en-IN" sz="1800" dirty="0"/>
              <a:t>            The Existing software models can only able to detect numbers from one to ten but not the hand gestures that are used by deaf and dumb people to express something in real life and alphabets.</a:t>
            </a:r>
            <a:endParaRPr sz="1800" dirty="0"/>
          </a:p>
          <a:p>
            <a:pPr marL="0" lvl="0" indent="0" algn="just" rtl="0">
              <a:lnSpc>
                <a:spcPct val="150000"/>
              </a:lnSpc>
              <a:spcBef>
                <a:spcPts val="0"/>
              </a:spcBef>
              <a:spcAft>
                <a:spcPts val="0"/>
              </a:spcAft>
              <a:buNone/>
            </a:pPr>
            <a:endParaRPr sz="1800" dirty="0"/>
          </a:p>
          <a:p>
            <a:pPr marL="0" lvl="0" indent="0" algn="just" rtl="0">
              <a:lnSpc>
                <a:spcPct val="150000"/>
              </a:lnSpc>
              <a:spcBef>
                <a:spcPts val="0"/>
              </a:spcBef>
              <a:spcAft>
                <a:spcPts val="0"/>
              </a:spcAft>
              <a:buClr>
                <a:schemeClr val="dk1"/>
              </a:buClr>
              <a:buSzPts val="1100"/>
              <a:buFont typeface="Arial"/>
              <a:buNone/>
            </a:pPr>
            <a:endParaRPr sz="1800" dirty="0"/>
          </a:p>
          <a:p>
            <a:pPr marL="0" lvl="0" indent="0" algn="just" rtl="0">
              <a:lnSpc>
                <a:spcPct val="150000"/>
              </a:lnSpc>
              <a:spcBef>
                <a:spcPts val="0"/>
              </a:spcBef>
              <a:spcAft>
                <a:spcPts val="0"/>
              </a:spcAft>
              <a:buNone/>
            </a:pPr>
            <a:endParaRPr sz="1800" dirty="0"/>
          </a:p>
        </p:txBody>
      </p:sp>
      <p:sp>
        <p:nvSpPr>
          <p:cNvPr id="125" name="Google Shape;125;g115fdc8a96f_0_26"/>
          <p:cNvSpPr txBox="1">
            <a:spLocks noGrp="1"/>
          </p:cNvSpPr>
          <p:nvPr>
            <p:ph type="title"/>
          </p:nvPr>
        </p:nvSpPr>
        <p:spPr>
          <a:xfrm>
            <a:off x="86125" y="-109775"/>
            <a:ext cx="10515600" cy="97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sz="4000" b="1"/>
              <a:t>  Problems in Existing System</a:t>
            </a:r>
            <a:endParaRPr sz="4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15fdc8a96f_0_13"/>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1" name="Google Shape;131;g115fdc8a96f_0_1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32" name="Google Shape;132;g115fdc8a96f_0_13"/>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Department of Computer Science and Engineering                                             Slide No:05</a:t>
            </a:r>
            <a:endParaRPr dirty="0"/>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133" name="Google Shape;133;g115fdc8a96f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Font typeface="Wingdings" panose="05000000000000000000" pitchFamily="2" charset="2"/>
              <a:buChar char="Ø"/>
            </a:pPr>
            <a:r>
              <a:rPr lang="en-IN" sz="1800" dirty="0"/>
              <a:t>Our system will be helpful for communicating deaf and hard hearing people with normal people</a:t>
            </a:r>
          </a:p>
          <a:p>
            <a:pPr marL="285750" lvl="0" indent="-285750" algn="just" rtl="0">
              <a:lnSpc>
                <a:spcPct val="150000"/>
              </a:lnSpc>
              <a:spcBef>
                <a:spcPts val="0"/>
              </a:spcBef>
              <a:spcAft>
                <a:spcPts val="0"/>
              </a:spcAft>
              <a:buFont typeface="Wingdings" panose="05000000000000000000" pitchFamily="2" charset="2"/>
              <a:buChar char="Ø"/>
            </a:pPr>
            <a:r>
              <a:rPr lang="en-IN" sz="1800" dirty="0"/>
              <a:t>In our sign language detection system the given sign languages can be converted into particular text</a:t>
            </a:r>
          </a:p>
          <a:p>
            <a:pPr marL="285750" lvl="0" indent="-285750" algn="just" rtl="0">
              <a:lnSpc>
                <a:spcPct val="150000"/>
              </a:lnSpc>
              <a:spcBef>
                <a:spcPts val="0"/>
              </a:spcBef>
              <a:spcAft>
                <a:spcPts val="0"/>
              </a:spcAft>
              <a:buFont typeface="Wingdings" panose="05000000000000000000" pitchFamily="2" charset="2"/>
              <a:buChar char="Ø"/>
            </a:pPr>
            <a:r>
              <a:rPr lang="en-IN" sz="1800" dirty="0"/>
              <a:t>And the particular text can also be converted into speech</a:t>
            </a:r>
            <a:endParaRPr sz="1800" dirty="0"/>
          </a:p>
        </p:txBody>
      </p:sp>
      <p:sp>
        <p:nvSpPr>
          <p:cNvPr id="134" name="Google Shape;134;g115fdc8a96f_0_13"/>
          <p:cNvSpPr txBox="1">
            <a:spLocks noGrp="1"/>
          </p:cNvSpPr>
          <p:nvPr>
            <p:ph type="title"/>
          </p:nvPr>
        </p:nvSpPr>
        <p:spPr>
          <a:xfrm>
            <a:off x="0" y="-109775"/>
            <a:ext cx="10515600" cy="97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IN" sz="4000" b="1" dirty="0"/>
              <a:t> Proposed System</a:t>
            </a:r>
            <a:endParaRPr sz="4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7" name="Google Shape;97;p13"/>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98" name="Google Shape;98;p13"/>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r>
              <a:rPr lang="en-IN" sz="1800" b="0"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rPr>
              <a:t>Department of Computer Science and Engineering                                             Slide No:6</a:t>
            </a:r>
            <a:endParaRPr sz="14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99" name="Google Shape;99;p13"/>
          <p:cNvSpPr txBox="1"/>
          <p:nvPr/>
        </p:nvSpPr>
        <p:spPr>
          <a:xfrm>
            <a:off x="468825" y="107013"/>
            <a:ext cx="87735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600"/>
              <a:buFont typeface="Arial"/>
              <a:buNone/>
            </a:pPr>
            <a:r>
              <a:rPr lang="en-IN" sz="3600" b="1" i="0" u="none" strike="noStrike" cap="none">
                <a:solidFill>
                  <a:srgbClr val="000000"/>
                </a:solidFill>
                <a:latin typeface="Times New Roman"/>
                <a:ea typeface="Times New Roman"/>
                <a:cs typeface="Times New Roman"/>
                <a:sym typeface="Times New Roman"/>
              </a:rPr>
              <a:t>SYSTEM DESIGN</a:t>
            </a:r>
            <a:endParaRPr sz="3600" b="1" i="0" u="none" strike="noStrike" cap="none">
              <a:solidFill>
                <a:srgbClr val="000000"/>
              </a:solidFill>
              <a:latin typeface="Times New Roman"/>
              <a:ea typeface="Times New Roman"/>
              <a:cs typeface="Times New Roman"/>
              <a:sym typeface="Times New Roman"/>
            </a:endParaRPr>
          </a:p>
        </p:txBody>
      </p:sp>
      <p:sp>
        <p:nvSpPr>
          <p:cNvPr id="100" name="Google Shape;100;p13"/>
          <p:cNvSpPr txBox="1"/>
          <p:nvPr/>
        </p:nvSpPr>
        <p:spPr>
          <a:xfrm>
            <a:off x="870650" y="1638975"/>
            <a:ext cx="10916700" cy="461700"/>
          </a:xfrm>
          <a:prstGeom prst="rect">
            <a:avLst/>
          </a:prstGeom>
          <a:noFill/>
          <a:ln>
            <a:noFill/>
          </a:ln>
        </p:spPr>
        <p:txBody>
          <a:bodyPr spcFirstLastPara="1" wrap="square" lIns="91425" tIns="45700" rIns="91425" bIns="45700" anchor="t" anchorCtr="0">
            <a:spAutoFit/>
          </a:bodyPr>
          <a:lstStyle/>
          <a:p>
            <a:pPr marL="457200" marR="0" lvl="0" indent="0" algn="just"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FE7D09B6-E191-450B-A8DE-CF042ED511C9}"/>
              </a:ext>
            </a:extLst>
          </p:cNvPr>
          <p:cNvPicPr>
            <a:picLocks noChangeAspect="1"/>
          </p:cNvPicPr>
          <p:nvPr/>
        </p:nvPicPr>
        <p:blipFill>
          <a:blip r:embed="rId4"/>
          <a:stretch>
            <a:fillRect/>
          </a:stretch>
        </p:blipFill>
        <p:spPr>
          <a:xfrm>
            <a:off x="870650" y="1122361"/>
            <a:ext cx="9964497" cy="52654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3" name="Google Shape;143;p18"/>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44" name="Google Shape;144;p18"/>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No:7</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45" name="Google Shape;145;p18"/>
          <p:cNvSpPr/>
          <p:nvPr/>
        </p:nvSpPr>
        <p:spPr>
          <a:xfrm>
            <a:off x="669724" y="127225"/>
            <a:ext cx="9406963"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IN" sz="3200" b="1" dirty="0">
                <a:latin typeface="Calibri" panose="020F0502020204030204" pitchFamily="34" charset="0"/>
                <a:cs typeface="Calibri" panose="020F0502020204030204" pitchFamily="34" charset="0"/>
              </a:rPr>
              <a:t>TECHNOLOGIES USED</a:t>
            </a:r>
            <a:endParaRPr sz="3200" b="1" i="0" u="none" strike="noStrike" cap="none" dirty="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146" name="Google Shape;146;p18"/>
          <p:cNvSpPr/>
          <p:nvPr/>
        </p:nvSpPr>
        <p:spPr>
          <a:xfrm>
            <a:off x="545250" y="1307592"/>
            <a:ext cx="10446600" cy="4207508"/>
          </a:xfrm>
          <a:prstGeom prst="rect">
            <a:avLst/>
          </a:prstGeom>
          <a:noFill/>
          <a:ln>
            <a:noFill/>
          </a:ln>
        </p:spPr>
        <p:txBody>
          <a:bodyPr spcFirstLastPara="1" wrap="square" lIns="91425" tIns="45700" rIns="91425" bIns="45700" anchor="ctr" anchorCtr="0">
            <a:noAutofit/>
          </a:bodyPr>
          <a:lstStyle/>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FFA637E5-6032-4428-9FEC-35B9175CF999}"/>
              </a:ext>
            </a:extLst>
          </p:cNvPr>
          <p:cNvSpPr txBox="1"/>
          <p:nvPr/>
        </p:nvSpPr>
        <p:spPr>
          <a:xfrm>
            <a:off x="1298988" y="2059836"/>
            <a:ext cx="8528353" cy="28050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Python 3.6.</a:t>
            </a:r>
          </a:p>
          <a:p>
            <a:pPr marL="342900" indent="-34290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Keras – CNN model.</a:t>
            </a:r>
          </a:p>
          <a:p>
            <a:pPr marL="342900" indent="-34290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Real-time computer vision using OpenCV.</a:t>
            </a:r>
          </a:p>
          <a:p>
            <a:pPr marL="342900" indent="-34290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Industrial standard GUI application (PyQT5), Tkinter.</a:t>
            </a:r>
          </a:p>
          <a:p>
            <a:pPr marL="342900" indent="-34290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gTTS – for text to speech.</a:t>
            </a:r>
          </a:p>
        </p:txBody>
      </p:sp>
    </p:spTree>
    <p:extLst>
      <p:ext uri="{BB962C8B-B14F-4D97-AF65-F5344CB8AC3E}">
        <p14:creationId xmlns:p14="http://schemas.microsoft.com/office/powerpoint/2010/main" val="99979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7" name="Google Shape;107;p14"/>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08" name="Google Shape;108;p14"/>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No:8</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09" name="Google Shape;109;p14"/>
          <p:cNvSpPr/>
          <p:nvPr/>
        </p:nvSpPr>
        <p:spPr>
          <a:xfrm>
            <a:off x="669725" y="127225"/>
            <a:ext cx="5047200" cy="733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IN" sz="3500" b="1" i="0" u="none" strike="noStrike" cap="none">
                <a:solidFill>
                  <a:schemeClr val="dk1"/>
                </a:solidFill>
                <a:latin typeface="Times New Roman"/>
                <a:ea typeface="Times New Roman"/>
                <a:cs typeface="Times New Roman"/>
                <a:sym typeface="Times New Roman"/>
              </a:rPr>
              <a:t>FUNCTIONALITIES</a:t>
            </a:r>
            <a:endParaRPr sz="3500" b="1" i="0" u="none" strike="noStrike" cap="none">
              <a:solidFill>
                <a:schemeClr val="dk1"/>
              </a:solidFill>
              <a:latin typeface="Times New Roman"/>
              <a:ea typeface="Times New Roman"/>
              <a:cs typeface="Times New Roman"/>
              <a:sym typeface="Times New Roman"/>
            </a:endParaRPr>
          </a:p>
        </p:txBody>
      </p:sp>
      <p:sp>
        <p:nvSpPr>
          <p:cNvPr id="110" name="Google Shape;110;p14"/>
          <p:cNvSpPr/>
          <p:nvPr/>
        </p:nvSpPr>
        <p:spPr>
          <a:xfrm>
            <a:off x="759125" y="1327700"/>
            <a:ext cx="10446600" cy="51018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Collects the data​set</a:t>
            </a:r>
            <a:endParaRPr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marR="0" lvl="0" indent="-342900" algn="l" rtl="0">
              <a:lnSpc>
                <a:spcPct val="150000"/>
              </a:lnSpc>
              <a:spcBef>
                <a:spcPts val="0"/>
              </a:spcBef>
              <a:spcAft>
                <a:spcPts val="0"/>
              </a:spcAft>
              <a:buClr>
                <a:srgbClr val="000000"/>
              </a:buClr>
              <a:buSzPts val="2000"/>
              <a:buFont typeface="Times New Roman"/>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Perform Pre-processing </a:t>
            </a:r>
            <a:endParaRPr lang="en-IN" sz="2000" dirty="0">
              <a:latin typeface="Calibri" panose="020F0502020204030204" pitchFamily="34" charset="0"/>
              <a:ea typeface="Times New Roman"/>
              <a:cs typeface="Calibri" panose="020F0502020204030204" pitchFamily="34" charset="0"/>
              <a:sym typeface="Times New Roman"/>
            </a:endParaRPr>
          </a:p>
          <a:p>
            <a:pPr marR="0" lvl="0" algn="l" rtl="0">
              <a:lnSpc>
                <a:spcPct val="150000"/>
              </a:lnSpc>
              <a:spcBef>
                <a:spcPts val="0"/>
              </a:spcBef>
              <a:spcAft>
                <a:spcPts val="0"/>
              </a:spcAft>
              <a:buClr>
                <a:srgbClr val="000000"/>
              </a:buClr>
              <a:buSzPts val="2000"/>
            </a:pPr>
            <a:r>
              <a:rPr lang="en-US"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              - Resizing the images into same size</a:t>
            </a:r>
          </a:p>
          <a:p>
            <a:pPr marR="0" lvl="0" algn="l" rtl="0">
              <a:lnSpc>
                <a:spcPct val="150000"/>
              </a:lnSpc>
              <a:spcBef>
                <a:spcPts val="0"/>
              </a:spcBef>
              <a:spcAft>
                <a:spcPts val="0"/>
              </a:spcAft>
              <a:buClr>
                <a:srgbClr val="000000"/>
              </a:buClr>
              <a:buSzPts val="2000"/>
            </a:pPr>
            <a:r>
              <a:rPr lang="en-US" sz="2000" dirty="0">
                <a:latin typeface="Calibri" panose="020F0502020204030204" pitchFamily="34" charset="0"/>
                <a:ea typeface="Times New Roman"/>
                <a:cs typeface="Calibri" panose="020F0502020204030204" pitchFamily="34" charset="0"/>
                <a:sym typeface="Times New Roman"/>
              </a:rPr>
              <a:t>               - Converting images into black and white image</a:t>
            </a:r>
            <a:endParaRPr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marR="0" lvl="0" indent="-342900" algn="l" rtl="0">
              <a:lnSpc>
                <a:spcPct val="15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Build the Model</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Train the Model</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Test the Model​</a:t>
            </a:r>
            <a:endParaRPr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marR="0" lvl="0" indent="-342900" algn="l" rtl="0">
              <a:lnSpc>
                <a:spcPct val="150000"/>
              </a:lnSpc>
              <a:spcBef>
                <a:spcPts val="0"/>
              </a:spcBef>
              <a:spcAft>
                <a:spcPts val="0"/>
              </a:spcAft>
              <a:buClr>
                <a:srgbClr val="000000"/>
              </a:buClr>
              <a:buSzPts val="2000"/>
              <a:buFont typeface="Times New Roman"/>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Test on Real time (live streaming)</a:t>
            </a:r>
            <a:endParaRPr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342900" marR="0" lvl="0" indent="-342900" algn="l" rtl="0">
              <a:lnSpc>
                <a:spcPct val="150000"/>
              </a:lnSpc>
              <a:spcBef>
                <a:spcPts val="0"/>
              </a:spcBef>
              <a:spcAft>
                <a:spcPts val="0"/>
              </a:spcAft>
              <a:buClr>
                <a:srgbClr val="000000"/>
              </a:buClr>
              <a:buSzPts val="2000"/>
              <a:buFont typeface="Arial"/>
              <a:buChar char="•"/>
            </a:pPr>
            <a:r>
              <a:rPr lang="en-IN" sz="2000" b="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Converting to speech​</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p:nvPr/>
        </p:nvSpPr>
        <p:spPr>
          <a:xfrm>
            <a:off x="0" y="952500"/>
            <a:ext cx="12192000" cy="77700"/>
          </a:xfrm>
          <a:prstGeom prst="rect">
            <a:avLst/>
          </a:prstGeom>
          <a:solidFill>
            <a:schemeClr val="accent2"/>
          </a:solidFill>
          <a:ln>
            <a:noFill/>
          </a:ln>
          <a:effectLst>
            <a:outerShdw blurRad="107950" dist="12700" dir="5400000" algn="ctr">
              <a:srgbClr val="00000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6" name="Google Shape;116;p15"/>
          <p:cNvPicPr preferRelativeResize="0"/>
          <p:nvPr/>
        </p:nvPicPr>
        <p:blipFill rotWithShape="1">
          <a:blip r:embed="rId3">
            <a:alphaModFix/>
          </a:blip>
          <a:srcRect/>
          <a:stretch/>
        </p:blipFill>
        <p:spPr>
          <a:xfrm>
            <a:off x="10991850" y="1"/>
            <a:ext cx="1200150" cy="860426"/>
          </a:xfrm>
          <a:prstGeom prst="rect">
            <a:avLst/>
          </a:prstGeom>
          <a:noFill/>
          <a:ln>
            <a:noFill/>
          </a:ln>
        </p:spPr>
      </p:pic>
      <p:sp>
        <p:nvSpPr>
          <p:cNvPr id="117" name="Google Shape;117;p15"/>
          <p:cNvSpPr txBox="1"/>
          <p:nvPr/>
        </p:nvSpPr>
        <p:spPr>
          <a:xfrm>
            <a:off x="0" y="6429375"/>
            <a:ext cx="121920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Department of Computer Science and Engineering                                             Slide No:9</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sp>
        <p:nvSpPr>
          <p:cNvPr id="118" name="Google Shape;118;p15"/>
          <p:cNvSpPr/>
          <p:nvPr/>
        </p:nvSpPr>
        <p:spPr>
          <a:xfrm>
            <a:off x="1593950" y="127225"/>
            <a:ext cx="8626200" cy="7332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4400"/>
              <a:buFont typeface="Calibri"/>
              <a:buNone/>
            </a:pPr>
            <a:r>
              <a:rPr lang="en-IN" sz="3500" b="1">
                <a:solidFill>
                  <a:schemeClr val="dk1"/>
                </a:solidFill>
                <a:latin typeface="Times New Roman"/>
                <a:ea typeface="Times New Roman"/>
                <a:cs typeface="Times New Roman"/>
                <a:sym typeface="Times New Roman"/>
              </a:rPr>
              <a:t>IMPLEMENTATION OF MODULES</a:t>
            </a:r>
            <a:endParaRPr sz="3500" b="1"/>
          </a:p>
        </p:txBody>
      </p:sp>
      <p:sp>
        <p:nvSpPr>
          <p:cNvPr id="119" name="Google Shape;119;p15"/>
          <p:cNvSpPr/>
          <p:nvPr/>
        </p:nvSpPr>
        <p:spPr>
          <a:xfrm>
            <a:off x="759125" y="1327700"/>
            <a:ext cx="10446600" cy="5101800"/>
          </a:xfrm>
          <a:prstGeom prst="rect">
            <a:avLst/>
          </a:prstGeom>
          <a:noFill/>
          <a:ln>
            <a:noFill/>
          </a:ln>
        </p:spPr>
        <p:txBody>
          <a:bodyPr spcFirstLastPara="1" wrap="square" lIns="91425" tIns="45700" rIns="91425" bIns="45700" anchor="ctr" anchorCtr="0">
            <a:noAutofit/>
          </a:bodyPr>
          <a:lstStyle/>
          <a:p>
            <a:pPr marL="342900" marR="0" lvl="0" indent="-342900" algn="l" rtl="0">
              <a:lnSpc>
                <a:spcPct val="150000"/>
              </a:lnSpc>
              <a:spcBef>
                <a:spcPts val="0"/>
              </a:spcBef>
              <a:spcAft>
                <a:spcPts val="0"/>
              </a:spcAft>
              <a:buClr>
                <a:srgbClr val="000000"/>
              </a:buClr>
              <a:buSzPts val="2000"/>
              <a:buFont typeface="Arial"/>
              <a:buChar char="•"/>
            </a:pPr>
            <a:r>
              <a:rPr lang="en-IN" sz="2000" b="1" i="0" u="none" strike="noStrike" cap="none" dirty="0">
                <a:solidFill>
                  <a:srgbClr val="000000"/>
                </a:solidFill>
                <a:latin typeface="Times New Roman"/>
                <a:ea typeface="Times New Roman"/>
                <a:cs typeface="Times New Roman"/>
                <a:sym typeface="Times New Roman"/>
              </a:rPr>
              <a:t>(MODULE-1)  Data collection and Pre-processing:</a:t>
            </a:r>
            <a:r>
              <a:rPr lang="en-IN" sz="2000" b="0" i="0" u="none" strike="noStrike" cap="none" dirty="0">
                <a:solidFill>
                  <a:srgbClr val="000000"/>
                </a:solidFill>
                <a:latin typeface="Times New Roman"/>
                <a:ea typeface="Times New Roman"/>
                <a:cs typeface="Times New Roman"/>
                <a:sym typeface="Times New Roman"/>
              </a:rPr>
              <a:t> This module involves collection of dataset and pre-processing of the dataset.  </a:t>
            </a:r>
          </a:p>
          <a:p>
            <a:pPr marR="0" lvl="0" algn="l" rtl="0">
              <a:lnSpc>
                <a:spcPct val="150000"/>
              </a:lnSpc>
              <a:spcBef>
                <a:spcPts val="0"/>
              </a:spcBef>
              <a:spcAft>
                <a:spcPts val="0"/>
              </a:spcAft>
              <a:buClr>
                <a:srgbClr val="000000"/>
              </a:buClr>
              <a:buSzPts val="2000"/>
            </a:pPr>
            <a:endParaRPr lang="en-IN" sz="2000" b="0" i="0" u="none" strike="noStrike" cap="none" dirty="0">
              <a:solidFill>
                <a:srgbClr val="000000"/>
              </a:solidFill>
              <a:latin typeface="Times New Roman"/>
              <a:ea typeface="Times New Roman"/>
              <a:cs typeface="Times New Roman"/>
              <a:sym typeface="Times New Roman"/>
            </a:endParaRPr>
          </a:p>
          <a:p>
            <a:pPr marL="342900" indent="-342900">
              <a:lnSpc>
                <a:spcPct val="150000"/>
              </a:lnSpc>
              <a:buSzPts val="2000"/>
              <a:buFont typeface="Arial"/>
              <a:buChar char="•"/>
            </a:pPr>
            <a:r>
              <a:rPr lang="en-US" sz="2000" b="1" i="0" u="none" strike="noStrike" cap="none" dirty="0">
                <a:solidFill>
                  <a:srgbClr val="000000"/>
                </a:solidFill>
                <a:latin typeface="Times New Roman"/>
                <a:ea typeface="Times New Roman"/>
                <a:cs typeface="Times New Roman"/>
                <a:sym typeface="Times New Roman"/>
              </a:rPr>
              <a:t>(MODULE – 2) Build the proposed Model: </a:t>
            </a:r>
            <a:r>
              <a:rPr lang="en-US" sz="2000" b="0" i="0" u="none" strike="noStrike" cap="none" dirty="0">
                <a:solidFill>
                  <a:srgbClr val="000000"/>
                </a:solidFill>
                <a:latin typeface="Times New Roman"/>
                <a:ea typeface="Times New Roman"/>
                <a:cs typeface="Times New Roman"/>
                <a:sym typeface="Times New Roman"/>
              </a:rPr>
              <a:t>In this module, We have developed a Machine Learning model using convolutional neural network(CNN) which runs effectively on extensive databases of  sign language.</a:t>
            </a:r>
            <a:endParaRPr lang="en-US" sz="2000" dirty="0"/>
          </a:p>
          <a:p>
            <a:pPr marL="342900" marR="0" lvl="0" indent="-342900" algn="l" rtl="0">
              <a:lnSpc>
                <a:spcPct val="150000"/>
              </a:lnSpc>
              <a:spcBef>
                <a:spcPts val="0"/>
              </a:spcBef>
              <a:spcAft>
                <a:spcPts val="0"/>
              </a:spcAft>
              <a:buClr>
                <a:srgbClr val="000000"/>
              </a:buClr>
              <a:buSzPts val="2000"/>
              <a:buFont typeface="Arial"/>
              <a:buChar char="•"/>
            </a:pPr>
            <a:endParaRPr sz="20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None/>
            </a:pPr>
            <a:endParaRPr sz="20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1019</Words>
  <Application>Microsoft Office PowerPoint</Application>
  <PresentationFormat>Widescreen</PresentationFormat>
  <Paragraphs>122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Arial</vt:lpstr>
      <vt:lpstr>Calibri</vt:lpstr>
      <vt:lpstr>Wingdings</vt:lpstr>
      <vt:lpstr>Office Theme</vt:lpstr>
      <vt:lpstr>Shri Vishnu engineering college for women::Bhimavaram (Autonomous)</vt:lpstr>
      <vt:lpstr>PowerPoint Presentation</vt:lpstr>
      <vt:lpstr>PowerPoint Presentation</vt:lpstr>
      <vt:lpstr>  Problems in Existing System</vt:lpstr>
      <vt:lpstr>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dc:title>
  <dc:creator>sushma</dc:creator>
  <cp:lastModifiedBy>sushma kovvuri</cp:lastModifiedBy>
  <cp:revision>8</cp:revision>
  <dcterms:modified xsi:type="dcterms:W3CDTF">2022-04-23T05:23:16Z</dcterms:modified>
</cp:coreProperties>
</file>